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302" r:id="rId2"/>
    <p:sldId id="259" r:id="rId3"/>
    <p:sldId id="2299" r:id="rId4"/>
    <p:sldId id="2238" r:id="rId5"/>
    <p:sldId id="2240" r:id="rId6"/>
    <p:sldId id="2241" r:id="rId7"/>
    <p:sldId id="273" r:id="rId8"/>
    <p:sldId id="2296" r:id="rId9"/>
    <p:sldId id="2213" r:id="rId10"/>
    <p:sldId id="267" r:id="rId11"/>
    <p:sldId id="2300" r:id="rId12"/>
    <p:sldId id="2214" r:id="rId13"/>
    <p:sldId id="2298" r:id="rId14"/>
    <p:sldId id="2239" r:id="rId15"/>
    <p:sldId id="2297" r:id="rId16"/>
    <p:sldId id="2244" r:id="rId17"/>
    <p:sldId id="2301"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9A9"/>
    <a:srgbClr val="B606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1597" autoAdjust="0"/>
  </p:normalViewPr>
  <p:slideViewPr>
    <p:cSldViewPr snapToGrid="0">
      <p:cViewPr varScale="1">
        <p:scale>
          <a:sx n="63" d="100"/>
          <a:sy n="63" d="100"/>
        </p:scale>
        <p:origin x="180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6400" cy="496889"/>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0" y="3"/>
            <a:ext cx="2946400" cy="496889"/>
          </a:xfrm>
          <a:prstGeom prst="rect">
            <a:avLst/>
          </a:prstGeom>
        </p:spPr>
        <p:txBody>
          <a:bodyPr vert="horz" lIns="91426" tIns="45713" rIns="91426" bIns="45713" rtlCol="0"/>
          <a:lstStyle>
            <a:lvl1pPr algn="r">
              <a:defRPr sz="1200"/>
            </a:lvl1pPr>
          </a:lstStyle>
          <a:p>
            <a:fld id="{89963C7D-40E5-4860-9FEC-C7005BC99386}" type="datetimeFigureOut">
              <a:rPr kumimoji="1" lang="ja-JP" altLang="en-US" smtClean="0"/>
              <a:t>2025/7/8</a:t>
            </a:fld>
            <a:endParaRPr kumimoji="1" lang="ja-JP" altLang="en-US"/>
          </a:p>
        </p:txBody>
      </p:sp>
      <p:sp>
        <p:nvSpPr>
          <p:cNvPr id="4" name="フッター プレースホルダー 3"/>
          <p:cNvSpPr>
            <a:spLocks noGrp="1"/>
          </p:cNvSpPr>
          <p:nvPr>
            <p:ph type="ftr" sz="quarter" idx="2"/>
          </p:nvPr>
        </p:nvSpPr>
        <p:spPr>
          <a:xfrm>
            <a:off x="1" y="9429753"/>
            <a:ext cx="2946400" cy="496889"/>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0" y="9429753"/>
            <a:ext cx="2946400" cy="496889"/>
          </a:xfrm>
          <a:prstGeom prst="rect">
            <a:avLst/>
          </a:prstGeom>
        </p:spPr>
        <p:txBody>
          <a:bodyPr vert="horz" lIns="91426" tIns="45713" rIns="91426" bIns="45713" rtlCol="0" anchor="b"/>
          <a:lstStyle>
            <a:lvl1pPr algn="r">
              <a:defRPr sz="1200"/>
            </a:lvl1pPr>
          </a:lstStyle>
          <a:p>
            <a:fld id="{6FB3647C-8DC9-4F81-854B-108B5D6F8903}" type="slidenum">
              <a:rPr kumimoji="1" lang="ja-JP" altLang="en-US" smtClean="0"/>
              <a:t>‹#›</a:t>
            </a:fld>
            <a:endParaRPr kumimoji="1" lang="ja-JP" altLang="en-US"/>
          </a:p>
        </p:txBody>
      </p:sp>
    </p:spTree>
    <p:extLst>
      <p:ext uri="{BB962C8B-B14F-4D97-AF65-F5344CB8AC3E}">
        <p14:creationId xmlns:p14="http://schemas.microsoft.com/office/powerpoint/2010/main" val="9469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5659" cy="498055"/>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6" y="2"/>
            <a:ext cx="2945659" cy="498055"/>
          </a:xfrm>
          <a:prstGeom prst="rect">
            <a:avLst/>
          </a:prstGeom>
        </p:spPr>
        <p:txBody>
          <a:bodyPr vert="horz" lIns="91426" tIns="45713" rIns="91426" bIns="45713" rtlCol="0"/>
          <a:lstStyle>
            <a:lvl1pPr algn="r">
              <a:defRPr sz="1200"/>
            </a:lvl1pPr>
          </a:lstStyle>
          <a:p>
            <a:fld id="{8CC07AB0-43E7-4D96-86DE-B89DF9214E11}" type="datetimeFigureOut">
              <a:rPr kumimoji="1" lang="ja-JP" altLang="en-US" smtClean="0"/>
              <a:t>2025/7/8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768" y="4777197"/>
            <a:ext cx="5438140" cy="390861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4"/>
            <a:ext cx="2945659" cy="498055"/>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6" y="9428584"/>
            <a:ext cx="2945659" cy="498055"/>
          </a:xfrm>
          <a:prstGeom prst="rect">
            <a:avLst/>
          </a:prstGeom>
        </p:spPr>
        <p:txBody>
          <a:bodyPr vert="horz" lIns="91426" tIns="45713" rIns="91426" bIns="45713" rtlCol="0" anchor="b"/>
          <a:lstStyle>
            <a:lvl1pPr algn="r">
              <a:defRPr sz="1200"/>
            </a:lvl1pPr>
          </a:lstStyle>
          <a:p>
            <a:fld id="{D5948AD5-7D44-44EE-9DA6-BAA226CDD2C2}" type="slidenum">
              <a:rPr kumimoji="1" lang="ja-JP" altLang="en-US" smtClean="0"/>
              <a:t>‹#›</a:t>
            </a:fld>
            <a:endParaRPr kumimoji="1" lang="ja-JP" altLang="en-US"/>
          </a:p>
        </p:txBody>
      </p:sp>
    </p:spTree>
    <p:extLst>
      <p:ext uri="{BB962C8B-B14F-4D97-AF65-F5344CB8AC3E}">
        <p14:creationId xmlns:p14="http://schemas.microsoft.com/office/powerpoint/2010/main" val="442929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同和問題</a:t>
            </a:r>
            <a:r>
              <a:rPr kumimoji="1" lang="en-US" altLang="ja-JP" dirty="0" smtClean="0"/>
              <a:t>(</a:t>
            </a:r>
            <a:r>
              <a:rPr kumimoji="1" lang="ja-JP" altLang="en-US" dirty="0" smtClean="0"/>
              <a:t>部落差別</a:t>
            </a:r>
            <a:r>
              <a:rPr kumimoji="1" lang="en-US" altLang="ja-JP" dirty="0" smtClean="0"/>
              <a:t>)</a:t>
            </a:r>
            <a:r>
              <a:rPr kumimoji="1" lang="ja-JP" altLang="en-US" dirty="0" smtClean="0"/>
              <a:t>について、ここでは特に結婚に焦点をあてて現状起きている差別について学習します。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a:t>
            </a:fld>
            <a:endParaRPr kumimoji="1" lang="ja-JP" altLang="en-US"/>
          </a:p>
        </p:txBody>
      </p:sp>
    </p:spTree>
    <p:extLst>
      <p:ext uri="{BB962C8B-B14F-4D97-AF65-F5344CB8AC3E}">
        <p14:creationId xmlns:p14="http://schemas.microsoft.com/office/powerpoint/2010/main" val="1244839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60875" cy="3346450"/>
          </a:xfrm>
        </p:spPr>
      </p:sp>
      <p:sp>
        <p:nvSpPr>
          <p:cNvPr id="3" name="ノート プレースホルダー 2"/>
          <p:cNvSpPr>
            <a:spLocks noGrp="1"/>
          </p:cNvSpPr>
          <p:nvPr>
            <p:ph type="body" idx="1"/>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スライドは令和５年の和歌山県の調査結果です。解決</a:t>
            </a:r>
            <a:r>
              <a:rPr kumimoji="1" lang="ja-JP" altLang="en-US" dirty="0">
                <a:latin typeface="HG丸ｺﾞｼｯｸM-PRO" panose="020F0600000000000000" pitchFamily="50" charset="-128"/>
                <a:ea typeface="HG丸ｺﾞｼｯｸM-PRO" panose="020F0600000000000000" pitchFamily="50" charset="-128"/>
              </a:rPr>
              <a:t>に向かっているものの、根強く課題が残っている</a:t>
            </a:r>
            <a:r>
              <a:rPr kumimoji="1" lang="ja-JP" altLang="en-US" dirty="0" smtClean="0">
                <a:latin typeface="HG丸ｺﾞｼｯｸM-PRO" panose="020F0600000000000000" pitchFamily="50" charset="-128"/>
                <a:ea typeface="HG丸ｺﾞｼｯｸM-PRO" panose="020F0600000000000000" pitchFamily="50" charset="-128"/>
              </a:rPr>
              <a:t>こと、特に結婚についての差別意識が根強いことを問題だとしている割合が多いことを確認させて下さい。</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「特に問題はない」と「わからない」と回答している人</a:t>
            </a:r>
            <a:r>
              <a:rPr kumimoji="1" lang="ja-JP" altLang="en-US" dirty="0" smtClean="0">
                <a:latin typeface="HG丸ｺﾞｼｯｸM-PRO" panose="020F0600000000000000" pitchFamily="50" charset="-128"/>
                <a:ea typeface="HG丸ｺﾞｼｯｸM-PRO" panose="020F0600000000000000" pitchFamily="50" charset="-128"/>
              </a:rPr>
              <a:t>も多く、</a:t>
            </a:r>
            <a:r>
              <a:rPr kumimoji="1" lang="ja-JP" altLang="en-US" dirty="0">
                <a:latin typeface="HG丸ｺﾞｼｯｸM-PRO" panose="020F0600000000000000" pitchFamily="50" charset="-128"/>
                <a:ea typeface="HG丸ｺﾞｼｯｸM-PRO" panose="020F0600000000000000" pitchFamily="50" charset="-128"/>
              </a:rPr>
              <a:t>正しく知らないことで間違った認識や偏見、根拠のない差別的内容を信じてしまう可能性があることを</a:t>
            </a:r>
            <a:r>
              <a:rPr kumimoji="1" lang="ja-JP" altLang="en-US" dirty="0" smtClean="0">
                <a:latin typeface="HG丸ｺﾞｼｯｸM-PRO" panose="020F0600000000000000" pitchFamily="50" charset="-128"/>
                <a:ea typeface="HG丸ｺﾞｼｯｸM-PRO" panose="020F0600000000000000" pitchFamily="50" charset="-128"/>
              </a:rPr>
              <a:t>知らせて下さい。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10</a:t>
            </a:fld>
            <a:endParaRPr kumimoji="1" lang="ja-JP" altLang="en-US"/>
          </a:p>
        </p:txBody>
      </p:sp>
    </p:spTree>
    <p:extLst>
      <p:ext uri="{BB962C8B-B14F-4D97-AF65-F5344CB8AC3E}">
        <p14:creationId xmlns:p14="http://schemas.microsoft.com/office/powerpoint/2010/main" val="339554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特に結婚についての差別問題は、最も根深い問題として、再度取り上げます。</a:t>
            </a:r>
            <a:endParaRPr kumimoji="1" lang="en-US" altLang="ja-JP" dirty="0" smtClean="0"/>
          </a:p>
          <a:p>
            <a:endParaRPr kumimoji="1" lang="en-US" altLang="ja-JP" dirty="0" smtClean="0"/>
          </a:p>
          <a:p>
            <a:r>
              <a:rPr kumimoji="1" lang="ja-JP" altLang="en-US" dirty="0" smtClean="0"/>
              <a:t>最新の同和問題</a:t>
            </a:r>
            <a:r>
              <a:rPr kumimoji="1" lang="en-US" altLang="ja-JP" dirty="0" smtClean="0"/>
              <a:t>(</a:t>
            </a:r>
            <a:r>
              <a:rPr kumimoji="1" lang="ja-JP" altLang="en-US" dirty="0" smtClean="0"/>
              <a:t>部落差別</a:t>
            </a:r>
            <a:r>
              <a:rPr kumimoji="1" lang="en-US" altLang="ja-JP" dirty="0" smtClean="0"/>
              <a:t>)</a:t>
            </a:r>
            <a:r>
              <a:rPr kumimoji="1" lang="ja-JP" altLang="en-US" dirty="0" smtClean="0"/>
              <a:t>に関する県民意識調査でも２割近くの県民が相談を受けた場合、結婚をあきらめるまたは慎重に考えるように言うと回答している現状を確認させて下さい。</a:t>
            </a:r>
            <a:endParaRPr kumimoji="1" lang="en-US" altLang="ja-JP" dirty="0" smtClean="0"/>
          </a:p>
          <a:p>
            <a:endParaRPr kumimoji="1" lang="en-US" altLang="ja-JP" dirty="0" smtClean="0"/>
          </a:p>
          <a:p>
            <a:r>
              <a:rPr kumimoji="1" lang="ja-JP" altLang="en-US" dirty="0" smtClean="0"/>
              <a:t>ワークシートの３に歴史的経過や県民意識調査についての説明を聞き、考えたことや学んだこと、大切だと思ったことを書かせて下さい。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11</a:t>
            </a:fld>
            <a:endParaRPr kumimoji="1" lang="ja-JP" altLang="en-US"/>
          </a:p>
        </p:txBody>
      </p:sp>
    </p:spTree>
    <p:extLst>
      <p:ext uri="{BB962C8B-B14F-4D97-AF65-F5344CB8AC3E}">
        <p14:creationId xmlns:p14="http://schemas.microsoft.com/office/powerpoint/2010/main" val="103753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動画（２分４２秒まで）を視聴する（タイトルをクリックすれば、法務省の動画につながる）。</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ワークシートの４に、動画の登場人物のように、交際相手が同和地区出身であることを理由に、家族に結婚を反対された場合、自分ならどうするべきか考えを書かせて下さい。</a:t>
            </a:r>
          </a:p>
          <a:p>
            <a:r>
              <a:rPr kumimoji="1" lang="ja-JP" altLang="en-US" dirty="0" smtClean="0">
                <a:latin typeface="HG丸ｺﾞｼｯｸM-PRO" panose="020F0600000000000000" pitchFamily="50" charset="-128"/>
                <a:ea typeface="HG丸ｺﾞｼｯｸM-PRO" panose="020F0600000000000000" pitchFamily="50" charset="-128"/>
              </a:rPr>
              <a:t>（例）・家族の反対を押し切って、結婚する。</a:t>
            </a:r>
          </a:p>
          <a:p>
            <a:r>
              <a:rPr kumimoji="1" lang="ja-JP" altLang="en-US" dirty="0" smtClean="0">
                <a:latin typeface="HG丸ｺﾞｼｯｸM-PRO" panose="020F0600000000000000" pitchFamily="50" charset="-128"/>
                <a:ea typeface="HG丸ｺﾞｼｯｸM-PRO" panose="020F0600000000000000" pitchFamily="50" charset="-128"/>
              </a:rPr>
              <a:t>　　　　・家族を説得して、周りから祝福されて結婚できるように努力する。</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ここでは、無関心な態度は差別に加担していることと同義で、このような同和問題</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部落差別</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を完全に終わらせるためにも、生徒に自分事としてとらえて「どうするべきか」という前向きな回答を考えさせるように促してください。</a:t>
            </a:r>
          </a:p>
          <a:p>
            <a:endParaRPr kumimoji="1" lang="en-US" altLang="ja-JP" b="1" dirty="0" smtClean="0">
              <a:latin typeface="HG丸ｺﾞｼｯｸM-PRO" panose="020F0600000000000000" pitchFamily="50" charset="-128"/>
              <a:ea typeface="HG丸ｺﾞｼｯｸM-PRO" panose="020F0600000000000000" pitchFamily="50" charset="-128"/>
            </a:endParaRPr>
          </a:p>
          <a:p>
            <a:r>
              <a:rPr kumimoji="1" lang="en-US" altLang="ja-JP" b="0" dirty="0" smtClean="0">
                <a:latin typeface="HG丸ｺﾞｼｯｸM-PRO" panose="020F0600000000000000" pitchFamily="50" charset="-128"/>
                <a:ea typeface="HG丸ｺﾞｼｯｸM-PRO" panose="020F0600000000000000" pitchFamily="50" charset="-128"/>
              </a:rPr>
              <a:t>(</a:t>
            </a:r>
            <a:r>
              <a:rPr kumimoji="1" lang="ja-JP" altLang="en-US" b="0" dirty="0" smtClean="0">
                <a:latin typeface="HG丸ｺﾞｼｯｸM-PRO" panose="020F0600000000000000" pitchFamily="50" charset="-128"/>
                <a:ea typeface="HG丸ｺﾞｼｯｸM-PRO" panose="020F0600000000000000" pitchFamily="50" charset="-128"/>
              </a:rPr>
              <a:t>次のスライド</a:t>
            </a:r>
            <a:r>
              <a:rPr kumimoji="1" lang="en-US" altLang="ja-JP" b="0" dirty="0" smtClean="0">
                <a:latin typeface="HG丸ｺﾞｼｯｸM-PRO" panose="020F0600000000000000" pitchFamily="50" charset="-128"/>
                <a:ea typeface="HG丸ｺﾞｼｯｸM-PRO" panose="020F0600000000000000" pitchFamily="50" charset="-128"/>
              </a:rPr>
              <a:t>)</a:t>
            </a:r>
            <a:r>
              <a:rPr kumimoji="1" lang="ja-JP" altLang="en-US" b="0" dirty="0" smtClean="0">
                <a:latin typeface="HG丸ｺﾞｼｯｸM-PRO" panose="020F0600000000000000" pitchFamily="50" charset="-128"/>
                <a:ea typeface="HG丸ｺﾞｼｯｸM-PRO" panose="020F0600000000000000" pitchFamily="50" charset="-128"/>
              </a:rPr>
              <a:t>同時に、結婚について保護者の同意が必要だと考えている生徒も一定いることから、平等権</a:t>
            </a:r>
            <a:r>
              <a:rPr kumimoji="1" lang="en-US" altLang="ja-JP" b="0" dirty="0" smtClean="0">
                <a:latin typeface="HG丸ｺﾞｼｯｸM-PRO" panose="020F0600000000000000" pitchFamily="50" charset="-128"/>
                <a:ea typeface="HG丸ｺﾞｼｯｸM-PRO" panose="020F0600000000000000" pitchFamily="50" charset="-128"/>
              </a:rPr>
              <a:t>(</a:t>
            </a:r>
            <a:r>
              <a:rPr kumimoji="1" lang="ja-JP" altLang="en-US" b="0" dirty="0" smtClean="0">
                <a:latin typeface="HG丸ｺﾞｼｯｸM-PRO" panose="020F0600000000000000" pitchFamily="50" charset="-128"/>
                <a:ea typeface="HG丸ｺﾞｼｯｸM-PRO" panose="020F0600000000000000" pitchFamily="50" charset="-128"/>
              </a:rPr>
              <a:t>日本国憲法第１４条</a:t>
            </a:r>
            <a:r>
              <a:rPr kumimoji="1" lang="en-US" altLang="ja-JP" b="0" dirty="0" smtClean="0">
                <a:latin typeface="HG丸ｺﾞｼｯｸM-PRO" panose="020F0600000000000000" pitchFamily="50" charset="-128"/>
                <a:ea typeface="HG丸ｺﾞｼｯｸM-PRO" panose="020F0600000000000000" pitchFamily="50" charset="-128"/>
              </a:rPr>
              <a:t>)</a:t>
            </a:r>
            <a:r>
              <a:rPr kumimoji="1" lang="ja-JP" altLang="en-US" b="0" dirty="0" smtClean="0">
                <a:latin typeface="HG丸ｺﾞｼｯｸM-PRO" panose="020F0600000000000000" pitchFamily="50" charset="-128"/>
                <a:ea typeface="HG丸ｺﾞｼｯｸM-PRO" panose="020F0600000000000000" pitchFamily="50" charset="-128"/>
              </a:rPr>
              <a:t>や婚姻は両性の合意にのみに基いて成立</a:t>
            </a:r>
            <a:r>
              <a:rPr kumimoji="1" lang="en-US" altLang="ja-JP" b="0" dirty="0" smtClean="0">
                <a:latin typeface="HG丸ｺﾞｼｯｸM-PRO" panose="020F0600000000000000" pitchFamily="50" charset="-128"/>
                <a:ea typeface="HG丸ｺﾞｼｯｸM-PRO" panose="020F0600000000000000" pitchFamily="50" charset="-128"/>
              </a:rPr>
              <a:t>(</a:t>
            </a:r>
            <a:r>
              <a:rPr kumimoji="1" lang="ja-JP" altLang="en-US" b="0" dirty="0" smtClean="0">
                <a:latin typeface="HG丸ｺﾞｼｯｸM-PRO" panose="020F0600000000000000" pitchFamily="50" charset="-128"/>
                <a:ea typeface="HG丸ｺﾞｼｯｸM-PRO" panose="020F0600000000000000" pitchFamily="50" charset="-128"/>
              </a:rPr>
              <a:t>日本国憲法第２４条</a:t>
            </a:r>
            <a:r>
              <a:rPr kumimoji="1" lang="en-US" altLang="ja-JP" b="0" dirty="0" smtClean="0">
                <a:latin typeface="HG丸ｺﾞｼｯｸM-PRO" panose="020F0600000000000000" pitchFamily="50" charset="-128"/>
                <a:ea typeface="HG丸ｺﾞｼｯｸM-PRO" panose="020F0600000000000000" pitchFamily="50" charset="-128"/>
              </a:rPr>
              <a:t>)</a:t>
            </a:r>
            <a:r>
              <a:rPr kumimoji="1" lang="ja-JP" altLang="en-US" b="0" dirty="0" smtClean="0">
                <a:latin typeface="HG丸ｺﾞｼｯｸM-PRO" panose="020F0600000000000000" pitchFamily="50" charset="-128"/>
                <a:ea typeface="HG丸ｺﾞｼｯｸM-PRO" panose="020F0600000000000000" pitchFamily="50" charset="-128"/>
              </a:rPr>
              <a:t>するものであり、決して家族の賛成や反対は結婚が成立する要件ではないことを改めて確認して下さい。</a:t>
            </a:r>
          </a:p>
          <a:p>
            <a:endParaRPr kumimoji="1" lang="ja-JP" altLang="en-US"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動画（１３分３０秒～１５分５２秒）を視聴し、出身地、学歴、職業、性別等と同様に同和地区に対する偏見で人を判断すること差別することは明確な間違いであることを再確認して下さい。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12</a:t>
            </a:fld>
            <a:endParaRPr kumimoji="1" lang="ja-JP" altLang="en-US"/>
          </a:p>
        </p:txBody>
      </p:sp>
    </p:spTree>
    <p:extLst>
      <p:ext uri="{BB962C8B-B14F-4D97-AF65-F5344CB8AC3E}">
        <p14:creationId xmlns:p14="http://schemas.microsoft.com/office/powerpoint/2010/main" val="286369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動画とともに、平等権</a:t>
            </a:r>
            <a:r>
              <a:rPr kumimoji="1" lang="en-US" altLang="ja-JP" dirty="0" smtClean="0"/>
              <a:t>(</a:t>
            </a:r>
            <a:r>
              <a:rPr kumimoji="1" lang="ja-JP" altLang="en-US" dirty="0" smtClean="0"/>
              <a:t>憲法第１４条</a:t>
            </a:r>
            <a:r>
              <a:rPr kumimoji="1" lang="en-US" altLang="ja-JP" dirty="0" smtClean="0"/>
              <a:t>)</a:t>
            </a:r>
            <a:r>
              <a:rPr kumimoji="1" lang="ja-JP" altLang="en-US" dirty="0" smtClean="0"/>
              <a:t>で法の下の平等や社会的関係において差別されないとされていること、</a:t>
            </a:r>
            <a:endParaRPr kumimoji="1" lang="en-US" altLang="ja-JP" dirty="0" smtClean="0"/>
          </a:p>
          <a:p>
            <a:r>
              <a:rPr kumimoji="1" lang="ja-JP" altLang="en-US" dirty="0" smtClean="0"/>
              <a:t>結婚が当事者の合意のみで成立すること</a:t>
            </a:r>
            <a:r>
              <a:rPr kumimoji="1" lang="en-US" altLang="ja-JP" dirty="0" smtClean="0"/>
              <a:t>(</a:t>
            </a:r>
            <a:r>
              <a:rPr kumimoji="1" lang="ja-JP" altLang="en-US" dirty="0" smtClean="0"/>
              <a:t>憲法第</a:t>
            </a:r>
            <a:r>
              <a:rPr kumimoji="1" lang="en-US" altLang="ja-JP" dirty="0" smtClean="0"/>
              <a:t>24</a:t>
            </a:r>
            <a:r>
              <a:rPr kumimoji="1" lang="ja-JP" altLang="en-US" dirty="0" smtClean="0"/>
              <a:t>条第１項</a:t>
            </a:r>
            <a:r>
              <a:rPr kumimoji="1" lang="en-US" altLang="ja-JP" dirty="0" smtClean="0"/>
              <a:t>)</a:t>
            </a:r>
            <a:r>
              <a:rPr kumimoji="1" lang="ja-JP" altLang="en-US" dirty="0" smtClean="0"/>
              <a:t>を日本国憲法の条文から改めて確認させて下さい。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13</a:t>
            </a:fld>
            <a:endParaRPr kumimoji="1" lang="ja-JP" altLang="en-US"/>
          </a:p>
        </p:txBody>
      </p:sp>
    </p:spTree>
    <p:extLst>
      <p:ext uri="{BB962C8B-B14F-4D97-AF65-F5344CB8AC3E}">
        <p14:creationId xmlns:p14="http://schemas.microsoft.com/office/powerpoint/2010/main" val="149725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「当事者の体験談」（続き）</a:t>
            </a:r>
            <a:r>
              <a:rPr kumimoji="1" lang="ja-JP" altLang="en-US" dirty="0" smtClean="0">
                <a:latin typeface="HG丸ｺﾞｼｯｸM-PRO" panose="020F0600000000000000" pitchFamily="50" charset="-128"/>
                <a:ea typeface="HG丸ｺﾞｼｯｸM-PRO" panose="020F0600000000000000" pitchFamily="50" charset="-128"/>
              </a:rPr>
              <a:t>を生徒の実態にあわせて黙読、音読して、差別解消に向けた意欲を高めて下さい。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14</a:t>
            </a:fld>
            <a:endParaRPr kumimoji="1" lang="ja-JP" altLang="en-US"/>
          </a:p>
        </p:txBody>
      </p:sp>
    </p:spTree>
    <p:extLst>
      <p:ext uri="{BB962C8B-B14F-4D97-AF65-F5344CB8AC3E}">
        <p14:creationId xmlns:p14="http://schemas.microsoft.com/office/powerpoint/2010/main" val="361571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82850">
              <a:defRPr/>
            </a:pPr>
            <a:r>
              <a:rPr lang="ja-JP" altLang="en-US" dirty="0">
                <a:latin typeface="HG丸ｺﾞｼｯｸM-PRO" panose="020F0600000000000000" pitchFamily="50" charset="-128"/>
                <a:ea typeface="HG丸ｺﾞｼｯｸM-PRO" panose="020F0600000000000000" pitchFamily="50" charset="-128"/>
              </a:rPr>
              <a:t>差別の解消に向けて、国</a:t>
            </a:r>
            <a:r>
              <a:rPr lang="ja-JP" altLang="en-US" dirty="0" smtClean="0">
                <a:latin typeface="HG丸ｺﾞｼｯｸM-PRO" panose="020F0600000000000000" pitchFamily="50" charset="-128"/>
                <a:ea typeface="HG丸ｺﾞｼｯｸM-PRO" panose="020F0600000000000000" pitchFamily="50" charset="-128"/>
              </a:rPr>
              <a:t>や和歌山県の部落差別</a:t>
            </a:r>
            <a:r>
              <a:rPr lang="ja-JP" altLang="en-US" dirty="0">
                <a:latin typeface="HG丸ｺﾞｼｯｸM-PRO" panose="020F0600000000000000" pitchFamily="50" charset="-128"/>
                <a:ea typeface="HG丸ｺﾞｼｯｸM-PRO" panose="020F0600000000000000" pitchFamily="50" charset="-128"/>
              </a:rPr>
              <a:t>の解消に向けての、法律や条例があることを</a:t>
            </a:r>
            <a:r>
              <a:rPr lang="ja-JP" altLang="en-US" dirty="0" smtClean="0">
                <a:latin typeface="HG丸ｺﾞｼｯｸM-PRO" panose="020F0600000000000000" pitchFamily="50" charset="-128"/>
                <a:ea typeface="HG丸ｺﾞｼｯｸM-PRO" panose="020F0600000000000000" pitchFamily="50" charset="-128"/>
              </a:rPr>
              <a:t>知らせて下さい。</a:t>
            </a:r>
            <a:endParaRPr lang="ja-JP" altLang="en-US" dirty="0">
              <a:latin typeface="HG丸ｺﾞｼｯｸM-PRO" panose="020F0600000000000000" pitchFamily="50" charset="-128"/>
              <a:ea typeface="HG丸ｺﾞｼｯｸM-PRO" panose="020F0600000000000000" pitchFamily="50" charset="-128"/>
            </a:endParaRPr>
          </a:p>
          <a:p>
            <a:pPr defTabSz="982850">
              <a:defRPr/>
            </a:pPr>
            <a:endParaRPr lang="en-US" altLang="ja-JP" dirty="0">
              <a:latin typeface="Meiryo UI" panose="020B0604030504040204" pitchFamily="50" charset="-128"/>
              <a:ea typeface="Meiryo UI" panose="020B0604030504040204" pitchFamily="50" charset="-128"/>
            </a:endParaRPr>
          </a:p>
          <a:p>
            <a:pPr defTabSz="982850">
              <a:defRPr/>
            </a:pPr>
            <a:endParaRPr lang="en-US" altLang="ja-JP" dirty="0">
              <a:latin typeface="Meiryo UI" panose="020B0604030504040204" pitchFamily="50" charset="-128"/>
              <a:ea typeface="Meiryo UI" panose="020B0604030504040204" pitchFamily="50" charset="-128"/>
            </a:endParaRPr>
          </a:p>
          <a:p>
            <a:endParaRPr kumimoji="1" lang="en-US" altLang="ja-JP" dirty="0"/>
          </a:p>
        </p:txBody>
      </p:sp>
      <p:sp>
        <p:nvSpPr>
          <p:cNvPr id="4" name="スライド番号プレースホルダー 3"/>
          <p:cNvSpPr>
            <a:spLocks noGrp="1"/>
          </p:cNvSpPr>
          <p:nvPr>
            <p:ph type="sldNum" sz="quarter" idx="10"/>
          </p:nvPr>
        </p:nvSpPr>
        <p:spPr/>
        <p:txBody>
          <a:bodyPr/>
          <a:lstStyle/>
          <a:p>
            <a:pPr defTabSz="457130">
              <a:defRPr/>
            </a:pPr>
            <a:fld id="{DBA8DA9D-FE99-48B7-B848-A52EC21A1347}" type="slidenum">
              <a:rPr kumimoji="1" lang="ja-JP" altLang="en-US" sz="1100">
                <a:solidFill>
                  <a:prstClr val="black"/>
                </a:solidFill>
                <a:latin typeface="Calibri"/>
                <a:ea typeface="ＭＳ Ｐゴシック" panose="020B0600070205080204" pitchFamily="50" charset="-128"/>
              </a:rPr>
              <a:pPr defTabSz="457130">
                <a:defRPr/>
              </a:pPr>
              <a:t>15</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48631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14E18-5022-A19B-53AF-CC04A0DE08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0D3618F-31C2-C151-260A-EE47B0226CC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6B09566-ACC3-115F-6583-4D3D1C9C4262}"/>
              </a:ext>
            </a:extLst>
          </p:cNvPr>
          <p:cNvSpPr>
            <a:spLocks noGrp="1"/>
          </p:cNvSpPr>
          <p:nvPr>
            <p:ph type="body" idx="1"/>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動画を視聴させて下さい（タイトルをクリックすれば、法務省の動画につながります）</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pPr defTabSz="914259">
              <a:defRPr/>
            </a:pPr>
            <a:r>
              <a:rPr kumimoji="1" lang="ja-JP" altLang="en-US" dirty="0" smtClean="0">
                <a:latin typeface="HG丸ｺﾞｼｯｸM-PRO" panose="020F0600000000000000" pitchFamily="50" charset="-128"/>
                <a:ea typeface="HG丸ｺﾞｼｯｸM-PRO" panose="020F0600000000000000" pitchFamily="50" charset="-128"/>
              </a:rPr>
              <a:t>＜クリック＞インターネットなどには、誤った情報や噂によって差別意識を持たせる内容もあり、これらが差別解消を妨げ、今なお苦しんでいる人がいること。だからこそ、一人一人がこの問題をきちんと理解しておくべきということを確認させて下さい。</a:t>
            </a:r>
          </a:p>
          <a:p>
            <a:endParaRPr kumimoji="1" lang="en-US" altLang="ja-JP" dirty="0" smtClean="0">
              <a:latin typeface="HG丸ｺﾞｼｯｸM-PRO" panose="020F0600000000000000" pitchFamily="50" charset="-128"/>
              <a:ea typeface="HG丸ｺﾞｼｯｸM-PRO" panose="020F0600000000000000" pitchFamily="50" charset="-128"/>
            </a:endParaRPr>
          </a:p>
          <a:p>
            <a:pPr defTabSz="914259">
              <a:defRPr/>
            </a:pPr>
            <a:endParaRPr kumimoji="1" lang="en-US" altLang="ja-JP" dirty="0" smtClean="0">
              <a:latin typeface="HG丸ｺﾞｼｯｸM-PRO" panose="020F0600000000000000" pitchFamily="50" charset="-128"/>
              <a:ea typeface="HG丸ｺﾞｼｯｸM-PRO" panose="020F0600000000000000" pitchFamily="50" charset="-128"/>
            </a:endParaRPr>
          </a:p>
          <a:p>
            <a:pPr defTabSz="914259">
              <a:defRPr/>
            </a:pPr>
            <a:r>
              <a:rPr kumimoji="1" lang="ja-JP" altLang="en-US" dirty="0" smtClean="0">
                <a:latin typeface="HG丸ｺﾞｼｯｸM-PRO" panose="020F0600000000000000" pitchFamily="50" charset="-128"/>
                <a:ea typeface="HG丸ｺﾞｼｯｸM-PRO" panose="020F0600000000000000" pitchFamily="50" charset="-128"/>
              </a:rPr>
              <a:t>ワークシートの５に、授業を通しての感想を書かせて下さい。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pPr defTabSz="914259">
              <a:defRPr/>
            </a:pPr>
            <a:endParaRPr kumimoji="1" lang="en-US" altLang="ja-JP" dirty="0" smtClean="0">
              <a:latin typeface="HG丸ｺﾞｼｯｸM-PRO" panose="020F0600000000000000" pitchFamily="50" charset="-128"/>
              <a:ea typeface="HG丸ｺﾞｼｯｸM-PRO" panose="020F0600000000000000" pitchFamily="50" charset="-128"/>
            </a:endParaRPr>
          </a:p>
          <a:p>
            <a:pPr defTabSz="914259">
              <a:defRPr/>
            </a:pPr>
            <a:r>
              <a:rPr kumimoji="1" lang="ja-JP" altLang="en-US" dirty="0" smtClean="0">
                <a:latin typeface="HG丸ｺﾞｼｯｸM-PRO" panose="020F0600000000000000" pitchFamily="50" charset="-128"/>
                <a:ea typeface="HG丸ｺﾞｼｯｸM-PRO" panose="020F0600000000000000" pitchFamily="50" charset="-128"/>
              </a:rPr>
              <a:t>生徒には情緒的に同情するような感想を記入するのではなく、社会問題としてとらえ、同和問題</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部落差別</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を終わらせるため</a:t>
            </a:r>
            <a:r>
              <a:rPr kumimoji="1" lang="ja-JP" altLang="en-US" smtClean="0">
                <a:latin typeface="HG丸ｺﾞｼｯｸM-PRO" panose="020F0600000000000000" pitchFamily="50" charset="-128"/>
                <a:ea typeface="HG丸ｺﾞｼｯｸM-PRO" panose="020F0600000000000000" pitchFamily="50" charset="-128"/>
              </a:rPr>
              <a:t>に、主権者として自分</a:t>
            </a:r>
            <a:r>
              <a:rPr kumimoji="1" lang="ja-JP" altLang="en-US" dirty="0" smtClean="0">
                <a:latin typeface="HG丸ｺﾞｼｯｸM-PRO" panose="020F0600000000000000" pitchFamily="50" charset="-128"/>
                <a:ea typeface="HG丸ｺﾞｼｯｸM-PRO" panose="020F0600000000000000" pitchFamily="50" charset="-128"/>
              </a:rPr>
              <a:t>自身や自身が属する共同体がどのようにすればよいか具体的に考察することが求められます。</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A2DD5E1-3E53-5233-8BD3-6D5758E806E8}"/>
              </a:ext>
            </a:extLst>
          </p:cNvPr>
          <p:cNvSpPr>
            <a:spLocks noGrp="1"/>
          </p:cNvSpPr>
          <p:nvPr>
            <p:ph type="sldNum" sz="quarter" idx="5"/>
          </p:nvPr>
        </p:nvSpPr>
        <p:spPr/>
        <p:txBody>
          <a:bodyPr/>
          <a:lstStyle/>
          <a:p>
            <a:fld id="{D5948AD5-7D44-44EE-9DA6-BAA226CDD2C2}" type="slidenum">
              <a:rPr kumimoji="1" lang="ja-JP" altLang="en-US" smtClean="0"/>
              <a:t>16</a:t>
            </a:fld>
            <a:endParaRPr kumimoji="1" lang="ja-JP" altLang="en-US"/>
          </a:p>
        </p:txBody>
      </p:sp>
    </p:spTree>
    <p:extLst>
      <p:ext uri="{BB962C8B-B14F-4D97-AF65-F5344CB8AC3E}">
        <p14:creationId xmlns:p14="http://schemas.microsoft.com/office/powerpoint/2010/main" val="3890064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ワークシート５に感想を記入している時間に表示して下さい。</a:t>
            </a:r>
            <a:r>
              <a:rPr kumimoji="1" lang="en-US" altLang="ja-JP" dirty="0" smtClean="0"/>
              <a:t>)</a:t>
            </a:r>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17</a:t>
            </a:fld>
            <a:endParaRPr kumimoji="1" lang="ja-JP" altLang="en-US"/>
          </a:p>
        </p:txBody>
      </p:sp>
    </p:spTree>
    <p:extLst>
      <p:ext uri="{BB962C8B-B14F-4D97-AF65-F5344CB8AC3E}">
        <p14:creationId xmlns:p14="http://schemas.microsoft.com/office/powerpoint/2010/main" val="245361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導入として数分間程度時間をとり、</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ワークシート</a:t>
            </a:r>
            <a:r>
              <a:rPr kumimoji="1" lang="ja-JP" altLang="en-US" dirty="0">
                <a:latin typeface="HG丸ｺﾞｼｯｸM-PRO" panose="020F0600000000000000" pitchFamily="50" charset="-128"/>
                <a:ea typeface="HG丸ｺﾞｼｯｸM-PRO" panose="020F0600000000000000" pitchFamily="50" charset="-128"/>
              </a:rPr>
              <a:t>の１に、</a:t>
            </a:r>
            <a:r>
              <a:rPr kumimoji="1" lang="ja-JP" altLang="en-US" dirty="0" smtClean="0">
                <a:latin typeface="HG丸ｺﾞｼｯｸM-PRO" panose="020F0600000000000000" pitchFamily="50" charset="-128"/>
                <a:ea typeface="HG丸ｺﾞｼｯｸM-PRO" panose="020F0600000000000000" pitchFamily="50" charset="-128"/>
              </a:rPr>
              <a:t>「あなたがパートナーに求める条件」を１位～３位まで順位付けして書かせて下さい。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学級や生徒の実態に合わせて、グループやペアで交流させたり、発表させたりしながら進めて下さい。</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2</a:t>
            </a:fld>
            <a:endParaRPr kumimoji="1" lang="ja-JP" altLang="en-US"/>
          </a:p>
        </p:txBody>
      </p:sp>
    </p:spTree>
    <p:extLst>
      <p:ext uri="{BB962C8B-B14F-4D97-AF65-F5344CB8AC3E}">
        <p14:creationId xmlns:p14="http://schemas.microsoft.com/office/powerpoint/2010/main" val="192921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ワークシートには記述欄はないが、結婚への壁</a:t>
            </a:r>
            <a:r>
              <a:rPr kumimoji="1" lang="en-US" altLang="ja-JP" dirty="0" smtClean="0"/>
              <a:t>(</a:t>
            </a:r>
            <a:r>
              <a:rPr kumimoji="1" lang="ja-JP" altLang="en-US" dirty="0" smtClean="0"/>
              <a:t>抵抗</a:t>
            </a:r>
            <a:r>
              <a:rPr kumimoji="1" lang="en-US" altLang="ja-JP" dirty="0" smtClean="0"/>
              <a:t>)</a:t>
            </a:r>
            <a:r>
              <a:rPr kumimoji="1" lang="ja-JP" altLang="en-US" dirty="0" smtClean="0"/>
              <a:t>にどのようなものがあるか、個人やペアで考えさせてみて下さい。</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3</a:t>
            </a:fld>
            <a:endParaRPr kumimoji="1" lang="ja-JP" altLang="en-US"/>
          </a:p>
        </p:txBody>
      </p:sp>
    </p:spTree>
    <p:extLst>
      <p:ext uri="{BB962C8B-B14F-4D97-AF65-F5344CB8AC3E}">
        <p14:creationId xmlns:p14="http://schemas.microsoft.com/office/powerpoint/2010/main" val="428859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60875" cy="3346450"/>
          </a:xfrm>
        </p:spPr>
      </p:sp>
      <p:sp>
        <p:nvSpPr>
          <p:cNvPr id="3" name="ノート プレースホルダー 2"/>
          <p:cNvSpPr>
            <a:spLocks noGrp="1"/>
          </p:cNvSpPr>
          <p:nvPr>
            <p:ph type="body" idx="1"/>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ポスターの「どこの人？」に注目させ、家族が「住んでいる場所」や「出身地」を結婚の条件にしていることに気づかせ、理由を</a:t>
            </a:r>
            <a:r>
              <a:rPr kumimoji="1" lang="ja-JP" altLang="en-US" dirty="0" smtClean="0">
                <a:latin typeface="HG丸ｺﾞｼｯｸM-PRO" panose="020F0600000000000000" pitchFamily="50" charset="-128"/>
                <a:ea typeface="HG丸ｺﾞｼｯｸM-PRO" panose="020F0600000000000000" pitchFamily="50" charset="-128"/>
              </a:rPr>
              <a:t>考えさせて下さい。</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同和問題啓発</a:t>
            </a:r>
            <a:r>
              <a:rPr kumimoji="1" lang="ja-JP" altLang="en-US" dirty="0" smtClean="0">
                <a:latin typeface="HG丸ｺﾞｼｯｸM-PRO" panose="020F0600000000000000" pitchFamily="50" charset="-128"/>
                <a:ea typeface="HG丸ｺﾞｼｯｸM-PRO" panose="020F0600000000000000" pitchFamily="50" charset="-128"/>
              </a:rPr>
              <a:t>ポスター、人権啓発ポスターで</a:t>
            </a:r>
            <a:r>
              <a:rPr kumimoji="1" lang="ja-JP" altLang="en-US" dirty="0">
                <a:latin typeface="HG丸ｺﾞｼｯｸM-PRO" panose="020F0600000000000000" pitchFamily="50" charset="-128"/>
                <a:ea typeface="HG丸ｺﾞｼｯｸM-PRO" panose="020F0600000000000000" pitchFamily="50" charset="-128"/>
              </a:rPr>
              <a:t>あることを確認させ、「住んでいる場所」や「出身地」を理由に、結婚に反対するという人権問題が存在し、「同和問題」や「部落差別」</a:t>
            </a:r>
            <a:r>
              <a:rPr kumimoji="1" lang="ja-JP" altLang="en-US" dirty="0" smtClean="0">
                <a:latin typeface="HG丸ｺﾞｼｯｸM-PRO" panose="020F0600000000000000" pitchFamily="50" charset="-128"/>
                <a:ea typeface="HG丸ｺﾞｼｯｸM-PRO" panose="020F0600000000000000" pitchFamily="50" charset="-128"/>
              </a:rPr>
              <a:t>というこ</a:t>
            </a:r>
            <a:r>
              <a:rPr kumimoji="1" lang="ja-JP" altLang="en-US" dirty="0">
                <a:latin typeface="HG丸ｺﾞｼｯｸM-PRO" panose="020F0600000000000000" pitchFamily="50" charset="-128"/>
                <a:ea typeface="HG丸ｺﾞｼｯｸM-PRO" panose="020F0600000000000000" pitchFamily="50" charset="-128"/>
              </a:rPr>
              <a:t>とを</a:t>
            </a:r>
            <a:r>
              <a:rPr kumimoji="1" lang="ja-JP" altLang="en-US" dirty="0" smtClean="0">
                <a:latin typeface="HG丸ｺﾞｼｯｸM-PRO" panose="020F0600000000000000" pitchFamily="50" charset="-128"/>
                <a:ea typeface="HG丸ｺﾞｼｯｸM-PRO" panose="020F0600000000000000" pitchFamily="50" charset="-128"/>
              </a:rPr>
              <a:t>知らせて下さい。</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ただし、初めて会う人などに会話の糸口として何気なく「</a:t>
            </a:r>
            <a:r>
              <a:rPr kumimoji="1" lang="ja-JP" altLang="en-US" dirty="0">
                <a:latin typeface="HG丸ｺﾞｼｯｸM-PRO" panose="020F0600000000000000" pitchFamily="50" charset="-128"/>
                <a:ea typeface="HG丸ｺﾞｼｯｸM-PRO" panose="020F0600000000000000" pitchFamily="50" charset="-128"/>
              </a:rPr>
              <a:t>どこ</a:t>
            </a:r>
            <a:r>
              <a:rPr kumimoji="1" lang="ja-JP" altLang="en-US" dirty="0" smtClean="0">
                <a:latin typeface="HG丸ｺﾞｼｯｸM-PRO" panose="020F0600000000000000" pitchFamily="50" charset="-128"/>
                <a:ea typeface="HG丸ｺﾞｼｯｸM-PRO" panose="020F0600000000000000" pitchFamily="50" charset="-128"/>
              </a:rPr>
              <a:t>の出身？</a:t>
            </a:r>
            <a:r>
              <a:rPr kumimoji="1" lang="ja-JP" altLang="en-US" dirty="0">
                <a:latin typeface="HG丸ｺﾞｼｯｸM-PRO" panose="020F0600000000000000" pitchFamily="50" charset="-128"/>
                <a:ea typeface="HG丸ｺﾞｼｯｸM-PRO" panose="020F0600000000000000" pitchFamily="50" charset="-128"/>
              </a:rPr>
              <a:t>」と</a:t>
            </a:r>
            <a:r>
              <a:rPr kumimoji="1" lang="ja-JP" altLang="en-US" dirty="0" smtClean="0">
                <a:latin typeface="HG丸ｺﾞｼｯｸM-PRO" panose="020F0600000000000000" pitchFamily="50" charset="-128"/>
                <a:ea typeface="HG丸ｺﾞｼｯｸM-PRO" panose="020F0600000000000000" pitchFamily="50" charset="-128"/>
              </a:rPr>
              <a:t>いうように出身地を聞くことは通常考えられることであり、言葉そのものの使用が誤っているわけではない。</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259">
              <a:defRPr/>
            </a:pPr>
            <a:fld id="{D5948AD5-7D44-44EE-9DA6-BAA226CDD2C2}" type="slidenum">
              <a:rPr kumimoji="1" lang="ja-JP" altLang="en-US">
                <a:solidFill>
                  <a:prstClr val="black"/>
                </a:solidFill>
                <a:latin typeface="游ゴシック" panose="020F0502020204030204"/>
                <a:ea typeface="游ゴシック" panose="020B0400000000000000" pitchFamily="50" charset="-128"/>
              </a:rPr>
              <a:pPr defTabSz="914259">
                <a:defRPr/>
              </a:pPr>
              <a:t>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9749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「当事者の体験談」をもとに、出身地を理由に結婚を反対された事例を</a:t>
            </a:r>
            <a:r>
              <a:rPr kumimoji="1" lang="ja-JP" altLang="en-US" dirty="0" smtClean="0">
                <a:latin typeface="HG丸ｺﾞｼｯｸM-PRO" panose="020F0600000000000000" pitchFamily="50" charset="-128"/>
                <a:ea typeface="HG丸ｺﾞｼｯｸM-PRO" panose="020F0600000000000000" pitchFamily="50" charset="-128"/>
              </a:rPr>
              <a:t>紹介して下さい。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学級や生徒の実態にあわせて、黙読、音読させて下さい。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「私」の、不安な気持ちや悲しい気持ちを感じ取らせる。</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5</a:t>
            </a:fld>
            <a:endParaRPr kumimoji="1" lang="ja-JP" altLang="en-US"/>
          </a:p>
        </p:txBody>
      </p:sp>
    </p:spTree>
    <p:extLst>
      <p:ext uri="{BB962C8B-B14F-4D97-AF65-F5344CB8AC3E}">
        <p14:creationId xmlns:p14="http://schemas.microsoft.com/office/powerpoint/2010/main" val="388284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丸ｺﾞｼｯｸM-PRO" panose="020F0600000000000000" pitchFamily="50" charset="-128"/>
                <a:ea typeface="HG丸ｺﾞｼｯｸM-PRO" panose="020F0600000000000000" pitchFamily="50" charset="-128"/>
              </a:rPr>
              <a:t>ワークシートの２に、同和問題（部落差別）について</a:t>
            </a:r>
            <a:r>
              <a:rPr lang="ja-JP" altLang="en-US" dirty="0" smtClean="0">
                <a:latin typeface="HG丸ｺﾞｼｯｸM-PRO" panose="020F0600000000000000" pitchFamily="50" charset="-128"/>
                <a:ea typeface="HG丸ｺﾞｼｯｸM-PRO" panose="020F0600000000000000" pitchFamily="50" charset="-128"/>
              </a:rPr>
              <a:t>、小学校や中学校で学習</a:t>
            </a:r>
            <a:r>
              <a:rPr lang="ja-JP" altLang="en-US" dirty="0">
                <a:latin typeface="HG丸ｺﾞｼｯｸM-PRO" panose="020F0600000000000000" pitchFamily="50" charset="-128"/>
                <a:ea typeface="HG丸ｺﾞｼｯｸM-PRO" panose="020F0600000000000000" pitchFamily="50" charset="-128"/>
              </a:rPr>
              <a:t>してきたことを</a:t>
            </a:r>
            <a:r>
              <a:rPr lang="ja-JP" altLang="en-US" dirty="0" smtClean="0">
                <a:latin typeface="HG丸ｺﾞｼｯｸM-PRO" panose="020F0600000000000000" pitchFamily="50" charset="-128"/>
                <a:ea typeface="HG丸ｺﾞｼｯｸM-PRO" panose="020F0600000000000000" pitchFamily="50" charset="-128"/>
              </a:rPr>
              <a:t>書かせて下さい。</a:t>
            </a:r>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pPr algn="just"/>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例）</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・差別されてきた人々　　　・えた身分　　・ひにん身分</a:t>
            </a:r>
          </a:p>
          <a:p>
            <a:pPr algn="just"/>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・河原者　　　・解放令　　・全国水平社</a:t>
            </a:r>
          </a:p>
          <a:p>
            <a:pPr algn="just"/>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・部落差別解消推進法</a:t>
            </a:r>
          </a:p>
          <a:p>
            <a:pPr algn="just"/>
            <a:endPar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これまで学習したことがある内容が本学習と関連があることに気づかせ、関心を</a:t>
            </a:r>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高めて下さい。</a:t>
            </a:r>
            <a:endParaRPr lang="en-US"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生徒の状況次第で教員が主導して確認して下さい。</a:t>
            </a:r>
            <a:endParaRPr lang="en-US"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「えた</a:t>
            </a:r>
            <a:r>
              <a:rPr lang="en-US"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穢多</a:t>
            </a:r>
            <a:r>
              <a:rPr lang="en-US"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」や「ひにん</a:t>
            </a:r>
            <a:r>
              <a:rPr lang="en-US"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非人</a:t>
            </a:r>
            <a:r>
              <a:rPr lang="en-US"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」という言葉について、これらは人を蔑み、差別するために使用されてきた言葉であり、人に対して使ってはならない「差別用語」であることを理解させる。</a:t>
            </a:r>
            <a:endPar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6</a:t>
            </a:fld>
            <a:endParaRPr kumimoji="1" lang="ja-JP" altLang="en-US"/>
          </a:p>
        </p:txBody>
      </p:sp>
    </p:spTree>
    <p:extLst>
      <p:ext uri="{BB962C8B-B14F-4D97-AF65-F5344CB8AC3E}">
        <p14:creationId xmlns:p14="http://schemas.microsoft.com/office/powerpoint/2010/main" val="2559288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60875" cy="3346450"/>
          </a:xfrm>
        </p:spPr>
      </p:sp>
      <p:sp>
        <p:nvSpPr>
          <p:cNvPr id="3" name="ノート プレースホルダー 2"/>
          <p:cNvSpPr>
            <a:spLocks noGrp="1"/>
          </p:cNvSpPr>
          <p:nvPr>
            <p:ph type="body" idx="1"/>
          </p:nvPr>
        </p:nvSpPr>
        <p:spPr/>
        <p:txBody>
          <a:bodyPr/>
          <a:lstStyle/>
          <a:p>
            <a:r>
              <a:rPr lang="ja-JP" altLang="en-US" dirty="0">
                <a:latin typeface="HG丸ｺﾞｼｯｸM-PRO" panose="020F0600000000000000" pitchFamily="50" charset="-128"/>
                <a:ea typeface="HG丸ｺﾞｼｯｸM-PRO" panose="020F0600000000000000" pitchFamily="50" charset="-128"/>
              </a:rPr>
              <a:t>同和問題（部落差別）について、</a:t>
            </a:r>
            <a:r>
              <a:rPr lang="ja-JP" altLang="en-US" dirty="0" smtClean="0">
                <a:latin typeface="HG丸ｺﾞｼｯｸM-PRO" panose="020F0600000000000000" pitchFamily="50" charset="-128"/>
                <a:ea typeface="HG丸ｺﾞｼｯｸM-PRO" panose="020F0600000000000000" pitchFamily="50" charset="-128"/>
              </a:rPr>
              <a:t>スライドの文章を読ませ、確認させて下さい。</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特に、生まれた場所や住んでいる場所で人を差別する問題であることを理解させて下さい。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7</a:t>
            </a:fld>
            <a:endParaRPr kumimoji="1" lang="ja-JP" altLang="en-US"/>
          </a:p>
        </p:txBody>
      </p:sp>
    </p:spTree>
    <p:extLst>
      <p:ext uri="{BB962C8B-B14F-4D97-AF65-F5344CB8AC3E}">
        <p14:creationId xmlns:p14="http://schemas.microsoft.com/office/powerpoint/2010/main" val="27845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スライドをもとに同和</a:t>
            </a:r>
            <a:r>
              <a:rPr kumimoji="1" lang="ja-JP" altLang="en-US" dirty="0">
                <a:latin typeface="HG丸ｺﾞｼｯｸM-PRO" panose="020F0600000000000000" pitchFamily="50" charset="-128"/>
                <a:ea typeface="HG丸ｺﾞｼｯｸM-PRO" panose="020F0600000000000000" pitchFamily="50" charset="-128"/>
              </a:rPr>
              <a:t>問題（部落差別）の起源について</a:t>
            </a:r>
            <a:r>
              <a:rPr kumimoji="1" lang="ja-JP" altLang="en-US" dirty="0" smtClean="0">
                <a:latin typeface="HG丸ｺﾞｼｯｸM-PRO" panose="020F0600000000000000" pitchFamily="50" charset="-128"/>
                <a:ea typeface="HG丸ｺﾞｼｯｸM-PRO" panose="020F0600000000000000" pitchFamily="50" charset="-128"/>
              </a:rPr>
              <a:t>説明して下さい。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＜クリック＞中世（鎌倉・室町時代）におけるケガレ意識について</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＜クリック＞江戸時代の身分制度について</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＜クリック＞明治政府は差別をなくすための積極的な政策を行わなかったことについて</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＜クリック＞当たり前のことですが、差別</a:t>
            </a:r>
            <a:r>
              <a:rPr kumimoji="1" lang="ja-JP" altLang="en-US" dirty="0">
                <a:latin typeface="HG丸ｺﾞｼｯｸM-PRO" panose="020F0600000000000000" pitchFamily="50" charset="-128"/>
                <a:ea typeface="HG丸ｺﾞｼｯｸM-PRO" panose="020F0600000000000000" pitchFamily="50" charset="-128"/>
              </a:rPr>
              <a:t>意識のもとである「ケガレ」には科学的根拠はまったくないことを</a:t>
            </a:r>
            <a:r>
              <a:rPr kumimoji="1" lang="ja-JP" altLang="en-US" dirty="0" smtClean="0">
                <a:latin typeface="HG丸ｺﾞｼｯｸM-PRO" panose="020F0600000000000000" pitchFamily="50" charset="-128"/>
                <a:ea typeface="HG丸ｺﾞｼｯｸM-PRO" panose="020F0600000000000000" pitchFamily="50" charset="-128"/>
              </a:rPr>
              <a:t>確認して下さい。</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8</a:t>
            </a:fld>
            <a:endParaRPr kumimoji="1" lang="ja-JP" altLang="en-US"/>
          </a:p>
        </p:txBody>
      </p:sp>
    </p:spTree>
    <p:extLst>
      <p:ext uri="{BB962C8B-B14F-4D97-AF65-F5344CB8AC3E}">
        <p14:creationId xmlns:p14="http://schemas.microsoft.com/office/powerpoint/2010/main" val="190445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60875" cy="3346450"/>
          </a:xfrm>
        </p:spPr>
      </p:sp>
      <p:sp>
        <p:nvSpPr>
          <p:cNvPr id="3" name="ノート プレースホルダー 2"/>
          <p:cNvSpPr>
            <a:spLocks noGrp="1"/>
          </p:cNvSpPr>
          <p:nvPr>
            <p:ph type="body" idx="1"/>
          </p:nvPr>
        </p:nvSpPr>
        <p:spPr/>
        <p:txBody>
          <a:bodyPr/>
          <a:lstStyle/>
          <a:p>
            <a:r>
              <a:rPr lang="ja-JP" altLang="en-US" dirty="0">
                <a:latin typeface="HG丸ｺﾞｼｯｸM-PRO" panose="020F0600000000000000" pitchFamily="50" charset="-128"/>
                <a:ea typeface="HG丸ｺﾞｼｯｸM-PRO" panose="020F0600000000000000" pitchFamily="50" charset="-128"/>
              </a:rPr>
              <a:t>同和問題（部落差別）について、再度</a:t>
            </a:r>
            <a:r>
              <a:rPr kumimoji="1" lang="ja-JP" altLang="en-US" dirty="0">
                <a:latin typeface="HG丸ｺﾞｼｯｸM-PRO" panose="020F0600000000000000" pitchFamily="50" charset="-128"/>
                <a:ea typeface="HG丸ｺﾞｼｯｸM-PRO" panose="020F0600000000000000" pitchFamily="50" charset="-128"/>
              </a:rPr>
              <a:t>スライドをもと</a:t>
            </a:r>
            <a:r>
              <a:rPr kumimoji="1" lang="ja-JP" altLang="en-US" dirty="0" smtClean="0">
                <a:latin typeface="HG丸ｺﾞｼｯｸM-PRO" panose="020F0600000000000000" pitchFamily="50" charset="-128"/>
                <a:ea typeface="HG丸ｺﾞｼｯｸM-PRO" panose="020F0600000000000000" pitchFamily="50" charset="-128"/>
              </a:rPr>
              <a:t>に説明してください。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容易に変えることができない属性や各個人の能力とはまったく関係なく人を差別する問題であることを再確認させて下さい。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また、長年にわたる政府や地方自治体の取り組みの結果、同和地区の生活環境は大きく改善し、</a:t>
            </a:r>
            <a:r>
              <a:rPr kumimoji="1" lang="en-US" altLang="ja-JP" dirty="0" smtClean="0">
                <a:latin typeface="HG丸ｺﾞｼｯｸM-PRO" panose="020F0600000000000000" pitchFamily="50" charset="-128"/>
                <a:ea typeface="HG丸ｺﾞｼｯｸM-PRO" panose="020F0600000000000000" pitchFamily="50" charset="-128"/>
              </a:rPr>
              <a:t>2002</a:t>
            </a:r>
            <a:r>
              <a:rPr kumimoji="1" lang="ja-JP" altLang="en-US" dirty="0" smtClean="0">
                <a:latin typeface="HG丸ｺﾞｼｯｸM-PRO" panose="020F0600000000000000" pitchFamily="50" charset="-128"/>
                <a:ea typeface="HG丸ｺﾞｼｯｸM-PRO" panose="020F0600000000000000" pitchFamily="50" charset="-128"/>
              </a:rPr>
              <a:t>年に対策</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同和対策事業</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を進める特別措置としての根拠法も失効し、解消に向かっていることも理解させて下さい。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しかし、誤った情報や偏見や思い込みによって現在も続いている人権侵害でもあることを同時に理解させる必要があります。</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9</a:t>
            </a:fld>
            <a:endParaRPr kumimoji="1" lang="ja-JP" altLang="en-US"/>
          </a:p>
        </p:txBody>
      </p:sp>
    </p:spTree>
    <p:extLst>
      <p:ext uri="{BB962C8B-B14F-4D97-AF65-F5344CB8AC3E}">
        <p14:creationId xmlns:p14="http://schemas.microsoft.com/office/powerpoint/2010/main" val="363373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170293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388728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24133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84813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347492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192119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128423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54604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244777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325210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575D-9BDB-41CB-A2D3-C84A5EE56952}" type="datetimeFigureOut">
              <a:rPr kumimoji="1" lang="ja-JP" altLang="en-US" smtClean="0"/>
              <a:t>2025/7/8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276139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A575D-9BDB-41CB-A2D3-C84A5EE56952}" type="datetimeFigureOut">
              <a:rPr kumimoji="1" lang="ja-JP" altLang="en-US" smtClean="0"/>
              <a:t>2025/7/8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40547516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qRMVdVtos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youtube.com/watch?v=FEi60hJei5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590" y="1401446"/>
            <a:ext cx="7886700" cy="1325563"/>
          </a:xfrm>
        </p:spPr>
        <p:txBody>
          <a:bodyPr>
            <a:normAutofit/>
          </a:bodyPr>
          <a:lstStyle/>
          <a:p>
            <a:r>
              <a:rPr kumimoji="1" lang="ja-JP" altLang="en-US" sz="3200" dirty="0" smtClean="0"/>
              <a:t>　　</a:t>
            </a:r>
            <a:r>
              <a:rPr kumimoji="1" lang="ja-JP" altLang="en-US" sz="3200" dirty="0" smtClean="0">
                <a:latin typeface="HG丸ｺﾞｼｯｸM-PRO" panose="020F0600000000000000" pitchFamily="50" charset="-128"/>
                <a:ea typeface="HG丸ｺﾞｼｯｸM-PRO" panose="020F0600000000000000" pitchFamily="50" charset="-128"/>
              </a:rPr>
              <a:t>人権学習　同和問題</a:t>
            </a:r>
            <a:r>
              <a:rPr kumimoji="1" lang="en-US" altLang="ja-JP" sz="3200" dirty="0" smtClean="0">
                <a:latin typeface="HG丸ｺﾞｼｯｸM-PRO" panose="020F0600000000000000" pitchFamily="50" charset="-128"/>
                <a:ea typeface="HG丸ｺﾞｼｯｸM-PRO" panose="020F0600000000000000" pitchFamily="50" charset="-128"/>
              </a:rPr>
              <a:t>(</a:t>
            </a:r>
            <a:r>
              <a:rPr kumimoji="1" lang="ja-JP" altLang="en-US" sz="3200" dirty="0" smtClean="0">
                <a:latin typeface="HG丸ｺﾞｼｯｸM-PRO" panose="020F0600000000000000" pitchFamily="50" charset="-128"/>
                <a:ea typeface="HG丸ｺﾞｼｯｸM-PRO" panose="020F0600000000000000" pitchFamily="50" charset="-128"/>
              </a:rPr>
              <a:t>部落差別</a:t>
            </a:r>
            <a:r>
              <a:rPr kumimoji="1" lang="en-US" altLang="ja-JP" sz="3200" dirty="0" smtClean="0">
                <a:latin typeface="HG丸ｺﾞｼｯｸM-PRO" panose="020F0600000000000000" pitchFamily="50" charset="-128"/>
                <a:ea typeface="HG丸ｺﾞｼｯｸM-PRO" panose="020F0600000000000000" pitchFamily="50" charset="-128"/>
              </a:rPr>
              <a:t>)</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434340" y="1180307"/>
            <a:ext cx="7886700" cy="3825241"/>
          </a:xfrm>
        </p:spPr>
        <p:txBody>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ja-JP" altLang="en-US" dirty="0" smtClean="0"/>
              <a:t>　　</a:t>
            </a:r>
            <a:endParaRPr lang="en-US" altLang="ja-JP" dirty="0" smtClean="0"/>
          </a:p>
          <a:p>
            <a:pPr marL="0" indent="0">
              <a:buNone/>
            </a:pPr>
            <a:r>
              <a:rPr lang="ja-JP" altLang="en-US" dirty="0"/>
              <a:t>　</a:t>
            </a:r>
            <a:r>
              <a:rPr lang="ja-JP" altLang="en-US" sz="4000" dirty="0" smtClean="0">
                <a:latin typeface="HG丸ｺﾞｼｯｸM-PRO" panose="020F0600000000000000" pitchFamily="50" charset="-128"/>
                <a:ea typeface="HG丸ｺﾞｼｯｸM-PRO" panose="020F0600000000000000" pitchFamily="50" charset="-128"/>
              </a:rPr>
              <a:t>結婚</a:t>
            </a:r>
            <a:r>
              <a:rPr lang="ja-JP" altLang="en-US" sz="4000" dirty="0">
                <a:latin typeface="HG丸ｺﾞｼｯｸM-PRO" panose="020F0600000000000000" pitchFamily="50" charset="-128"/>
                <a:ea typeface="HG丸ｺﾞｼｯｸM-PRO" panose="020F0600000000000000" pitchFamily="50" charset="-128"/>
              </a:rPr>
              <a:t>差別</a:t>
            </a:r>
            <a:r>
              <a:rPr lang="ja-JP" altLang="en-US" sz="4000" dirty="0" smtClean="0">
                <a:latin typeface="HG丸ｺﾞｼｯｸM-PRO" panose="020F0600000000000000" pitchFamily="50" charset="-128"/>
                <a:ea typeface="HG丸ｺﾞｼｯｸM-PRO" panose="020F0600000000000000" pitchFamily="50" charset="-128"/>
              </a:rPr>
              <a:t>のない社会を目指して</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4831080" y="5226687"/>
            <a:ext cx="3489960" cy="954107"/>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和歌山県教育委員会</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人権教育推進</a:t>
            </a:r>
            <a:r>
              <a:rPr kumimoji="1" lang="ja-JP" altLang="en-US" sz="2800" dirty="0">
                <a:latin typeface="HG丸ｺﾞｼｯｸM-PRO" panose="020F0600000000000000" pitchFamily="50" charset="-128"/>
                <a:ea typeface="HG丸ｺﾞｼｯｸM-PRO" panose="020F0600000000000000" pitchFamily="50" charset="-128"/>
              </a:rPr>
              <a:t>課</a:t>
            </a:r>
          </a:p>
        </p:txBody>
      </p:sp>
    </p:spTree>
    <p:extLst>
      <p:ext uri="{BB962C8B-B14F-4D97-AF65-F5344CB8AC3E}">
        <p14:creationId xmlns:p14="http://schemas.microsoft.com/office/powerpoint/2010/main" val="18970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949DE05-B22B-C09E-D466-A79B935AB7F9}"/>
              </a:ext>
            </a:extLst>
          </p:cNvPr>
          <p:cNvGrpSpPr/>
          <p:nvPr/>
        </p:nvGrpSpPr>
        <p:grpSpPr>
          <a:xfrm>
            <a:off x="473264" y="297180"/>
            <a:ext cx="8384986" cy="6012180"/>
            <a:chOff x="0" y="0"/>
            <a:chExt cx="4506545" cy="3090545"/>
          </a:xfrm>
        </p:grpSpPr>
        <p:pic>
          <p:nvPicPr>
            <p:cNvPr id="5" name="図 4">
              <a:extLst>
                <a:ext uri="{FF2B5EF4-FFF2-40B4-BE49-F238E27FC236}">
                  <a16:creationId xmlns:a16="http://schemas.microsoft.com/office/drawing/2014/main" id="{EB85F66E-5E91-2498-8A1F-67711243B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558800"/>
              <a:ext cx="4117975" cy="2531745"/>
            </a:xfrm>
            <a:prstGeom prst="rect">
              <a:avLst/>
            </a:prstGeom>
          </p:spPr>
        </p:pic>
        <p:sp>
          <p:nvSpPr>
            <p:cNvPr id="8" name="テキスト ボックス 497886301">
              <a:extLst>
                <a:ext uri="{FF2B5EF4-FFF2-40B4-BE49-F238E27FC236}">
                  <a16:creationId xmlns:a16="http://schemas.microsoft.com/office/drawing/2014/main" id="{0EA77E6A-A895-0E69-B0F0-DD4517E61711}"/>
                </a:ext>
              </a:extLst>
            </p:cNvPr>
            <p:cNvSpPr txBox="1"/>
            <p:nvPr/>
          </p:nvSpPr>
          <p:spPr>
            <a:xfrm>
              <a:off x="101600" y="76382"/>
              <a:ext cx="4404945" cy="558800"/>
            </a:xfrm>
            <a:prstGeom prst="rect">
              <a:avLst/>
            </a:prstGeom>
            <a:noFill/>
            <a:ln w="6350">
              <a:noFill/>
            </a:ln>
          </p:spPr>
          <p:txBody>
            <a:bodyPr rot="0" spcFirstLastPara="0" vert="horz" wrap="square" lIns="55721" tIns="6668" rIns="55721" bIns="6668" numCol="1" spcCol="0" rtlCol="0" fromWordArt="0" anchor="t" anchorCtr="0" forceAA="0" compatLnSpc="1">
              <a:prstTxWarp prst="textNoShape">
                <a:avLst/>
              </a:prstTxWarp>
              <a:noAutofit/>
            </a:bodyPr>
            <a:lstStyle/>
            <a:p>
              <a:pPr algn="just">
                <a:lnSpc>
                  <a:spcPts val="2475"/>
                </a:lnSpc>
              </a:pP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和歌山県が実施した「人権に関する県民意識調査」の</a:t>
              </a:r>
              <a:r>
                <a:rPr lang="ja-JP" altLang="en-US" sz="1600" kern="100" dirty="0" smtClean="0">
                  <a:latin typeface="游明朝" panose="02020400000000000000" pitchFamily="18" charset="-128"/>
                  <a:ea typeface="HG丸ｺﾞｼｯｸM-PRO" panose="020F0600000000000000" pitchFamily="50" charset="-128"/>
                  <a:cs typeface="Times New Roman" panose="02020603050405020304" pitchFamily="18" charset="0"/>
                </a:rPr>
                <a:t>結果（令和５年実施）</a:t>
              </a:r>
              <a:endParaRPr lang="ja-JP" altLang="en-US" sz="2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475"/>
                </a:lnSpc>
              </a:pP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（問）同和問題（部落差別）に関して、現在、どのような問題があると思いますか。</a:t>
              </a:r>
              <a:endParaRPr lang="ja-JP" altLang="en-US" sz="2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475"/>
                </a:lnSpc>
              </a:pP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（複数回答可　回答者数</a:t>
              </a:r>
              <a:r>
                <a:rPr lang="ja-JP" altLang="en-US" sz="1600" kern="100" dirty="0" smtClean="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１</a:t>
              </a:r>
              <a:r>
                <a:rPr lang="en-US" sz="1600" kern="100" dirty="0" smtClean="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1600" kern="100" dirty="0" smtClean="0">
                  <a:latin typeface="游明朝" panose="02020400000000000000" pitchFamily="18" charset="-128"/>
                  <a:ea typeface="HG丸ｺﾞｼｯｸM-PRO" panose="020F0600000000000000" pitchFamily="50" charset="-128"/>
                  <a:cs typeface="Times New Roman" panose="02020603050405020304" pitchFamily="18" charset="0"/>
                </a:rPr>
                <a:t>３５６人</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1600" kern="100" dirty="0" smtClean="0">
                  <a:latin typeface="游明朝" panose="02020400000000000000" pitchFamily="18" charset="-128"/>
                  <a:ea typeface="HG丸ｺﾞｼｯｸM-PRO" panose="020F0600000000000000" pitchFamily="50" charset="-128"/>
                  <a:cs typeface="Times New Roman" panose="02020603050405020304" pitchFamily="18" charset="0"/>
                </a:rPr>
                <a:t>上位</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８</a:t>
              </a:r>
              <a:r>
                <a:rPr lang="ja-JP" altLang="en-US" sz="1600" kern="100" dirty="0" smtClean="0">
                  <a:latin typeface="游明朝" panose="02020400000000000000" pitchFamily="18" charset="-128"/>
                  <a:ea typeface="HG丸ｺﾞｼｯｸM-PRO" panose="020F0600000000000000" pitchFamily="50" charset="-128"/>
                  <a:cs typeface="Times New Roman" panose="02020603050405020304" pitchFamily="18" charset="0"/>
                </a:rPr>
                <a:t>項目</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a:t>
              </a:r>
              <a:endParaRPr lang="ja-JP" altLang="en-US" sz="24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5CCCB6D8-14FB-F5A2-1BC4-AC0E7F49D1F4}"/>
                </a:ext>
              </a:extLst>
            </p:cNvPr>
            <p:cNvSpPr/>
            <p:nvPr/>
          </p:nvSpPr>
          <p:spPr>
            <a:xfrm>
              <a:off x="0" y="0"/>
              <a:ext cx="4410888" cy="3090545"/>
            </a:xfrm>
            <a:prstGeom prst="rect">
              <a:avLst/>
            </a:prstGeom>
            <a:noFill/>
            <a:ln w="635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350"/>
            </a:p>
          </p:txBody>
        </p:sp>
      </p:grpSp>
    </p:spTree>
    <p:extLst>
      <p:ext uri="{BB962C8B-B14F-4D97-AF65-F5344CB8AC3E}">
        <p14:creationId xmlns:p14="http://schemas.microsoft.com/office/powerpoint/2010/main" val="300328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304799" y="238538"/>
            <a:ext cx="8574157" cy="6321287"/>
          </a:xfrm>
        </p:spPr>
        <p:txBody>
          <a:bodyPr>
            <a:normAutofit fontScale="47500" lnSpcReduction="20000"/>
          </a:bodyPr>
          <a:lstStyle/>
          <a:p>
            <a:pPr marL="0" indent="0">
              <a:buNone/>
            </a:pPr>
            <a:endParaRPr kumimoji="1" lang="en-US" altLang="ja-JP" sz="1200" dirty="0" smtClean="0"/>
          </a:p>
          <a:p>
            <a:pPr marL="0" indent="0">
              <a:buNone/>
            </a:pPr>
            <a:r>
              <a:rPr lang="ja-JP" altLang="en-US" sz="3300" dirty="0" smtClean="0">
                <a:latin typeface="HG丸ｺﾞｼｯｸM-PRO" panose="020F0600000000000000" pitchFamily="50" charset="-128"/>
                <a:ea typeface="HG丸ｺﾞｼｯｸM-PRO" panose="020F0600000000000000" pitchFamily="50" charset="-128"/>
              </a:rPr>
              <a:t>　「同和</a:t>
            </a:r>
            <a:r>
              <a:rPr lang="ja-JP" altLang="en-US" sz="3300" dirty="0">
                <a:latin typeface="HG丸ｺﾞｼｯｸM-PRO" panose="020F0600000000000000" pitchFamily="50" charset="-128"/>
                <a:ea typeface="HG丸ｺﾞｼｯｸM-PRO" panose="020F0600000000000000" pitchFamily="50" charset="-128"/>
              </a:rPr>
              <a:t>問題</a:t>
            </a:r>
            <a:r>
              <a:rPr lang="en-US" altLang="ja-JP" sz="3300" dirty="0">
                <a:latin typeface="HG丸ｺﾞｼｯｸM-PRO" panose="020F0600000000000000" pitchFamily="50" charset="-128"/>
                <a:ea typeface="HG丸ｺﾞｼｯｸM-PRO" panose="020F0600000000000000" pitchFamily="50" charset="-128"/>
              </a:rPr>
              <a:t>(</a:t>
            </a:r>
            <a:r>
              <a:rPr lang="ja-JP" altLang="en-US" sz="3300" dirty="0">
                <a:latin typeface="HG丸ｺﾞｼｯｸM-PRO" panose="020F0600000000000000" pitchFamily="50" charset="-128"/>
                <a:ea typeface="HG丸ｺﾞｼｯｸM-PRO" panose="020F0600000000000000" pitchFamily="50" charset="-128"/>
              </a:rPr>
              <a:t>部落差別</a:t>
            </a:r>
            <a:r>
              <a:rPr lang="en-US" altLang="ja-JP" sz="3300" dirty="0">
                <a:latin typeface="HG丸ｺﾞｼｯｸM-PRO" panose="020F0600000000000000" pitchFamily="50" charset="-128"/>
                <a:ea typeface="HG丸ｺﾞｼｯｸM-PRO" panose="020F0600000000000000" pitchFamily="50" charset="-128"/>
              </a:rPr>
              <a:t>)</a:t>
            </a:r>
            <a:r>
              <a:rPr lang="ja-JP" altLang="en-US" sz="3300" dirty="0">
                <a:latin typeface="HG丸ｺﾞｼｯｸM-PRO" panose="020F0600000000000000" pitchFamily="50" charset="-128"/>
                <a:ea typeface="HG丸ｺﾞｼｯｸM-PRO" panose="020F0600000000000000" pitchFamily="50" charset="-128"/>
              </a:rPr>
              <a:t>に関する県民意識調査</a:t>
            </a:r>
            <a:r>
              <a:rPr lang="ja-JP" altLang="en-US" sz="3300" dirty="0" smtClean="0">
                <a:latin typeface="HG丸ｺﾞｼｯｸM-PRO" panose="020F0600000000000000" pitchFamily="50" charset="-128"/>
                <a:ea typeface="HG丸ｺﾞｼｯｸM-PRO" panose="020F0600000000000000" pitchFamily="50" charset="-128"/>
              </a:rPr>
              <a:t>報告書」</a:t>
            </a:r>
            <a:r>
              <a:rPr lang="en-US" altLang="ja-JP" sz="3300" dirty="0" smtClean="0">
                <a:latin typeface="HG丸ｺﾞｼｯｸM-PRO" panose="020F0600000000000000" pitchFamily="50" charset="-128"/>
                <a:ea typeface="HG丸ｺﾞｼｯｸM-PRO" panose="020F0600000000000000" pitchFamily="50" charset="-128"/>
              </a:rPr>
              <a:t>(</a:t>
            </a:r>
            <a:r>
              <a:rPr lang="ja-JP" altLang="en-US" sz="3300" dirty="0" smtClean="0">
                <a:latin typeface="HG丸ｺﾞｼｯｸM-PRO" panose="020F0600000000000000" pitchFamily="50" charset="-128"/>
                <a:ea typeface="HG丸ｺﾞｼｯｸM-PRO" panose="020F0600000000000000" pitchFamily="50" charset="-128"/>
              </a:rPr>
              <a:t>令和５年３月</a:t>
            </a:r>
            <a:r>
              <a:rPr lang="en-US" altLang="ja-JP" sz="3300" dirty="0" smtClean="0">
                <a:latin typeface="HG丸ｺﾞｼｯｸM-PRO" panose="020F0600000000000000" pitchFamily="50" charset="-128"/>
                <a:ea typeface="HG丸ｺﾞｼｯｸM-PRO" panose="020F0600000000000000" pitchFamily="50" charset="-128"/>
              </a:rPr>
              <a:t>)</a:t>
            </a:r>
            <a:r>
              <a:rPr lang="ja-JP" altLang="en-US" sz="3300" dirty="0" smtClean="0">
                <a:latin typeface="HG丸ｺﾞｼｯｸM-PRO" panose="020F0600000000000000" pitchFamily="50" charset="-128"/>
                <a:ea typeface="HG丸ｺﾞｼｯｸM-PRO" panose="020F0600000000000000" pitchFamily="50" charset="-128"/>
              </a:rPr>
              <a:t>和歌山県</a:t>
            </a:r>
            <a:endParaRPr lang="en-US" altLang="ja-JP" sz="33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33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300" dirty="0" smtClean="0">
                <a:latin typeface="HG丸ｺﾞｼｯｸM-PRO" panose="020F0600000000000000" pitchFamily="50" charset="-128"/>
                <a:ea typeface="HG丸ｺﾞｼｯｸM-PRO" panose="020F0600000000000000" pitchFamily="50" charset="-128"/>
              </a:rPr>
              <a:t>問　あなたの親類が 結婚したいと思っている相手が同和地区の人で、そのことを理由に</a:t>
            </a:r>
            <a:endParaRPr lang="en-US" altLang="ja-JP" sz="33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300" dirty="0">
                <a:latin typeface="HG丸ｺﾞｼｯｸM-PRO" panose="020F0600000000000000" pitchFamily="50" charset="-128"/>
                <a:ea typeface="HG丸ｺﾞｼｯｸM-PRO" panose="020F0600000000000000" pitchFamily="50" charset="-128"/>
              </a:rPr>
              <a:t>　</a:t>
            </a:r>
            <a:r>
              <a:rPr lang="ja-JP" altLang="en-US" sz="3300" dirty="0" smtClean="0">
                <a:latin typeface="HG丸ｺﾞｼｯｸM-PRO" panose="020F0600000000000000" pitchFamily="50" charset="-128"/>
                <a:ea typeface="HG丸ｺﾞｼｯｸM-PRO" panose="020F0600000000000000" pitchFamily="50" charset="-128"/>
              </a:rPr>
              <a:t>　家族から結婚を反対されているとします。そのことについて相談を</a:t>
            </a:r>
            <a:r>
              <a:rPr lang="ja-JP" altLang="en-US" sz="3300" dirty="0">
                <a:latin typeface="HG丸ｺﾞｼｯｸM-PRO" panose="020F0600000000000000" pitchFamily="50" charset="-128"/>
                <a:ea typeface="HG丸ｺﾞｼｯｸM-PRO" panose="020F0600000000000000" pitchFamily="50" charset="-128"/>
              </a:rPr>
              <a:t>受</a:t>
            </a:r>
            <a:r>
              <a:rPr lang="ja-JP" altLang="en-US" sz="3300" dirty="0" smtClean="0">
                <a:latin typeface="HG丸ｺﾞｼｯｸM-PRO" panose="020F0600000000000000" pitchFamily="50" charset="-128"/>
                <a:ea typeface="HG丸ｺﾞｼｯｸM-PRO" panose="020F0600000000000000" pitchFamily="50" charset="-128"/>
              </a:rPr>
              <a:t>けた場合、</a:t>
            </a:r>
            <a:endParaRPr lang="en-US" altLang="ja-JP" sz="33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300" dirty="0" smtClean="0">
                <a:latin typeface="HG丸ｺﾞｼｯｸM-PRO" panose="020F0600000000000000" pitchFamily="50" charset="-128"/>
                <a:ea typeface="HG丸ｺﾞｼｯｸM-PRO" panose="020F0600000000000000" pitchFamily="50" charset="-128"/>
              </a:rPr>
              <a:t>　　あなたはどのような態度をとると思いますか。</a:t>
            </a:r>
            <a:r>
              <a:rPr lang="en-US" altLang="ja-JP" sz="3300" dirty="0" smtClean="0">
                <a:latin typeface="HG丸ｺﾞｼｯｸM-PRO" panose="020F0600000000000000" pitchFamily="50" charset="-128"/>
                <a:ea typeface="HG丸ｺﾞｼｯｸM-PRO" panose="020F0600000000000000" pitchFamily="50" charset="-128"/>
              </a:rPr>
              <a:t>(</a:t>
            </a:r>
            <a:r>
              <a:rPr lang="ja-JP" altLang="en-US" sz="3300" dirty="0" smtClean="0">
                <a:latin typeface="HG丸ｺﾞｼｯｸM-PRO" panose="020F0600000000000000" pitchFamily="50" charset="-128"/>
                <a:ea typeface="HG丸ｺﾞｼｯｸM-PRO" panose="020F0600000000000000" pitchFamily="50" charset="-128"/>
              </a:rPr>
              <a:t>選択肢の中から〇は一つだけ選ぶ</a:t>
            </a:r>
            <a:r>
              <a:rPr lang="en-US" altLang="ja-JP" sz="3300" dirty="0" smtClean="0">
                <a:latin typeface="HG丸ｺﾞｼｯｸM-PRO" panose="020F0600000000000000" pitchFamily="50" charset="-128"/>
                <a:ea typeface="HG丸ｺﾞｼｯｸM-PRO" panose="020F0600000000000000" pitchFamily="50" charset="-128"/>
              </a:rPr>
              <a:t>)</a:t>
            </a:r>
          </a:p>
          <a:p>
            <a:pPr marL="0" indent="0">
              <a:buNone/>
            </a:pP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200" dirty="0" smtClean="0"/>
          </a:p>
          <a:p>
            <a:pPr marL="0" indent="0">
              <a:buNone/>
            </a:pPr>
            <a:endParaRPr lang="en-US" altLang="ja-JP" sz="1200" dirty="0"/>
          </a:p>
          <a:p>
            <a:pPr marL="0" indent="0">
              <a:buNone/>
            </a:pPr>
            <a:endParaRPr kumimoji="1" lang="en-US" altLang="ja-JP" sz="1200" dirty="0" smtClean="0"/>
          </a:p>
          <a:p>
            <a:pPr marL="0" indent="0">
              <a:buNone/>
            </a:pPr>
            <a:endParaRPr lang="en-US" altLang="ja-JP" sz="1200" dirty="0"/>
          </a:p>
          <a:p>
            <a:pPr marL="0" indent="0">
              <a:buNone/>
            </a:pPr>
            <a:endParaRPr kumimoji="1" lang="en-US" altLang="ja-JP" sz="1200" dirty="0" smtClean="0"/>
          </a:p>
          <a:p>
            <a:pPr marL="0" indent="0">
              <a:buNone/>
            </a:pPr>
            <a:endParaRPr lang="en-US" altLang="ja-JP" sz="1200" dirty="0"/>
          </a:p>
          <a:p>
            <a:pPr marL="0" indent="0">
              <a:buNone/>
            </a:pPr>
            <a:endParaRPr kumimoji="1" lang="en-US" altLang="ja-JP" sz="1200" dirty="0" smtClean="0"/>
          </a:p>
          <a:p>
            <a:pPr marL="0" indent="0">
              <a:buNone/>
            </a:pPr>
            <a:endParaRPr lang="en-US" altLang="ja-JP" sz="1200" dirty="0"/>
          </a:p>
          <a:p>
            <a:pPr marL="0" indent="0">
              <a:buNone/>
            </a:pPr>
            <a:endParaRPr kumimoji="1" lang="en-US" altLang="ja-JP" sz="1200" dirty="0" smtClean="0"/>
          </a:p>
          <a:p>
            <a:pPr marL="0" indent="0">
              <a:buNone/>
            </a:pPr>
            <a:endParaRPr lang="en-US" altLang="ja-JP" sz="1200" dirty="0"/>
          </a:p>
          <a:p>
            <a:pPr marL="0" indent="0">
              <a:buNone/>
            </a:pPr>
            <a:endParaRPr kumimoji="1" lang="en-US" altLang="ja-JP" sz="1200" dirty="0" smtClean="0"/>
          </a:p>
          <a:p>
            <a:pPr marL="0" indent="0">
              <a:buNone/>
            </a:pPr>
            <a:endParaRPr lang="en-US" altLang="ja-JP" sz="1200" dirty="0"/>
          </a:p>
          <a:p>
            <a:pPr marL="0" indent="0">
              <a:buNone/>
            </a:pPr>
            <a:endParaRPr kumimoji="1" lang="en-US" altLang="ja-JP" sz="1200" dirty="0" smtClean="0"/>
          </a:p>
          <a:p>
            <a:pPr marL="0" indent="0">
              <a:buNone/>
            </a:pPr>
            <a:endParaRPr lang="en-US" altLang="ja-JP" sz="1200" dirty="0"/>
          </a:p>
          <a:p>
            <a:pPr marL="0" indent="0">
              <a:buNone/>
            </a:pPr>
            <a:endParaRPr kumimoji="1" lang="en-US" altLang="ja-JP" sz="1200" dirty="0" smtClean="0"/>
          </a:p>
          <a:p>
            <a:pPr marL="0" indent="0">
              <a:buNone/>
            </a:pPr>
            <a:endParaRPr lang="en-US" altLang="ja-JP" sz="1200" dirty="0"/>
          </a:p>
          <a:p>
            <a:pPr marL="0" indent="0">
              <a:buNone/>
            </a:pPr>
            <a:endParaRPr kumimoji="1" lang="en-US" altLang="ja-JP" sz="1200" dirty="0" smtClean="0"/>
          </a:p>
          <a:p>
            <a:pPr marL="0" indent="0">
              <a:buNone/>
            </a:pPr>
            <a:endParaRPr kumimoji="1" lang="en-US" altLang="ja-JP" sz="1600" dirty="0" smtClean="0"/>
          </a:p>
          <a:p>
            <a:pPr marL="0" indent="0">
              <a:buNone/>
            </a:pPr>
            <a:endParaRPr lang="en-US" altLang="ja-JP" sz="1300" dirty="0"/>
          </a:p>
          <a:p>
            <a:pPr marL="0" indent="0">
              <a:buNone/>
            </a:pPr>
            <a:endParaRPr kumimoji="1" lang="en-US" altLang="ja-JP" sz="1300" dirty="0" smtClean="0"/>
          </a:p>
          <a:p>
            <a:pPr marL="0" indent="0">
              <a:buNone/>
            </a:pPr>
            <a:endParaRPr lang="en-US" altLang="ja-JP" sz="1300" dirty="0"/>
          </a:p>
          <a:p>
            <a:pPr marL="0" indent="0">
              <a:buNone/>
            </a:pPr>
            <a:endParaRPr kumimoji="1" lang="en-US" altLang="ja-JP" sz="1300" dirty="0" smtClean="0"/>
          </a:p>
          <a:p>
            <a:pPr marL="0" indent="0">
              <a:buNone/>
            </a:pPr>
            <a:r>
              <a:rPr lang="ja-JP" altLang="en-US" sz="1200" dirty="0" smtClean="0"/>
              <a:t>　</a:t>
            </a:r>
            <a:endParaRPr kumimoji="1" lang="en-US" altLang="ja-JP" sz="1200" dirty="0" smtClean="0"/>
          </a:p>
        </p:txBody>
      </p:sp>
      <p:pic>
        <p:nvPicPr>
          <p:cNvPr id="8" name="図 7"/>
          <p:cNvPicPr/>
          <p:nvPr/>
        </p:nvPicPr>
        <p:blipFill rotWithShape="1">
          <a:blip r:embed="rId3" cstate="print">
            <a:extLst>
              <a:ext uri="{28A0092B-C50C-407E-A947-70E740481C1C}">
                <a14:useLocalDpi xmlns:a14="http://schemas.microsoft.com/office/drawing/2010/main" val="0"/>
              </a:ext>
            </a:extLst>
          </a:blip>
          <a:srcRect l="18168" t="37975" r="2458" b="22240"/>
          <a:stretch/>
        </p:blipFill>
        <p:spPr bwMode="auto">
          <a:xfrm>
            <a:off x="0" y="2186609"/>
            <a:ext cx="9144000" cy="3869635"/>
          </a:xfrm>
          <a:prstGeom prst="rect">
            <a:avLst/>
          </a:prstGeom>
          <a:ln>
            <a:noFill/>
          </a:ln>
          <a:extLst>
            <a:ext uri="{53640926-AAD7-44D8-BBD7-CCE9431645EC}">
              <a14:shadowObscured xmlns:a14="http://schemas.microsoft.com/office/drawing/2010/main"/>
            </a:ext>
          </a:extLst>
        </p:spPr>
      </p:pic>
      <p:sp>
        <p:nvSpPr>
          <p:cNvPr id="9" name="正方形/長方形 8"/>
          <p:cNvSpPr/>
          <p:nvPr/>
        </p:nvSpPr>
        <p:spPr>
          <a:xfrm>
            <a:off x="304799" y="238538"/>
            <a:ext cx="8574157" cy="59369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321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94230A9-06CC-EFB0-4A4B-D35017A49E35}"/>
              </a:ext>
            </a:extLst>
          </p:cNvPr>
          <p:cNvSpPr txBox="1"/>
          <p:nvPr/>
        </p:nvSpPr>
        <p:spPr>
          <a:xfrm>
            <a:off x="362997" y="5163235"/>
            <a:ext cx="8418006" cy="646331"/>
          </a:xfrm>
          <a:prstGeom prst="rect">
            <a:avLst/>
          </a:prstGeom>
          <a:noFill/>
        </p:spPr>
        <p:txBody>
          <a:bodyPr wrap="square">
            <a:spAutoFit/>
          </a:bodyPr>
          <a:lstStyle/>
          <a:p>
            <a:pPr algn="l"/>
            <a:r>
              <a:rPr lang="ja-JP" altLang="en-US" i="0" dirty="0">
                <a:solidFill>
                  <a:srgbClr val="0F0F0F"/>
                </a:solidFill>
                <a:effectLst/>
                <a:latin typeface="HG丸ｺﾞｼｯｸM-PRO" panose="020F0600000000000000" pitchFamily="50" charset="-128"/>
                <a:ea typeface="HG丸ｺﾞｼｯｸM-PRO" panose="020F0600000000000000" pitchFamily="50" charset="-128"/>
                <a:hlinkClick r:id="rId3"/>
              </a:rPr>
              <a:t>人権啓発ビデオ　人権アーカイブシリーズ「同和問題　未来に向けて」</a:t>
            </a:r>
            <a:endParaRPr lang="en-US" altLang="ja-JP" i="0" dirty="0">
              <a:solidFill>
                <a:srgbClr val="0F0F0F"/>
              </a:solidFill>
              <a:effectLst/>
              <a:latin typeface="HG丸ｺﾞｼｯｸM-PRO" panose="020F0600000000000000" pitchFamily="50" charset="-128"/>
              <a:ea typeface="HG丸ｺﾞｼｯｸM-PRO" panose="020F0600000000000000" pitchFamily="50" charset="-128"/>
            </a:endParaRPr>
          </a:p>
          <a:p>
            <a:pPr algn="l"/>
            <a:r>
              <a:rPr lang="ja-JP" altLang="en-US" i="0" dirty="0" smtClean="0">
                <a:solidFill>
                  <a:srgbClr val="0F0F0F"/>
                </a:solidFill>
                <a:effectLst/>
                <a:latin typeface="HG丸ｺﾞｼｯｸM-PRO" panose="020F0600000000000000" pitchFamily="50" charset="-128"/>
                <a:ea typeface="HG丸ｺﾞｼｯｸM-PRO" panose="020F0600000000000000" pitchFamily="50" charset="-128"/>
              </a:rPr>
              <a:t>・前半（２分４２秒まで）　・後半（１３分３０秒～１５分５２秒）</a:t>
            </a:r>
            <a:endParaRPr lang="ja-JP" altLang="en-US" i="0" dirty="0">
              <a:solidFill>
                <a:srgbClr val="0F0F0F"/>
              </a:solidFill>
              <a:effectLst/>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9EDE1F49-D5B3-BFD2-4DF5-339D951257CA}"/>
              </a:ext>
            </a:extLst>
          </p:cNvPr>
          <p:cNvPicPr>
            <a:picLocks noChangeAspect="1"/>
          </p:cNvPicPr>
          <p:nvPr/>
        </p:nvPicPr>
        <p:blipFill>
          <a:blip r:embed="rId4"/>
          <a:stretch>
            <a:fillRect/>
          </a:stretch>
        </p:blipFill>
        <p:spPr>
          <a:xfrm>
            <a:off x="362997" y="804594"/>
            <a:ext cx="8357551" cy="3996006"/>
          </a:xfrm>
          <a:prstGeom prst="rect">
            <a:avLst/>
          </a:prstGeom>
        </p:spPr>
      </p:pic>
    </p:spTree>
    <p:extLst>
      <p:ext uri="{BB962C8B-B14F-4D97-AF65-F5344CB8AC3E}">
        <p14:creationId xmlns:p14="http://schemas.microsoft.com/office/powerpoint/2010/main" val="1165327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215308"/>
            <a:ext cx="5149298" cy="985631"/>
          </a:xfrm>
        </p:spPr>
        <p:txBody>
          <a:bodyPr>
            <a:normAutofit/>
          </a:bodyPr>
          <a:lstStyle/>
          <a:p>
            <a:r>
              <a:rPr kumimoji="1" lang="ja-JP" altLang="en-US" sz="2800" u="sng" dirty="0" smtClean="0">
                <a:latin typeface="HG丸ｺﾞｼｯｸM-PRO" panose="020F0600000000000000" pitchFamily="50" charset="-128"/>
                <a:ea typeface="HG丸ｺﾞｼｯｸM-PRO" panose="020F0600000000000000" pitchFamily="50" charset="-128"/>
              </a:rPr>
              <a:t>日本国憲法第２４条第１項</a:t>
            </a:r>
            <a:endParaRPr kumimoji="1" lang="ja-JP" altLang="en-US" sz="2800" u="sng"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628650" y="4200939"/>
            <a:ext cx="7886700" cy="1457739"/>
          </a:xfrm>
        </p:spPr>
        <p:txBody>
          <a:bodyPr>
            <a:normAutofit/>
          </a:bodyPr>
          <a:lstStyle/>
          <a:p>
            <a:pPr marL="0" indent="0">
              <a:buNone/>
            </a:pPr>
            <a:r>
              <a:rPr lang="ja-JP" altLang="en-US" dirty="0" smtClean="0">
                <a:solidFill>
                  <a:srgbClr val="FF0000"/>
                </a:solidFill>
                <a:latin typeface="HG丸ｺﾞｼｯｸM-PRO" panose="020F0600000000000000" pitchFamily="50" charset="-128"/>
                <a:ea typeface="HG丸ｺﾞｼｯｸM-PRO" panose="020F0600000000000000" pitchFamily="50" charset="-128"/>
              </a:rPr>
              <a:t>　婚姻は、両性の合意のみに基いて成立</a:t>
            </a:r>
            <a:r>
              <a:rPr lang="ja-JP" altLang="en-US" dirty="0" smtClean="0">
                <a:latin typeface="HG丸ｺﾞｼｯｸM-PRO" panose="020F0600000000000000" pitchFamily="50" charset="-128"/>
                <a:ea typeface="HG丸ｺﾞｼｯｸM-PRO" panose="020F0600000000000000" pitchFamily="50" charset="-128"/>
              </a:rPr>
              <a:t>し、夫婦が同等の権利を有することを基本として、相互の協力により、維持されなければならない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タイトル 1"/>
          <p:cNvSpPr txBox="1">
            <a:spLocks/>
          </p:cNvSpPr>
          <p:nvPr/>
        </p:nvSpPr>
        <p:spPr>
          <a:xfrm>
            <a:off x="449746" y="410817"/>
            <a:ext cx="7886700" cy="8398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 </a:t>
            </a:r>
            <a:r>
              <a:rPr lang="ja-JP" altLang="en-US" sz="3600" dirty="0" smtClean="0"/>
              <a:t> </a:t>
            </a:r>
            <a:r>
              <a:rPr lang="ja-JP" altLang="en-US" sz="2800" u="sng" dirty="0" smtClean="0">
                <a:latin typeface="HG丸ｺﾞｼｯｸM-PRO" panose="020F0600000000000000" pitchFamily="50" charset="-128"/>
                <a:ea typeface="HG丸ｺﾞｼｯｸM-PRO" panose="020F0600000000000000" pitchFamily="50" charset="-128"/>
              </a:rPr>
              <a:t>日本国憲法第１４条</a:t>
            </a:r>
            <a:endParaRPr lang="ja-JP" altLang="en-US" sz="2800" u="sng"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2"/>
          <p:cNvSpPr txBox="1">
            <a:spLocks/>
          </p:cNvSpPr>
          <p:nvPr/>
        </p:nvSpPr>
        <p:spPr>
          <a:xfrm>
            <a:off x="449746" y="1361665"/>
            <a:ext cx="8065604" cy="1673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solidFill>
                  <a:srgbClr val="FF0000"/>
                </a:solidFill>
                <a:latin typeface="HG丸ｺﾞｼｯｸM-PRO" panose="020F0600000000000000" pitchFamily="50" charset="-128"/>
                <a:ea typeface="HG丸ｺﾞｼｯｸM-PRO" panose="020F0600000000000000" pitchFamily="50" charset="-128"/>
              </a:rPr>
              <a:t>　すべて国民は法の下に平等</a:t>
            </a:r>
            <a:r>
              <a:rPr lang="ja-JP" altLang="en-US" dirty="0" smtClean="0">
                <a:latin typeface="HG丸ｺﾞｼｯｸM-PRO" panose="020F0600000000000000" pitchFamily="50" charset="-128"/>
                <a:ea typeface="HG丸ｺﾞｼｯｸM-PRO" panose="020F0600000000000000" pitchFamily="50" charset="-128"/>
              </a:rPr>
              <a:t>であって、人種、信条、性別、社会的身分または門地により、政治的、経済的または</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社会的関係において、差別されない</a:t>
            </a:r>
            <a:endParaRPr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449746" y="410816"/>
            <a:ext cx="8243680" cy="262393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49746" y="3326297"/>
            <a:ext cx="8243680" cy="24516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070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38224AB-DE3D-679C-1861-774CD97C5044}"/>
              </a:ext>
            </a:extLst>
          </p:cNvPr>
          <p:cNvSpPr/>
          <p:nvPr/>
        </p:nvSpPr>
        <p:spPr>
          <a:xfrm>
            <a:off x="228600" y="565486"/>
            <a:ext cx="8686800" cy="5748688"/>
          </a:xfrm>
          <a:prstGeom prst="rect">
            <a:avLst/>
          </a:prstGeom>
          <a:noFill/>
          <a:ln w="12700">
            <a:solidFill>
              <a:schemeClr val="tx1"/>
            </a:solidFill>
          </a:ln>
        </p:spPr>
        <p:txBody>
          <a:bodyPr wrap="square">
            <a:noAutofit/>
          </a:bodyPr>
          <a:lstStyle/>
          <a:p>
            <a:pPr>
              <a:lnSpc>
                <a:spcPts val="3500"/>
              </a:lnSpc>
            </a:pPr>
            <a:r>
              <a:rPr lang="ja-JP" altLang="en-US" kern="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　</a:t>
            </a:r>
            <a:r>
              <a:rPr lang="ja-JP" altLang="en-US" sz="2000" kern="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「当事者の体験談」（続き）</a:t>
            </a:r>
            <a:endParaRPr lang="ja-JP" altLang="en-US" sz="20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3500"/>
              </a:lnSpc>
            </a:pPr>
            <a:r>
              <a:rPr lang="ja-JP" altLang="en-US" sz="2000" kern="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私は、交際して２年になる彼氏に自分が部落出身者であることを告白する決意をしました。言ってしまったら、姉のように２人の関係が壊れるかもしれないと思うと、悲しみのあまり涙が出てきました。</a:t>
            </a:r>
            <a:endParaRPr lang="en-US" altLang="ja-JP" sz="2000" kern="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3500"/>
              </a:lnSpc>
            </a:pPr>
            <a:r>
              <a:rPr lang="ja-JP" altLang="en-US" sz="2000" kern="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私は泣きながらゆっくりと話しました。彼は、黙って私の話を聞き、私が話し終わると「話してくれてありがとう。でも、本当は知っていたんだよ」と言いました。</a:t>
            </a:r>
            <a:endParaRPr lang="ja-JP" altLang="en-US" sz="20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3500"/>
              </a:lnSpc>
            </a:pPr>
            <a:r>
              <a:rPr lang="ja-JP" altLang="en-US" sz="2000" kern="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２人の交際が始まった頃、彼の両親は「これから彼女と付き合っていく中で、彼女が住んでいる土地が被差別部落だということを知り、そのせいで別れたりするような心の狭い、差別意識を持った人間にだけはなってほしくない」と思い、彼に話したのだそうです。私はそれを聞いて今度は嬉しくて涙があふれました。　　</a:t>
            </a:r>
            <a:endParaRPr lang="en-US" altLang="ja-JP" sz="2000" kern="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2250"/>
              </a:lnSpc>
            </a:pPr>
            <a:r>
              <a:rPr lang="ja-JP" altLang="en-US" sz="1200" kern="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大分県人権尊重・部落差別解消推進課「「部落差別の解消の推進に関する法律」をご存じですか？」より抜粋</a:t>
            </a:r>
            <a:endParaRPr lang="ja-JP" altLang="en-US" sz="12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806621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flipH="1">
            <a:off x="7787243" y="5426283"/>
            <a:ext cx="99855" cy="169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Calibri"/>
              <a:ea typeface="メイリオ"/>
            </a:endParaRPr>
          </a:p>
        </p:txBody>
      </p:sp>
      <p:sp>
        <p:nvSpPr>
          <p:cNvPr id="9" name="正方形/長方形 8"/>
          <p:cNvSpPr/>
          <p:nvPr/>
        </p:nvSpPr>
        <p:spPr>
          <a:xfrm>
            <a:off x="242888" y="439375"/>
            <a:ext cx="8784713" cy="461665"/>
          </a:xfrm>
          <a:prstGeom prst="rect">
            <a:avLst/>
          </a:prstGeom>
        </p:spPr>
        <p:txBody>
          <a:bodyPr wrap="square">
            <a:spAutoFit/>
          </a:bodyPr>
          <a:lstStyle/>
          <a:p>
            <a:pPr algn="just" defTabSz="342900"/>
            <a:r>
              <a:rPr lang="ja-JP" altLang="ja-JP" sz="2400" b="1" kern="100" dirty="0">
                <a:solidFill>
                  <a:srgbClr val="7030A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部落差別の解消の推進に関する法律</a:t>
            </a:r>
            <a:r>
              <a:rPr lang="ja-JP"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（平成</a:t>
            </a:r>
            <a:r>
              <a:rPr lang="en-US"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28</a:t>
            </a:r>
            <a:r>
              <a:rPr lang="ja-JP"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lang="ja-JP"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en-US"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16</a:t>
            </a:r>
            <a:r>
              <a:rPr lang="ja-JP"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日施行）</a:t>
            </a:r>
            <a:endParaRPr lang="en-US"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ED7F07B9-6FE4-D61B-B7F0-5C9ADB36FA32}"/>
              </a:ext>
            </a:extLst>
          </p:cNvPr>
          <p:cNvSpPr/>
          <p:nvPr/>
        </p:nvSpPr>
        <p:spPr>
          <a:xfrm>
            <a:off x="369379" y="1110549"/>
            <a:ext cx="8479446" cy="696666"/>
          </a:xfrm>
          <a:prstGeom prst="rect">
            <a:avLst/>
          </a:prstGeom>
        </p:spPr>
        <p:txBody>
          <a:bodyPr wrap="square">
            <a:spAutoFit/>
          </a:bodyPr>
          <a:lstStyle/>
          <a:p>
            <a:pPr algn="just" defTabSz="342900">
              <a:lnSpc>
                <a:spcPts val="2500"/>
              </a:lnSpc>
            </a:pPr>
            <a:r>
              <a:rPr lang="ja-JP" altLang="en-US"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〇部落差別は許されないものであるという認識のもとで、部落差別の解　</a:t>
            </a:r>
            <a:endParaRPr lang="en-US" altLang="ja-JP"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defTabSz="342900">
              <a:lnSpc>
                <a:spcPts val="2500"/>
              </a:lnSpc>
            </a:pPr>
            <a:r>
              <a:rPr lang="ja-JP" altLang="en-US"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消を推進することが重要である。</a:t>
            </a:r>
            <a:endParaRPr lang="en-US" altLang="ja-JP"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2" name="グループ化 1"/>
          <p:cNvGrpSpPr/>
          <p:nvPr/>
        </p:nvGrpSpPr>
        <p:grpSpPr>
          <a:xfrm>
            <a:off x="242888" y="2197482"/>
            <a:ext cx="8805614" cy="4027694"/>
            <a:chOff x="65436" y="2772720"/>
            <a:chExt cx="8805614" cy="4027694"/>
          </a:xfrm>
        </p:grpSpPr>
        <p:sp>
          <p:nvSpPr>
            <p:cNvPr id="11" name="正方形/長方形 10">
              <a:extLst>
                <a:ext uri="{FF2B5EF4-FFF2-40B4-BE49-F238E27FC236}">
                  <a16:creationId xmlns:a16="http://schemas.microsoft.com/office/drawing/2014/main" id="{F1A2E991-6B81-C063-90F8-0CEE2194683D}"/>
                </a:ext>
              </a:extLst>
            </p:cNvPr>
            <p:cNvSpPr/>
            <p:nvPr/>
          </p:nvSpPr>
          <p:spPr>
            <a:xfrm>
              <a:off x="92830" y="2772720"/>
              <a:ext cx="6653046" cy="461665"/>
            </a:xfrm>
            <a:prstGeom prst="rect">
              <a:avLst/>
            </a:prstGeom>
          </p:spPr>
          <p:txBody>
            <a:bodyPr wrap="square">
              <a:spAutoFit/>
            </a:bodyPr>
            <a:lstStyle/>
            <a:p>
              <a:r>
                <a:rPr lang="ja-JP" altLang="ja-JP" sz="2400" b="1" dirty="0">
                  <a:solidFill>
                    <a:srgbClr val="7030A0"/>
                  </a:solidFill>
                  <a:latin typeface="HG丸ｺﾞｼｯｸM-PRO" panose="020F0600000000000000" pitchFamily="50" charset="-128"/>
                  <a:ea typeface="HG丸ｺﾞｼｯｸM-PRO" panose="020F0600000000000000" pitchFamily="50" charset="-128"/>
                </a:rPr>
                <a:t>和歌山県部落差別の解消の推進に関する条例</a:t>
              </a:r>
              <a:endParaRPr lang="ja-JP" altLang="ja-JP" sz="2400" dirty="0">
                <a:solidFill>
                  <a:srgbClr val="7030A0"/>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7C9F8CA9-3E9D-00DE-B80C-6954E0B89A0F}"/>
                </a:ext>
              </a:extLst>
            </p:cNvPr>
            <p:cNvSpPr txBox="1"/>
            <p:nvPr/>
          </p:nvSpPr>
          <p:spPr>
            <a:xfrm>
              <a:off x="65436" y="3298397"/>
              <a:ext cx="6707835" cy="276999"/>
            </a:xfrm>
            <a:prstGeom prst="rect">
              <a:avLst/>
            </a:prstGeom>
            <a:noFill/>
          </p:spPr>
          <p:txBody>
            <a:bodyPr wrap="square">
              <a:spAutoFit/>
            </a:bodyPr>
            <a:lstStyle/>
            <a:p>
              <a:r>
                <a:rPr lang="ja-JP" altLang="ja-JP" sz="1200" dirty="0">
                  <a:latin typeface="HG丸ｺﾞｼｯｸM-PRO" panose="020F0600000000000000" pitchFamily="50" charset="-128"/>
                  <a:ea typeface="HG丸ｺﾞｼｯｸM-PRO" panose="020F0600000000000000" pitchFamily="50" charset="-128"/>
                </a:rPr>
                <a:t>（令和２年３月</a:t>
              </a:r>
              <a:r>
                <a:rPr lang="en-US" altLang="ja-JP" sz="1200" dirty="0">
                  <a:latin typeface="HG丸ｺﾞｼｯｸM-PRO" panose="020F0600000000000000" pitchFamily="50" charset="-128"/>
                  <a:ea typeface="HG丸ｺﾞｼｯｸM-PRO" panose="020F0600000000000000" pitchFamily="50" charset="-128"/>
                </a:rPr>
                <a:t>24</a:t>
              </a:r>
              <a:r>
                <a:rPr lang="ja-JP" altLang="ja-JP" sz="1200" dirty="0">
                  <a:latin typeface="HG丸ｺﾞｼｯｸM-PRO" panose="020F0600000000000000" pitchFamily="50" charset="-128"/>
                  <a:ea typeface="HG丸ｺﾞｼｯｸM-PRO" panose="020F0600000000000000" pitchFamily="50" charset="-128"/>
                </a:rPr>
                <a:t>日施行</a:t>
              </a:r>
              <a:r>
                <a:rPr lang="ja-JP" altLang="en-US" sz="1200" dirty="0">
                  <a:latin typeface="HG丸ｺﾞｼｯｸM-PRO" panose="020F0600000000000000" pitchFamily="50" charset="-128"/>
                  <a:ea typeface="HG丸ｺﾞｼｯｸM-PRO" panose="020F0600000000000000" pitchFamily="50" charset="-128"/>
                </a:rPr>
                <a:t>　</a:t>
              </a:r>
              <a:r>
                <a:rPr lang="ja-JP" altLang="ja-JP" sz="1200" dirty="0">
                  <a:latin typeface="HG丸ｺﾞｼｯｸM-PRO" panose="020F0600000000000000" pitchFamily="50" charset="-128"/>
                  <a:ea typeface="HG丸ｺﾞｼｯｸM-PRO" panose="020F0600000000000000" pitchFamily="50" charset="-128"/>
                </a:rPr>
                <a:t>令和</a:t>
              </a:r>
              <a:r>
                <a:rPr lang="en-US" altLang="ja-JP" sz="1200" dirty="0">
                  <a:latin typeface="HG丸ｺﾞｼｯｸM-PRO" panose="020F0600000000000000" pitchFamily="50" charset="-128"/>
                  <a:ea typeface="HG丸ｺﾞｼｯｸM-PRO" panose="020F0600000000000000" pitchFamily="50" charset="-128"/>
                </a:rPr>
                <a:t>2</a:t>
              </a:r>
              <a:r>
                <a:rPr lang="ja-JP" altLang="ja-JP" sz="1200" dirty="0">
                  <a:latin typeface="HG丸ｺﾞｼｯｸM-PRO" panose="020F0600000000000000" pitchFamily="50" charset="-128"/>
                  <a:ea typeface="HG丸ｺﾞｼｯｸM-PRO" panose="020F0600000000000000" pitchFamily="50" charset="-128"/>
                </a:rPr>
                <a:t>年</a:t>
              </a:r>
              <a:r>
                <a:rPr lang="en-US" altLang="ja-JP" sz="1200" dirty="0">
                  <a:latin typeface="HG丸ｺﾞｼｯｸM-PRO" panose="020F0600000000000000" pitchFamily="50" charset="-128"/>
                  <a:ea typeface="HG丸ｺﾞｼｯｸM-PRO" panose="020F0600000000000000" pitchFamily="50" charset="-128"/>
                </a:rPr>
                <a:t>12</a:t>
              </a:r>
              <a:r>
                <a:rPr lang="ja-JP" altLang="ja-JP" sz="1200" dirty="0">
                  <a:latin typeface="HG丸ｺﾞｼｯｸM-PRO" panose="020F0600000000000000" pitchFamily="50" charset="-128"/>
                  <a:ea typeface="HG丸ｺﾞｼｯｸM-PRO" panose="020F0600000000000000" pitchFamily="50" charset="-128"/>
                </a:rPr>
                <a:t>月</a:t>
              </a:r>
              <a:r>
                <a:rPr lang="ja-JP" altLang="en-US" sz="1200" dirty="0">
                  <a:latin typeface="HG丸ｺﾞｼｯｸM-PRO" panose="020F0600000000000000" pitchFamily="50" charset="-128"/>
                  <a:ea typeface="HG丸ｺﾞｼｯｸM-PRO" panose="020F0600000000000000" pitchFamily="50" charset="-128"/>
                </a:rPr>
                <a:t>・令和</a:t>
              </a:r>
              <a:r>
                <a:rPr lang="en-US" altLang="ja-JP" sz="1200" dirty="0">
                  <a:latin typeface="HG丸ｺﾞｼｯｸM-PRO" panose="020F0600000000000000" pitchFamily="50" charset="-128"/>
                  <a:ea typeface="HG丸ｺﾞｼｯｸM-PRO" panose="020F0600000000000000" pitchFamily="50" charset="-128"/>
                </a:rPr>
                <a:t>6</a:t>
              </a:r>
              <a:r>
                <a:rPr lang="ja-JP" altLang="en-US" sz="1200" dirty="0">
                  <a:latin typeface="HG丸ｺﾞｼｯｸM-PRO" panose="020F0600000000000000" pitchFamily="50" charset="-128"/>
                  <a:ea typeface="HG丸ｺﾞｼｯｸM-PRO" panose="020F0600000000000000" pitchFamily="50" charset="-128"/>
                </a:rPr>
                <a:t>年</a:t>
              </a:r>
              <a:r>
                <a:rPr lang="en-US" altLang="ja-JP" sz="1200" dirty="0">
                  <a:latin typeface="HG丸ｺﾞｼｯｸM-PRO" panose="020F0600000000000000" pitchFamily="50" charset="-128"/>
                  <a:ea typeface="HG丸ｺﾞｼｯｸM-PRO" panose="020F0600000000000000" pitchFamily="50" charset="-128"/>
                </a:rPr>
                <a:t>4</a:t>
              </a:r>
              <a:r>
                <a:rPr lang="ja-JP" altLang="en-US" sz="1200" dirty="0">
                  <a:latin typeface="HG丸ｺﾞｼｯｸM-PRO" panose="020F0600000000000000" pitchFamily="50" charset="-128"/>
                  <a:ea typeface="HG丸ｺﾞｼｯｸM-PRO" panose="020F0600000000000000" pitchFamily="50" charset="-128"/>
                </a:rPr>
                <a:t>月</a:t>
              </a:r>
              <a:r>
                <a:rPr lang="ja-JP" altLang="ja-JP" sz="1200" dirty="0">
                  <a:latin typeface="HG丸ｺﾞｼｯｸM-PRO" panose="020F0600000000000000" pitchFamily="50" charset="-128"/>
                  <a:ea typeface="HG丸ｺﾞｼｯｸM-PRO" panose="020F0600000000000000" pitchFamily="50" charset="-128"/>
                </a:rPr>
                <a:t>一部改正施行</a:t>
              </a:r>
              <a:r>
                <a:rPr lang="en-US" altLang="ja-JP" sz="1200" dirty="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pic>
          <p:nvPicPr>
            <p:cNvPr id="14" name="図 13">
              <a:extLst>
                <a:ext uri="{FF2B5EF4-FFF2-40B4-BE49-F238E27FC236}">
                  <a16:creationId xmlns:a16="http://schemas.microsoft.com/office/drawing/2014/main" id="{4EA3D7AC-9294-C742-5FE3-4D350F8FD8F6}"/>
                </a:ext>
              </a:extLst>
            </p:cNvPr>
            <p:cNvPicPr>
              <a:picLocks noChangeAspect="1"/>
            </p:cNvPicPr>
            <p:nvPr/>
          </p:nvPicPr>
          <p:blipFill>
            <a:blip r:embed="rId3"/>
            <a:stretch>
              <a:fillRect/>
            </a:stretch>
          </p:blipFill>
          <p:spPr>
            <a:xfrm>
              <a:off x="6713936" y="4194014"/>
              <a:ext cx="1812038" cy="2606400"/>
            </a:xfrm>
            <a:prstGeom prst="rect">
              <a:avLst/>
            </a:prstGeom>
          </p:spPr>
        </p:pic>
        <p:sp>
          <p:nvSpPr>
            <p:cNvPr id="15" name="正方形/長方形 14">
              <a:extLst>
                <a:ext uri="{FF2B5EF4-FFF2-40B4-BE49-F238E27FC236}">
                  <a16:creationId xmlns:a16="http://schemas.microsoft.com/office/drawing/2014/main" id="{B56B2B45-AD1F-50B9-778F-0E67BFAFB6B2}"/>
                </a:ext>
              </a:extLst>
            </p:cNvPr>
            <p:cNvSpPr/>
            <p:nvPr/>
          </p:nvSpPr>
          <p:spPr>
            <a:xfrm>
              <a:off x="191927" y="3634539"/>
              <a:ext cx="8679123" cy="3117200"/>
            </a:xfrm>
            <a:prstGeom prst="rect">
              <a:avLst/>
            </a:prstGeom>
          </p:spPr>
          <p:txBody>
            <a:bodyPr wrap="square">
              <a:spAutoFit/>
            </a:bodyPr>
            <a:lstStyle/>
            <a:p>
              <a:pPr algn="just">
                <a:lnSpc>
                  <a:spcPts val="30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〇行政、県民、事業者、関係機関などが一体となって部落差別のない社会　　　</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を実現することをめざす。</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pP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〇部落差別は基本的人権の侵害であり、</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・インターネットを利用した部落差別</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・結婚や就職に際しての身元の調査による部落差別</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・その他あらゆる行為による部落差別　</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をおこなってはならない。</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31632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B98CA-ED31-90F0-9163-866CEA59A0B1}"/>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50631F4A-3D3F-4AE9-3EEE-06978FB3A5ED}"/>
              </a:ext>
            </a:extLst>
          </p:cNvPr>
          <p:cNvPicPr>
            <a:picLocks noChangeAspect="1"/>
          </p:cNvPicPr>
          <p:nvPr/>
        </p:nvPicPr>
        <p:blipFill>
          <a:blip r:embed="rId3"/>
          <a:stretch>
            <a:fillRect/>
          </a:stretch>
        </p:blipFill>
        <p:spPr>
          <a:xfrm>
            <a:off x="660201" y="308697"/>
            <a:ext cx="7579758" cy="3764358"/>
          </a:xfrm>
          <a:prstGeom prst="rect">
            <a:avLst/>
          </a:prstGeom>
        </p:spPr>
      </p:pic>
      <p:sp>
        <p:nvSpPr>
          <p:cNvPr id="4" name="テキスト ボックス 3">
            <a:extLst>
              <a:ext uri="{FF2B5EF4-FFF2-40B4-BE49-F238E27FC236}">
                <a16:creationId xmlns:a16="http://schemas.microsoft.com/office/drawing/2014/main" id="{71E315FC-F134-80FC-D648-54156F14765A}"/>
              </a:ext>
            </a:extLst>
          </p:cNvPr>
          <p:cNvSpPr txBox="1"/>
          <p:nvPr/>
        </p:nvSpPr>
        <p:spPr>
          <a:xfrm>
            <a:off x="3220278" y="4140645"/>
            <a:ext cx="5923722" cy="307777"/>
          </a:xfrm>
          <a:prstGeom prst="rect">
            <a:avLst/>
          </a:prstGeom>
          <a:noFill/>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hlinkClick r:id="rId4"/>
              </a:rPr>
              <a:t>人権啓発</a:t>
            </a:r>
            <a:r>
              <a:rPr lang="ja-JP" altLang="en-US" sz="1400" dirty="0" smtClean="0">
                <a:latin typeface="HG丸ｺﾞｼｯｸM-PRO" panose="020F0600000000000000" pitchFamily="50" charset="-128"/>
                <a:ea typeface="HG丸ｺﾞｼｯｸM-PRO" panose="020F0600000000000000" pitchFamily="50" charset="-128"/>
                <a:hlinkClick r:id="rId4"/>
              </a:rPr>
              <a:t>動画「</a:t>
            </a:r>
            <a:r>
              <a:rPr lang="en-US" altLang="ja-JP" sz="1400" dirty="0">
                <a:latin typeface="HG丸ｺﾞｼｯｸM-PRO" panose="020F0600000000000000" pitchFamily="50" charset="-128"/>
                <a:ea typeface="HG丸ｺﾞｼｯｸM-PRO" panose="020F0600000000000000" pitchFamily="50" charset="-128"/>
                <a:hlinkClick r:id="rId4"/>
              </a:rPr>
              <a:t>『</a:t>
            </a:r>
            <a:r>
              <a:rPr lang="ja-JP" altLang="en-US" sz="1400" dirty="0">
                <a:latin typeface="HG丸ｺﾞｼｯｸM-PRO" panose="020F0600000000000000" pitchFamily="50" charset="-128"/>
                <a:ea typeface="HG丸ｺﾞｼｯｸM-PRO" panose="020F0600000000000000" pitchFamily="50" charset="-128"/>
                <a:hlinkClick r:id="rId4"/>
              </a:rPr>
              <a:t>誰か</a:t>
            </a:r>
            <a:r>
              <a:rPr lang="en-US" altLang="ja-JP" sz="1400" dirty="0">
                <a:latin typeface="HG丸ｺﾞｼｯｸM-PRO" panose="020F0600000000000000" pitchFamily="50" charset="-128"/>
                <a:ea typeface="HG丸ｺﾞｼｯｸM-PRO" panose="020F0600000000000000" pitchFamily="50" charset="-128"/>
                <a:hlinkClick r:id="rId4"/>
              </a:rPr>
              <a:t>』</a:t>
            </a:r>
            <a:r>
              <a:rPr lang="ja-JP" altLang="en-US" sz="1400" dirty="0">
                <a:latin typeface="HG丸ｺﾞｼｯｸM-PRO" panose="020F0600000000000000" pitchFamily="50" charset="-128"/>
                <a:ea typeface="HG丸ｺﾞｼｯｸM-PRO" panose="020F0600000000000000" pitchFamily="50" charset="-128"/>
                <a:hlinkClick r:id="rId4"/>
              </a:rPr>
              <a:t>のこと　じゃない。」部落差別（同和問題）編</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5" name="角丸四角形吹き出し 9">
            <a:extLst>
              <a:ext uri="{FF2B5EF4-FFF2-40B4-BE49-F238E27FC236}">
                <a16:creationId xmlns:a16="http://schemas.microsoft.com/office/drawing/2014/main" id="{C6AC2989-F3D1-D200-23BC-BAB6F2302B78}"/>
              </a:ext>
            </a:extLst>
          </p:cNvPr>
          <p:cNvSpPr/>
          <p:nvPr/>
        </p:nvSpPr>
        <p:spPr>
          <a:xfrm>
            <a:off x="503583" y="4823790"/>
            <a:ext cx="7421217" cy="1789043"/>
          </a:xfrm>
          <a:prstGeom prst="wedgeRoundRectCallout">
            <a:avLst>
              <a:gd name="adj1" fmla="val -28166"/>
              <a:gd name="adj2" fmla="val -78857"/>
              <a:gd name="adj3" fmla="val 16667"/>
            </a:avLst>
          </a:prstGeom>
          <a:solidFill>
            <a:sysClr val="window" lastClr="FFFFFF"/>
          </a:solidFill>
          <a:ln w="25400" cap="flat" cmpd="sng" algn="ctr">
            <a:solidFill>
              <a:srgbClr val="F79646"/>
            </a:solidFill>
            <a:prstDash val="solid"/>
          </a:ln>
          <a:effectLst/>
        </p:spPr>
        <p:txBody>
          <a:bodyPr wrap="square" rtlCol="0" anchor="ctr">
            <a:noAutofit/>
          </a:bodyPr>
          <a:lstStyle/>
          <a:p>
            <a:pPr defTabSz="685800">
              <a:lnSpc>
                <a:spcPts val="3000"/>
              </a:lnSpc>
              <a:defRPr/>
            </a:pPr>
            <a:r>
              <a:rPr lang="ja-JP" altLang="en-US" sz="1950" b="1" kern="0" dirty="0" smtClean="0">
                <a:solidFill>
                  <a:prstClr val="black"/>
                </a:solidFill>
                <a:latin typeface="HG丸ｺﾞｼｯｸM-PRO" panose="020F0600000000000000" pitchFamily="50" charset="-128"/>
                <a:ea typeface="HG丸ｺﾞｼｯｸM-PRO" panose="020F0600000000000000" pitchFamily="50" charset="-128"/>
              </a:rPr>
              <a:t>インターネットなどには誤った情報や噂も多い。</a:t>
            </a:r>
            <a:endParaRPr lang="en-US" altLang="ja-JP" sz="1950" b="1" kern="0" dirty="0" smtClean="0">
              <a:solidFill>
                <a:prstClr val="black"/>
              </a:solidFill>
              <a:latin typeface="HG丸ｺﾞｼｯｸM-PRO" panose="020F0600000000000000" pitchFamily="50" charset="-128"/>
              <a:ea typeface="HG丸ｺﾞｼｯｸM-PRO" panose="020F0600000000000000" pitchFamily="50" charset="-128"/>
            </a:endParaRPr>
          </a:p>
          <a:p>
            <a:pPr defTabSz="685800">
              <a:lnSpc>
                <a:spcPts val="3000"/>
              </a:lnSpc>
              <a:defRPr/>
            </a:pPr>
            <a:r>
              <a:rPr lang="ja-JP" altLang="en-US" sz="1950" b="1" kern="0" dirty="0" smtClean="0">
                <a:solidFill>
                  <a:prstClr val="black"/>
                </a:solidFill>
                <a:latin typeface="HG丸ｺﾞｼｯｸM-PRO" panose="020F0600000000000000" pitchFamily="50" charset="-128"/>
                <a:ea typeface="HG丸ｺﾞｼｯｸM-PRO" panose="020F0600000000000000" pitchFamily="50" charset="-128"/>
              </a:rPr>
              <a:t>　　　→　差別意識を持たせる内容もある。</a:t>
            </a:r>
            <a:endParaRPr lang="en-US" altLang="ja-JP" sz="1950" b="1" kern="0" dirty="0" smtClean="0">
              <a:solidFill>
                <a:prstClr val="black"/>
              </a:solidFill>
              <a:latin typeface="HG丸ｺﾞｼｯｸM-PRO" panose="020F0600000000000000" pitchFamily="50" charset="-128"/>
              <a:ea typeface="HG丸ｺﾞｼｯｸM-PRO" panose="020F0600000000000000" pitchFamily="50" charset="-128"/>
            </a:endParaRPr>
          </a:p>
          <a:p>
            <a:pPr defTabSz="685800">
              <a:lnSpc>
                <a:spcPts val="3000"/>
              </a:lnSpc>
              <a:defRPr/>
            </a:pPr>
            <a:r>
              <a:rPr lang="ja-JP" altLang="en-US" sz="1950" b="1" kern="0" dirty="0" smtClean="0">
                <a:solidFill>
                  <a:prstClr val="black"/>
                </a:solidFill>
                <a:latin typeface="HG丸ｺﾞｼｯｸM-PRO" panose="020F0600000000000000" pitchFamily="50" charset="-128"/>
                <a:ea typeface="HG丸ｺﾞｼｯｸM-PRO" panose="020F0600000000000000" pitchFamily="50" charset="-128"/>
              </a:rPr>
              <a:t>　　　→　差別解消を妨げている。</a:t>
            </a:r>
            <a:endParaRPr lang="en-US" altLang="ja-JP" sz="1950" b="1" kern="0" dirty="0" smtClean="0">
              <a:solidFill>
                <a:prstClr val="black"/>
              </a:solidFill>
              <a:latin typeface="HG丸ｺﾞｼｯｸM-PRO" panose="020F0600000000000000" pitchFamily="50" charset="-128"/>
              <a:ea typeface="HG丸ｺﾞｼｯｸM-PRO" panose="020F0600000000000000" pitchFamily="50" charset="-128"/>
            </a:endParaRPr>
          </a:p>
          <a:p>
            <a:pPr defTabSz="685800">
              <a:lnSpc>
                <a:spcPts val="3000"/>
              </a:lnSpc>
              <a:defRPr/>
            </a:pPr>
            <a:r>
              <a:rPr lang="ja-JP" altLang="en-US" sz="1950" b="1" u="sng" kern="0" dirty="0">
                <a:solidFill>
                  <a:srgbClr val="FF0000"/>
                </a:solidFill>
                <a:latin typeface="HG丸ｺﾞｼｯｸM-PRO" panose="020F0600000000000000" pitchFamily="50" charset="-128"/>
                <a:ea typeface="HG丸ｺﾞｼｯｸM-PRO" panose="020F0600000000000000" pitchFamily="50" charset="-128"/>
              </a:rPr>
              <a:t>⇒</a:t>
            </a:r>
            <a:r>
              <a:rPr lang="ja-JP" altLang="en-US" sz="1950" b="1" u="sng" kern="0" dirty="0" smtClean="0">
                <a:solidFill>
                  <a:srgbClr val="FF0000"/>
                </a:solidFill>
                <a:latin typeface="HG丸ｺﾞｼｯｸM-PRO" panose="020F0600000000000000" pitchFamily="50" charset="-128"/>
                <a:ea typeface="HG丸ｺﾞｼｯｸM-PRO" panose="020F0600000000000000" pitchFamily="50" charset="-128"/>
              </a:rPr>
              <a:t>　一人一人がこの問題をきちんと理解しておくべき。</a:t>
            </a:r>
            <a:endParaRPr lang="en-US" altLang="ja-JP" sz="1950" b="1" u="sng" kern="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9351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28650" y="119270"/>
            <a:ext cx="7886700" cy="728869"/>
          </a:xfrm>
        </p:spPr>
        <p:txBody>
          <a:bodyPr>
            <a:normAutofit/>
          </a:bodyPr>
          <a:lstStyle/>
          <a:p>
            <a:r>
              <a:rPr kumimoji="1" lang="ja-JP" altLang="en-US" sz="2800" dirty="0" smtClean="0">
                <a:latin typeface="HGｺﾞｼｯｸM" panose="020B0609000000000000" pitchFamily="49" charset="-128"/>
                <a:ea typeface="HGｺﾞｼｯｸM" panose="020B0609000000000000" pitchFamily="49" charset="-128"/>
              </a:rPr>
              <a:t>同和問題</a:t>
            </a:r>
            <a:r>
              <a:rPr kumimoji="1" lang="en-US" altLang="ja-JP" sz="2800" dirty="0" smtClean="0">
                <a:latin typeface="HGｺﾞｼｯｸM" panose="020B0609000000000000" pitchFamily="49" charset="-128"/>
                <a:ea typeface="HGｺﾞｼｯｸM" panose="020B0609000000000000" pitchFamily="49" charset="-128"/>
              </a:rPr>
              <a:t>(</a:t>
            </a:r>
            <a:r>
              <a:rPr kumimoji="1" lang="ja-JP" altLang="en-US" sz="2800" dirty="0" smtClean="0">
                <a:latin typeface="HGｺﾞｼｯｸM" panose="020B0609000000000000" pitchFamily="49" charset="-128"/>
                <a:ea typeface="HGｺﾞｼｯｸM" panose="020B0609000000000000" pitchFamily="49" charset="-128"/>
              </a:rPr>
              <a:t>部落差別</a:t>
            </a:r>
            <a:r>
              <a:rPr kumimoji="1" lang="en-US" altLang="ja-JP" sz="2800" dirty="0" smtClean="0">
                <a:latin typeface="HGｺﾞｼｯｸM" panose="020B0609000000000000" pitchFamily="49" charset="-128"/>
                <a:ea typeface="HGｺﾞｼｯｸM" panose="020B0609000000000000" pitchFamily="49" charset="-128"/>
              </a:rPr>
              <a:t>)</a:t>
            </a:r>
            <a:r>
              <a:rPr lang="ja-JP" altLang="en-US" sz="2800" dirty="0" smtClean="0">
                <a:latin typeface="HGｺﾞｼｯｸM" panose="020B0609000000000000" pitchFamily="49" charset="-128"/>
                <a:ea typeface="HGｺﾞｼｯｸM" panose="020B0609000000000000" pitchFamily="49" charset="-128"/>
              </a:rPr>
              <a:t>の県内の主な相談窓口</a:t>
            </a:r>
            <a:endParaRPr kumimoji="1" lang="ja-JP" altLang="en-US" sz="2800" dirty="0">
              <a:latin typeface="HGｺﾞｼｯｸM" panose="020B0609000000000000" pitchFamily="49" charset="-128"/>
              <a:ea typeface="HGｺﾞｼｯｸM" panose="020B0609000000000000" pitchFamily="49" charset="-128"/>
            </a:endParaRPr>
          </a:p>
        </p:txBody>
      </p:sp>
      <p:sp>
        <p:nvSpPr>
          <p:cNvPr id="4" name="コンテンツ プレースホルダー 3"/>
          <p:cNvSpPr>
            <a:spLocks noGrp="1"/>
          </p:cNvSpPr>
          <p:nvPr>
            <p:ph idx="1"/>
          </p:nvPr>
        </p:nvSpPr>
        <p:spPr>
          <a:xfrm>
            <a:off x="628650" y="848139"/>
            <a:ext cx="7886700" cy="5022574"/>
          </a:xfrm>
        </p:spPr>
        <p:txBody>
          <a:bodyPr>
            <a:normAutofit lnSpcReduction="10000"/>
          </a:bodyPr>
          <a:lstStyle/>
          <a:p>
            <a:pPr marL="0" indent="0">
              <a:buNone/>
            </a:pPr>
            <a:endParaRPr kumimoji="1" lang="en-US" altLang="ja-JP" sz="2000" dirty="0" smtClean="0"/>
          </a:p>
          <a:p>
            <a:pPr marL="0" indent="0">
              <a:buNone/>
            </a:pPr>
            <a:r>
              <a:rPr lang="ja-JP" altLang="en-US" sz="2000" dirty="0"/>
              <a:t>　</a:t>
            </a:r>
            <a:r>
              <a:rPr lang="ja-JP" altLang="en-US" sz="2000" dirty="0" smtClean="0"/>
              <a:t>高校生は在籍する高校の教職員に相談するか、</a:t>
            </a:r>
            <a:endParaRPr lang="en-US" altLang="ja-JP" sz="2000" dirty="0"/>
          </a:p>
          <a:p>
            <a:pPr marL="0" indent="0">
              <a:buNone/>
            </a:pPr>
            <a:r>
              <a:rPr lang="ja-JP" altLang="en-US" sz="2000" dirty="0"/>
              <a:t>　</a:t>
            </a:r>
            <a:r>
              <a:rPr lang="ja-JP" altLang="en-US" sz="2000" dirty="0" smtClean="0"/>
              <a:t>下記の地方公共団体の相談窓口で相談してください。</a:t>
            </a:r>
            <a:endParaRPr lang="en-US" altLang="ja-JP" sz="2000" dirty="0" smtClean="0"/>
          </a:p>
          <a:p>
            <a:pPr marL="0" indent="0">
              <a:buNone/>
            </a:pPr>
            <a:r>
              <a:rPr lang="ja-JP" altLang="en-US" sz="2000" dirty="0"/>
              <a:t>　</a:t>
            </a:r>
            <a:endParaRPr lang="en-US" altLang="ja-JP" sz="2000" dirty="0" smtClean="0"/>
          </a:p>
          <a:p>
            <a:pPr marL="0" indent="0">
              <a:buNone/>
            </a:pPr>
            <a:r>
              <a:rPr lang="ja-JP" altLang="en-US" sz="2000" dirty="0"/>
              <a:t>　</a:t>
            </a:r>
            <a:r>
              <a:rPr lang="ja-JP" altLang="en-US" sz="2000" dirty="0" smtClean="0"/>
              <a:t>〇人権ホットライン　公益財団法人和歌山県人権啓発センター</a:t>
            </a:r>
            <a:endParaRPr lang="en-US" altLang="ja-JP" sz="2000" dirty="0" smtClean="0"/>
          </a:p>
          <a:p>
            <a:pPr marL="0" indent="0">
              <a:buNone/>
            </a:pPr>
            <a:r>
              <a:rPr lang="ja-JP" altLang="en-US" sz="2000" dirty="0"/>
              <a:t>　</a:t>
            </a:r>
            <a:r>
              <a:rPr lang="ja-JP" altLang="en-US" sz="2000" dirty="0" smtClean="0"/>
              <a:t>　　</a:t>
            </a:r>
            <a:r>
              <a:rPr lang="en-US" altLang="ja-JP" sz="2000" dirty="0" smtClean="0"/>
              <a:t>TEL</a:t>
            </a:r>
            <a:r>
              <a:rPr lang="ja-JP" altLang="en-US" sz="2000" dirty="0" smtClean="0"/>
              <a:t>：０７３－４２１－７８３</a:t>
            </a:r>
            <a:r>
              <a:rPr lang="ja-JP" altLang="en-US" sz="2000" dirty="0"/>
              <a:t>０</a:t>
            </a:r>
            <a:endParaRPr lang="en-US" altLang="ja-JP" sz="2000" dirty="0" smtClean="0"/>
          </a:p>
          <a:p>
            <a:pPr marL="0" indent="0">
              <a:buNone/>
            </a:pPr>
            <a:r>
              <a:rPr lang="ja-JP" altLang="en-US" sz="2000" dirty="0"/>
              <a:t>　</a:t>
            </a:r>
            <a:endParaRPr lang="en-US" altLang="ja-JP" sz="2000" dirty="0" smtClean="0"/>
          </a:p>
          <a:p>
            <a:pPr marL="0" indent="0">
              <a:buNone/>
            </a:pPr>
            <a:r>
              <a:rPr lang="ja-JP" altLang="en-US" sz="2000" dirty="0" smtClean="0"/>
              <a:t>　〇和歌山県共生社会推進部人権局</a:t>
            </a:r>
            <a:endParaRPr lang="en-US" altLang="ja-JP" sz="2000" dirty="0" smtClean="0"/>
          </a:p>
          <a:p>
            <a:pPr marL="0" indent="0">
              <a:buNone/>
            </a:pPr>
            <a:r>
              <a:rPr lang="ja-JP" altLang="en-US" sz="2000" dirty="0"/>
              <a:t>　</a:t>
            </a:r>
            <a:r>
              <a:rPr lang="ja-JP" altLang="en-US" sz="2000" dirty="0" smtClean="0"/>
              <a:t>　　</a:t>
            </a:r>
            <a:r>
              <a:rPr lang="en-US" altLang="ja-JP" sz="2000" dirty="0" smtClean="0"/>
              <a:t>TEL</a:t>
            </a:r>
            <a:r>
              <a:rPr lang="ja-JP" altLang="en-US" sz="2000" dirty="0" smtClean="0"/>
              <a:t>：０７３－４４１－２５６</a:t>
            </a:r>
            <a:r>
              <a:rPr lang="ja-JP" altLang="en-US" sz="2000" dirty="0"/>
              <a:t>３</a:t>
            </a:r>
            <a:endParaRPr lang="en-US" altLang="ja-JP" sz="2000" dirty="0" smtClean="0"/>
          </a:p>
          <a:p>
            <a:pPr marL="0" indent="0">
              <a:buNone/>
            </a:pPr>
            <a:r>
              <a:rPr lang="ja-JP" altLang="en-US" sz="2000" dirty="0"/>
              <a:t>　</a:t>
            </a:r>
            <a:endParaRPr lang="en-US" altLang="ja-JP" sz="2000" dirty="0" smtClean="0"/>
          </a:p>
          <a:p>
            <a:pPr marL="0" indent="0">
              <a:buNone/>
            </a:pPr>
            <a:r>
              <a:rPr lang="ja-JP" altLang="en-US" sz="2000" dirty="0"/>
              <a:t>　</a:t>
            </a:r>
            <a:r>
              <a:rPr lang="ja-JP" altLang="en-US" sz="2000" dirty="0" smtClean="0"/>
              <a:t>〇各県振興局地域づくり部総務県民課</a:t>
            </a:r>
            <a:endParaRPr lang="en-US" altLang="ja-JP" sz="2000" dirty="0" smtClean="0"/>
          </a:p>
          <a:p>
            <a:pPr marL="0" indent="0">
              <a:buNone/>
            </a:pPr>
            <a:r>
              <a:rPr lang="ja-JP" altLang="en-US" sz="2000" dirty="0"/>
              <a:t>　</a:t>
            </a:r>
            <a:endParaRPr lang="en-US" altLang="ja-JP" sz="2000" dirty="0" smtClean="0"/>
          </a:p>
          <a:p>
            <a:pPr marL="0" indent="0">
              <a:buNone/>
            </a:pPr>
            <a:r>
              <a:rPr lang="ja-JP" altLang="en-US" sz="2000" dirty="0"/>
              <a:t>　</a:t>
            </a:r>
            <a:r>
              <a:rPr lang="ja-JP" altLang="en-US" sz="2000" dirty="0" smtClean="0"/>
              <a:t>〇各市町村の相談窓口</a:t>
            </a:r>
            <a:endParaRPr lang="en-US" altLang="ja-JP" sz="2000" dirty="0" smtClean="0"/>
          </a:p>
          <a:p>
            <a:pPr marL="0" indent="0">
              <a:buNone/>
            </a:pPr>
            <a:endParaRPr kumimoji="1" lang="ja-JP" altLang="en-US" dirty="0"/>
          </a:p>
        </p:txBody>
      </p:sp>
      <p:sp>
        <p:nvSpPr>
          <p:cNvPr id="5" name="正方形/長方形 4"/>
          <p:cNvSpPr/>
          <p:nvPr/>
        </p:nvSpPr>
        <p:spPr>
          <a:xfrm>
            <a:off x="384313" y="1007165"/>
            <a:ext cx="7991061" cy="4982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828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45775" y="1122362"/>
            <a:ext cx="8892208" cy="3423133"/>
          </a:xfrm>
        </p:spPr>
        <p:txBody>
          <a:bodyPr>
            <a:normAutofit/>
          </a:bodyPr>
          <a:lstStyle/>
          <a:p>
            <a:pPr algn="l"/>
            <a:r>
              <a:rPr lang="ja-JP" altLang="en-US" sz="28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１</a:t>
            </a:r>
            <a:r>
              <a:rPr lang="en-US" altLang="ja-JP" sz="28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あなたがパートナーに求める条件は何ですか？</a:t>
            </a:r>
            <a:r>
              <a:rPr lang="en-US" altLang="ja-JP" sz="28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a:r>
            <a:br>
              <a:rPr lang="en-US" altLang="ja-JP" sz="28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br>
            <a:r>
              <a:rPr lang="en-US" altLang="ja-JP" sz="28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a:t>
            </a:r>
            <a:br>
              <a:rPr lang="en-US" altLang="ja-JP" sz="28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br>
            <a:r>
              <a:rPr lang="ja-JP" altLang="en-US" sz="28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28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１</a:t>
            </a:r>
            <a:r>
              <a:rPr lang="ja-JP" altLang="en-US" sz="28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～３位まで順位をつけてみましょう</a:t>
            </a:r>
            <a:r>
              <a:rPr lang="ja-JP" altLang="en-US" sz="32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en-US" altLang="ja-JP"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a:r>
            <a:br>
              <a:rPr lang="en-US" altLang="ja-JP"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br>
            <a:endParaRPr kumimoji="1" lang="ja-JP" altLang="en-US" dirty="0"/>
          </a:p>
        </p:txBody>
      </p:sp>
    </p:spTree>
    <p:extLst>
      <p:ext uri="{BB962C8B-B14F-4D97-AF65-F5344CB8AC3E}">
        <p14:creationId xmlns:p14="http://schemas.microsoft.com/office/powerpoint/2010/main" val="388300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r>
            <a:br>
              <a:rPr kumimoji="1" lang="en-US" altLang="ja-JP" dirty="0" smtClean="0"/>
            </a:br>
            <a:endParaRPr kumimoji="1" lang="ja-JP" altLang="en-US" dirty="0"/>
          </a:p>
        </p:txBody>
      </p:sp>
      <p:sp>
        <p:nvSpPr>
          <p:cNvPr id="5" name="コンテンツ プレースホルダー 4"/>
          <p:cNvSpPr>
            <a:spLocks noGrp="1"/>
          </p:cNvSpPr>
          <p:nvPr>
            <p:ph idx="1"/>
          </p:nvPr>
        </p:nvSpPr>
        <p:spPr>
          <a:xfrm>
            <a:off x="1192696" y="2279374"/>
            <a:ext cx="7322654" cy="2252869"/>
          </a:xfrm>
        </p:spPr>
        <p:txBody>
          <a:bodyPr>
            <a:noAutofit/>
          </a:bodyPr>
          <a:lstStyle/>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　</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a:latin typeface="HG丸ｺﾞｼｯｸM-PRO" panose="020F0600000000000000" pitchFamily="50" charset="-128"/>
                <a:ea typeface="HG丸ｺﾞｼｯｸM-PRO" panose="020F0600000000000000" pitchFamily="50" charset="-128"/>
              </a:rPr>
              <a:t>　</a:t>
            </a:r>
            <a:r>
              <a:rPr kumimoji="1" lang="ja-JP" altLang="en-US" sz="3200" dirty="0" smtClean="0">
                <a:latin typeface="HG丸ｺﾞｼｯｸM-PRO" panose="020F0600000000000000" pitchFamily="50" charset="-128"/>
                <a:ea typeface="HG丸ｺﾞｼｯｸM-PRO" panose="020F0600000000000000" pitchFamily="50" charset="-128"/>
              </a:rPr>
              <a:t>結婚の壁</a:t>
            </a:r>
            <a:r>
              <a:rPr kumimoji="1" lang="en-US" altLang="ja-JP" sz="3200" dirty="0" smtClean="0">
                <a:latin typeface="HG丸ｺﾞｼｯｸM-PRO" panose="020F0600000000000000" pitchFamily="50" charset="-128"/>
                <a:ea typeface="HG丸ｺﾞｼｯｸM-PRO" panose="020F0600000000000000" pitchFamily="50" charset="-128"/>
              </a:rPr>
              <a:t>(</a:t>
            </a:r>
            <a:r>
              <a:rPr kumimoji="1" lang="ja-JP" altLang="en-US" sz="3200" dirty="0" smtClean="0">
                <a:latin typeface="HG丸ｺﾞｼｯｸM-PRO" panose="020F0600000000000000" pitchFamily="50" charset="-128"/>
                <a:ea typeface="HG丸ｺﾞｼｯｸM-PRO" panose="020F0600000000000000" pitchFamily="50" charset="-128"/>
              </a:rPr>
              <a:t>抵抗や反対</a:t>
            </a:r>
            <a:r>
              <a:rPr kumimoji="1" lang="en-US" altLang="ja-JP" sz="3200" dirty="0" smtClean="0">
                <a:latin typeface="HG丸ｺﾞｼｯｸM-PRO" panose="020F0600000000000000" pitchFamily="50" charset="-128"/>
                <a:ea typeface="HG丸ｺﾞｼｯｸM-PRO" panose="020F0600000000000000" pitchFamily="50" charset="-128"/>
              </a:rPr>
              <a:t>)</a:t>
            </a:r>
            <a:r>
              <a:rPr kumimoji="1" lang="ja-JP" altLang="en-US" sz="3200" dirty="0" smtClean="0">
                <a:latin typeface="HG丸ｺﾞｼｯｸM-PRO" panose="020F0600000000000000" pitchFamily="50" charset="-128"/>
                <a:ea typeface="HG丸ｺﾞｼｯｸM-PRO" panose="020F0600000000000000" pitchFamily="50" charset="-128"/>
              </a:rPr>
              <a:t>について</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　考えてみたことは</a:t>
            </a:r>
            <a:r>
              <a:rPr lang="ja-JP" altLang="en-US" sz="3200" dirty="0" smtClean="0">
                <a:latin typeface="HG丸ｺﾞｼｯｸM-PRO" panose="020F0600000000000000" pitchFamily="50" charset="-128"/>
                <a:ea typeface="HG丸ｺﾞｼｯｸM-PRO" panose="020F0600000000000000" pitchFamily="50" charset="-128"/>
              </a:rPr>
              <a:t>ありますか？</a:t>
            </a:r>
            <a:endParaRPr kumimoji="1"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0560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392869" y="171748"/>
            <a:ext cx="4717461" cy="6642185"/>
          </a:xfrm>
          <a:prstGeom prst="rect">
            <a:avLst/>
          </a:prstGeom>
          <a:ln>
            <a:solidFill>
              <a:schemeClr val="tx1"/>
            </a:solidFill>
          </a:ln>
        </p:spPr>
      </p:pic>
      <p:sp>
        <p:nvSpPr>
          <p:cNvPr id="6" name="正方形/長方形 5">
            <a:extLst>
              <a:ext uri="{FF2B5EF4-FFF2-40B4-BE49-F238E27FC236}">
                <a16:creationId xmlns:a16="http://schemas.microsoft.com/office/drawing/2014/main" id="{8ED07CFD-E862-9B29-73C1-48DD45350DC7}"/>
              </a:ext>
            </a:extLst>
          </p:cNvPr>
          <p:cNvSpPr/>
          <p:nvPr/>
        </p:nvSpPr>
        <p:spPr>
          <a:xfrm>
            <a:off x="245660" y="5192171"/>
            <a:ext cx="3260359" cy="1272143"/>
          </a:xfrm>
          <a:prstGeom prst="rect">
            <a:avLst/>
          </a:prstGeom>
          <a:noFill/>
        </p:spPr>
        <p:txBody>
          <a:bodyPr wrap="square">
            <a:spAutoFit/>
          </a:bodyPr>
          <a:lstStyle/>
          <a:p>
            <a:pPr defTabSz="514350">
              <a:lnSpc>
                <a:spcPts val="2250"/>
              </a:lnSpc>
            </a:pPr>
            <a:r>
              <a:rPr lang="ja-JP" altLang="en-US" sz="13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1300" dirty="0">
                <a:solidFill>
                  <a:prstClr val="black"/>
                </a:solidFill>
                <a:latin typeface="HG丸ｺﾞｼｯｸM-PRO" panose="020F0600000000000000" pitchFamily="50" charset="-128"/>
                <a:ea typeface="HG丸ｺﾞｼｯｸM-PRO" panose="020F0600000000000000" pitchFamily="50" charset="-128"/>
              </a:rPr>
              <a:t>27</a:t>
            </a:r>
            <a:r>
              <a:rPr lang="ja-JP" altLang="en-US" sz="1300" dirty="0">
                <a:solidFill>
                  <a:prstClr val="black"/>
                </a:solidFill>
                <a:latin typeface="HG丸ｺﾞｼｯｸM-PRO" panose="020F0600000000000000" pitchFamily="50" charset="-128"/>
                <a:ea typeface="HG丸ｺﾞｼｯｸM-PRO" panose="020F0600000000000000" pitchFamily="50" charset="-128"/>
              </a:rPr>
              <a:t>年度同和問題啓発ポスター</a:t>
            </a:r>
            <a:endParaRPr lang="en-US" altLang="ja-JP" sz="1300" dirty="0">
              <a:solidFill>
                <a:prstClr val="black"/>
              </a:solidFill>
              <a:latin typeface="HG丸ｺﾞｼｯｸM-PRO" panose="020F0600000000000000" pitchFamily="50" charset="-128"/>
              <a:ea typeface="HG丸ｺﾞｼｯｸM-PRO" panose="020F0600000000000000" pitchFamily="50" charset="-128"/>
            </a:endParaRPr>
          </a:p>
          <a:p>
            <a:pPr defTabSz="514350">
              <a:lnSpc>
                <a:spcPts val="225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「制作：香川県・香川県人権啓発推進会議」</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defTabSz="514350">
              <a:lnSpc>
                <a:spcPts val="2250"/>
              </a:lnSpc>
            </a:pP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平成</a:t>
            </a:r>
            <a:r>
              <a:rPr lang="en-US" altLang="ja-JP" sz="1300" dirty="0">
                <a:solidFill>
                  <a:prstClr val="black"/>
                </a:solidFill>
                <a:latin typeface="HG丸ｺﾞｼｯｸM-PRO" panose="020F0600000000000000" pitchFamily="50" charset="-128"/>
                <a:ea typeface="HG丸ｺﾞｼｯｸM-PRO" panose="020F0600000000000000" pitchFamily="50" charset="-128"/>
              </a:rPr>
              <a:t>28</a:t>
            </a:r>
            <a:r>
              <a:rPr lang="ja-JP" altLang="en-US" sz="1300" dirty="0">
                <a:solidFill>
                  <a:prstClr val="black"/>
                </a:solidFill>
                <a:latin typeface="HG丸ｺﾞｼｯｸM-PRO" panose="020F0600000000000000" pitchFamily="50" charset="-128"/>
                <a:ea typeface="HG丸ｺﾞｼｯｸM-PRO" panose="020F0600000000000000" pitchFamily="50" charset="-128"/>
              </a:rPr>
              <a:t>年度人権啓発資料法務大臣表彰　ポスター部門　優秀賞　受賞作品</a:t>
            </a:r>
          </a:p>
        </p:txBody>
      </p:sp>
      <p:sp>
        <p:nvSpPr>
          <p:cNvPr id="2" name="角丸四角形吹き出し 9">
            <a:extLst>
              <a:ext uri="{FF2B5EF4-FFF2-40B4-BE49-F238E27FC236}">
                <a16:creationId xmlns:a16="http://schemas.microsoft.com/office/drawing/2014/main" id="{0CE31E47-39A2-7022-55A3-07F4167A612A}"/>
              </a:ext>
            </a:extLst>
          </p:cNvPr>
          <p:cNvSpPr/>
          <p:nvPr/>
        </p:nvSpPr>
        <p:spPr>
          <a:xfrm>
            <a:off x="245660" y="1056229"/>
            <a:ext cx="2534217" cy="2165573"/>
          </a:xfrm>
          <a:prstGeom prst="wedgeRoundRectCallout">
            <a:avLst>
              <a:gd name="adj1" fmla="val 125046"/>
              <a:gd name="adj2" fmla="val 85838"/>
              <a:gd name="adj3" fmla="val 16667"/>
            </a:avLst>
          </a:prstGeom>
          <a:solidFill>
            <a:sysClr val="window" lastClr="FFFFFF"/>
          </a:solidFill>
          <a:ln w="25400" cap="flat" cmpd="sng" algn="ctr">
            <a:solidFill>
              <a:srgbClr val="F79646"/>
            </a:solidFill>
            <a:prstDash val="solid"/>
          </a:ln>
          <a:effectLst/>
        </p:spPr>
        <p:txBody>
          <a:bodyPr wrap="square" rtlCol="0" anchor="ctr">
            <a:noAutofit/>
          </a:bodyPr>
          <a:lstStyle/>
          <a:p>
            <a:pPr>
              <a:lnSpc>
                <a:spcPts val="3000"/>
              </a:lnSpc>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rPr>
              <a:t>「住んでいる場所」や「出身地」を結婚の条件としている。</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94565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713D675-17C4-4B7F-D528-592428B298C3}"/>
              </a:ext>
            </a:extLst>
          </p:cNvPr>
          <p:cNvSpPr/>
          <p:nvPr/>
        </p:nvSpPr>
        <p:spPr>
          <a:xfrm>
            <a:off x="527214" y="1490722"/>
            <a:ext cx="8171736" cy="3876409"/>
          </a:xfrm>
          <a:prstGeom prst="rect">
            <a:avLst/>
          </a:prstGeom>
          <a:noFill/>
          <a:ln w="12700">
            <a:solidFill>
              <a:schemeClr val="tx1"/>
            </a:solidFill>
          </a:ln>
        </p:spPr>
        <p:txBody>
          <a:bodyPr wrap="square">
            <a:noAutofit/>
          </a:bodyPr>
          <a:lstStyle/>
          <a:p>
            <a:pPr>
              <a:lnSpc>
                <a:spcPts val="3750"/>
              </a:lnSpc>
            </a:pPr>
            <a:r>
              <a:rPr lang="ja-JP" altLang="en-US"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「当事者の体験談」</a:t>
            </a:r>
            <a:endParaRPr lang="en-US" altLang="ja-JP"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3750"/>
              </a:lnSpc>
            </a:pPr>
            <a:r>
              <a:rPr lang="ja-JP" altLang="en-US"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私の姉は婚約者の母親から出身地を聞かれました。その後、姉は部落出身者だという理由で母親や親戚から反対された婚約者は結婚の意思をなくし、姉たちの交際は終わりました</a:t>
            </a:r>
            <a:r>
              <a:rPr lang="ja-JP" altLang="en-US"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3750"/>
              </a:lnSpc>
            </a:pPr>
            <a:r>
              <a:rPr lang="ja-JP" altLang="en-US" kern="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私</a:t>
            </a:r>
            <a:r>
              <a:rPr lang="ja-JP" altLang="en-US" kern="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は、交際して２年になる彼氏に自分が部落出身者であることを告白する決意をしました。言ってしまったら、姉のように２人の関係が壊れるかもしれないと思うと、悲しみのあまり涙が出てきました</a:t>
            </a:r>
            <a:r>
              <a:rPr lang="ja-JP" altLang="en-US" kern="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en-US" dirty="0" smtClean="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3750"/>
              </a:lnSpc>
            </a:pPr>
            <a:r>
              <a:rPr lang="ja-JP" altLang="en-US"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大分県人権尊重・部落差別解消推進課「「部落差別の解消の推進に関する法律」をご存じですか？」より抜粋</a:t>
            </a:r>
            <a:endParaRPr lang="ja-JP" altLang="en-US"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2136183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628650" y="2981738"/>
            <a:ext cx="7886700" cy="1020419"/>
          </a:xfrm>
        </p:spPr>
        <p:txBody>
          <a:bodyPr>
            <a:norm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２　同和問題（部落差別）について</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これまで</a:t>
            </a:r>
            <a:r>
              <a:rPr lang="ja-JP" altLang="en-US" dirty="0">
                <a:latin typeface="HG丸ｺﾞｼｯｸM-PRO" panose="020F0600000000000000" pitchFamily="50" charset="-128"/>
                <a:ea typeface="HG丸ｺﾞｼｯｸM-PRO" panose="020F0600000000000000" pitchFamily="50" charset="-128"/>
              </a:rPr>
              <a:t>学習してきたことを書きましょう。</a:t>
            </a:r>
          </a:p>
          <a:p>
            <a:endParaRPr kumimoji="1" lang="ja-JP" altLang="en-US" dirty="0"/>
          </a:p>
        </p:txBody>
      </p:sp>
    </p:spTree>
    <p:extLst>
      <p:ext uri="{BB962C8B-B14F-4D97-AF65-F5344CB8AC3E}">
        <p14:creationId xmlns:p14="http://schemas.microsoft.com/office/powerpoint/2010/main" val="437797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A5D5341-1B76-2DE9-57CF-6D54A7EEDCD5}"/>
              </a:ext>
            </a:extLst>
          </p:cNvPr>
          <p:cNvSpPr/>
          <p:nvPr/>
        </p:nvSpPr>
        <p:spPr>
          <a:xfrm>
            <a:off x="202046" y="1530593"/>
            <a:ext cx="8739908" cy="2949525"/>
          </a:xfrm>
          <a:prstGeom prst="rect">
            <a:avLst/>
          </a:prstGeom>
          <a:noFill/>
        </p:spPr>
        <p:txBody>
          <a:bodyPr wrap="square">
            <a:spAutoFit/>
          </a:bodyPr>
          <a:lstStyle/>
          <a:p>
            <a:pPr>
              <a:lnSpc>
                <a:spcPts val="375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550" dirty="0">
                <a:latin typeface="HG丸ｺﾞｼｯｸM-PRO" panose="020F0600000000000000" pitchFamily="50" charset="-128"/>
                <a:ea typeface="HG丸ｺﾞｼｯｸM-PRO" panose="020F0600000000000000" pitchFamily="50" charset="-128"/>
              </a:rPr>
              <a:t>日本社会の歴史的過程において形づくられた身分差別により、日本国民の一部の人々が、長い間、経済的、社会的、文化的に低い状態に置かれることを強いられ、現代社会においても</a:t>
            </a:r>
            <a:r>
              <a:rPr lang="ja-JP" altLang="en-US" sz="2550" b="1" dirty="0">
                <a:solidFill>
                  <a:srgbClr val="FF0000"/>
                </a:solidFill>
                <a:latin typeface="HG丸ｺﾞｼｯｸM-PRO" panose="020F0600000000000000" pitchFamily="50" charset="-128"/>
                <a:ea typeface="HG丸ｺﾞｼｯｸM-PRO" panose="020F0600000000000000" pitchFamily="50" charset="-128"/>
              </a:rPr>
              <a:t>同和地区と呼ばれる地域の出身者であるということを理由に、日常生活でさまざまな差別を受ける</a:t>
            </a:r>
            <a:r>
              <a:rPr lang="ja-JP" altLang="en-US" sz="2550" dirty="0">
                <a:latin typeface="HG丸ｺﾞｼｯｸM-PRO" panose="020F0600000000000000" pitchFamily="50" charset="-128"/>
                <a:ea typeface="HG丸ｺﾞｼｯｸM-PRO" panose="020F0600000000000000" pitchFamily="50" charset="-128"/>
              </a:rPr>
              <a:t>という、わが国固有の人権問題</a:t>
            </a:r>
            <a:endParaRPr lang="en-US" altLang="ja-JP" sz="2550" dirty="0">
              <a:latin typeface="HG丸ｺﾞｼｯｸM-PRO" panose="020F0600000000000000" pitchFamily="50" charset="-128"/>
              <a:ea typeface="HG丸ｺﾞｼｯｸM-PRO" panose="020F0600000000000000" pitchFamily="50" charset="-128"/>
            </a:endParaRPr>
          </a:p>
        </p:txBody>
      </p:sp>
      <p:sp>
        <p:nvSpPr>
          <p:cNvPr id="5" name="角丸四角形吹き出し 47">
            <a:extLst>
              <a:ext uri="{FF2B5EF4-FFF2-40B4-BE49-F238E27FC236}">
                <a16:creationId xmlns:a16="http://schemas.microsoft.com/office/drawing/2014/main" id="{D40A99F3-ECDB-0B72-CF28-AFC08E90C833}"/>
              </a:ext>
            </a:extLst>
          </p:cNvPr>
          <p:cNvSpPr/>
          <p:nvPr/>
        </p:nvSpPr>
        <p:spPr>
          <a:xfrm>
            <a:off x="202048" y="430670"/>
            <a:ext cx="5426125" cy="574358"/>
          </a:xfrm>
          <a:prstGeom prst="wedgeRoundRectCallout">
            <a:avLst>
              <a:gd name="adj1" fmla="val 31727"/>
              <a:gd name="adj2" fmla="val 22578"/>
              <a:gd name="adj3" fmla="val 16667"/>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228600" indent="-228600">
              <a:lnSpc>
                <a:spcPts val="3750"/>
              </a:lnSpc>
            </a:pPr>
            <a:r>
              <a:rPr lang="ja-JP" altLang="en-US" sz="30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同和問題（部落差別）とは？</a:t>
            </a:r>
            <a:endParaRPr lang="en-US" altLang="ja-JP" sz="30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角丸四角形吹き出し 14">
            <a:extLst>
              <a:ext uri="{FF2B5EF4-FFF2-40B4-BE49-F238E27FC236}">
                <a16:creationId xmlns:a16="http://schemas.microsoft.com/office/drawing/2014/main" id="{878F571B-BC5B-FB43-E1E8-1DF7D541BE1E}"/>
              </a:ext>
            </a:extLst>
          </p:cNvPr>
          <p:cNvSpPr/>
          <p:nvPr/>
        </p:nvSpPr>
        <p:spPr>
          <a:xfrm>
            <a:off x="298301" y="4815840"/>
            <a:ext cx="6790472" cy="1611489"/>
          </a:xfrm>
          <a:prstGeom prst="wedgeRoundRectCallout">
            <a:avLst>
              <a:gd name="adj1" fmla="val 54637"/>
              <a:gd name="adj2" fmla="val 9254"/>
              <a:gd name="adj3" fmla="val 16667"/>
            </a:avLst>
          </a:prstGeom>
          <a:solidFill>
            <a:schemeClr val="accent4">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defTabSz="342900">
              <a:lnSpc>
                <a:spcPts val="3200"/>
              </a:lnSpc>
              <a:defRPr/>
            </a:pPr>
            <a:r>
              <a:rPr lang="ja-JP" altLang="en-US" sz="2100" b="1"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2100" kern="0" dirty="0">
                <a:solidFill>
                  <a:prstClr val="black"/>
                </a:solidFill>
                <a:latin typeface="HG丸ｺﾞｼｯｸM-PRO" panose="020F0600000000000000" pitchFamily="50" charset="-128"/>
                <a:ea typeface="HG丸ｺﾞｼｯｸM-PRO" panose="020F0600000000000000" pitchFamily="50" charset="-128"/>
              </a:rPr>
              <a:t>部落差別がどのような背景と経緯の中で形づくられたものだとしても、生まれた場所や住んでいる場所などによって差別するのは誤った考え方です</a:t>
            </a:r>
            <a:r>
              <a:rPr lang="ja-JP" altLang="en-US" sz="2100" b="1" kern="0" dirty="0">
                <a:solidFill>
                  <a:prstClr val="black"/>
                </a:solidFill>
                <a:latin typeface="HG丸ｺﾞｼｯｸM-PRO" panose="020F0600000000000000" pitchFamily="50" charset="-128"/>
                <a:ea typeface="HG丸ｺﾞｼｯｸM-PRO" panose="020F0600000000000000" pitchFamily="50" charset="-128"/>
              </a:rPr>
              <a:t>。</a:t>
            </a:r>
            <a:endParaRPr lang="ja-JP" altLang="en-US" sz="2100" b="1" kern="0" dirty="0">
              <a:solidFill>
                <a:prstClr val="black"/>
              </a:solidFill>
              <a:latin typeface="メイリオ"/>
              <a:ea typeface="メイリオ"/>
            </a:endParaRPr>
          </a:p>
        </p:txBody>
      </p:sp>
      <p:pic>
        <p:nvPicPr>
          <p:cNvPr id="7" name="図 6">
            <a:extLst>
              <a:ext uri="{FF2B5EF4-FFF2-40B4-BE49-F238E27FC236}">
                <a16:creationId xmlns:a16="http://schemas.microsoft.com/office/drawing/2014/main" id="{F97734A2-958F-0081-6A16-4A9E4D31ED8A}"/>
              </a:ext>
            </a:extLst>
          </p:cNvPr>
          <p:cNvPicPr>
            <a:picLocks noChangeAspect="1"/>
          </p:cNvPicPr>
          <p:nvPr/>
        </p:nvPicPr>
        <p:blipFill>
          <a:blip r:embed="rId3"/>
          <a:stretch>
            <a:fillRect/>
          </a:stretch>
        </p:blipFill>
        <p:spPr>
          <a:xfrm>
            <a:off x="7738044" y="5005682"/>
            <a:ext cx="872196" cy="1237009"/>
          </a:xfrm>
          <a:prstGeom prst="rect">
            <a:avLst/>
          </a:prstGeom>
        </p:spPr>
      </p:pic>
    </p:spTree>
    <p:extLst>
      <p:ext uri="{BB962C8B-B14F-4D97-AF65-F5344CB8AC3E}">
        <p14:creationId xmlns:p14="http://schemas.microsoft.com/office/powerpoint/2010/main" val="29584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吹き出し 47">
            <a:extLst>
              <a:ext uri="{FF2B5EF4-FFF2-40B4-BE49-F238E27FC236}">
                <a16:creationId xmlns:a16="http://schemas.microsoft.com/office/drawing/2014/main" id="{8A9BF119-B288-F8FD-46DE-D50040A0FE28}"/>
              </a:ext>
            </a:extLst>
          </p:cNvPr>
          <p:cNvSpPr/>
          <p:nvPr/>
        </p:nvSpPr>
        <p:spPr>
          <a:xfrm>
            <a:off x="202044" y="171086"/>
            <a:ext cx="5380948" cy="519753"/>
          </a:xfrm>
          <a:prstGeom prst="wedgeRoundRectCallout">
            <a:avLst>
              <a:gd name="adj1" fmla="val 31727"/>
              <a:gd name="adj2" fmla="val 22578"/>
              <a:gd name="adj3" fmla="val 16667"/>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228600" indent="-228600">
              <a:lnSpc>
                <a:spcPts val="3750"/>
              </a:lnSpc>
            </a:pPr>
            <a:r>
              <a:rPr lang="ja-JP" altLang="en-US" sz="2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同和問題（部落差別）の起源は？</a:t>
            </a:r>
            <a:endParaRPr lang="en-US" altLang="ja-JP" sz="2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7909B975-D9A9-D66C-482F-BC9807248474}"/>
              </a:ext>
            </a:extLst>
          </p:cNvPr>
          <p:cNvSpPr txBox="1">
            <a:spLocks/>
          </p:cNvSpPr>
          <p:nvPr/>
        </p:nvSpPr>
        <p:spPr>
          <a:xfrm>
            <a:off x="202044" y="834131"/>
            <a:ext cx="8703449" cy="1234709"/>
          </a:xfrm>
          <a:prstGeom prst="rect">
            <a:avLst/>
          </a:prstGeom>
        </p:spPr>
        <p:txBody>
          <a:bodyPr vert="horz" lIns="68580" tIns="34290" rIns="68580" bIns="3429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3000"/>
              </a:lnSpc>
              <a:buNone/>
            </a:pPr>
            <a:r>
              <a:rPr lang="ja-JP" altLang="en-US" sz="1800" dirty="0">
                <a:latin typeface="HG丸ｺﾞｼｯｸM-PRO" panose="020F0600000000000000" pitchFamily="50" charset="-128"/>
                <a:ea typeface="HG丸ｺﾞｼｯｸM-PRO" panose="020F0600000000000000" pitchFamily="50" charset="-128"/>
              </a:rPr>
              <a:t>さまざまな学説がありますが、</a:t>
            </a:r>
            <a:endParaRPr lang="en-US" altLang="ja-JP" sz="1800" dirty="0">
              <a:latin typeface="HG丸ｺﾞｼｯｸM-PRO" panose="020F0600000000000000" pitchFamily="50" charset="-128"/>
              <a:ea typeface="HG丸ｺﾞｼｯｸM-PRO" panose="020F0600000000000000" pitchFamily="50" charset="-128"/>
            </a:endParaRPr>
          </a:p>
          <a:p>
            <a:pPr marL="0" indent="0">
              <a:lnSpc>
                <a:spcPts val="3000"/>
              </a:lnSpc>
              <a:buNone/>
            </a:pPr>
            <a:r>
              <a:rPr lang="ja-JP" altLang="en-US" sz="2400" b="1" dirty="0">
                <a:latin typeface="HG丸ｺﾞｼｯｸM-PRO" panose="020F0600000000000000" pitchFamily="50" charset="-128"/>
                <a:ea typeface="HG丸ｺﾞｼｯｸM-PRO" panose="020F0600000000000000" pitchFamily="50" charset="-128"/>
              </a:rPr>
              <a:t>・社会にあったケガレ意識　・江戸時代における身分制度　</a:t>
            </a:r>
            <a:endParaRPr lang="en-US" altLang="ja-JP" sz="2400" b="1" dirty="0">
              <a:latin typeface="HG丸ｺﾞｼｯｸM-PRO" panose="020F0600000000000000" pitchFamily="50" charset="-128"/>
              <a:ea typeface="HG丸ｺﾞｼｯｸM-PRO" panose="020F0600000000000000" pitchFamily="50" charset="-128"/>
            </a:endParaRPr>
          </a:p>
          <a:p>
            <a:pPr marL="0" indent="0">
              <a:lnSpc>
                <a:spcPts val="3000"/>
              </a:lnSpc>
              <a:buNone/>
            </a:pPr>
            <a:r>
              <a:rPr lang="ja-JP" altLang="en-US" sz="1800" dirty="0">
                <a:latin typeface="HG丸ｺﾞｼｯｸM-PRO" panose="020F0600000000000000" pitchFamily="50" charset="-128"/>
                <a:ea typeface="HG丸ｺﾞｼｯｸM-PRO" panose="020F0600000000000000" pitchFamily="50" charset="-128"/>
              </a:rPr>
              <a:t>に由来していると言われています。</a:t>
            </a:r>
            <a:endParaRPr lang="en-US" altLang="ja-JP" sz="21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D901709F-3A77-0A10-D90F-22E09BF2F754}"/>
              </a:ext>
            </a:extLst>
          </p:cNvPr>
          <p:cNvSpPr txBox="1"/>
          <p:nvPr/>
        </p:nvSpPr>
        <p:spPr>
          <a:xfrm>
            <a:off x="202044" y="2107517"/>
            <a:ext cx="4320000" cy="2144177"/>
          </a:xfrm>
          <a:prstGeom prst="rect">
            <a:avLst/>
          </a:prstGeom>
          <a:solidFill>
            <a:schemeClr val="accent2">
              <a:lumMod val="20000"/>
              <a:lumOff val="80000"/>
            </a:schemeClr>
          </a:solidFill>
        </p:spPr>
        <p:txBody>
          <a:bodyPr wrap="square">
            <a:spAutoFit/>
          </a:bodyPr>
          <a:lstStyle/>
          <a:p>
            <a:pPr defTabSz="342900">
              <a:lnSpc>
                <a:spcPts val="1950"/>
              </a:lnSpc>
              <a:defRPr/>
            </a:pPr>
            <a:r>
              <a:rPr lang="ja-JP" altLang="en-US" sz="1500" dirty="0">
                <a:latin typeface="HG丸ｺﾞｼｯｸM-PRO" panose="020F0600000000000000" pitchFamily="50" charset="-128"/>
                <a:ea typeface="HG丸ｺﾞｼｯｸM-PRO" panose="020F0600000000000000" pitchFamily="50" charset="-128"/>
              </a:rPr>
              <a:t>〇　ケガレ意識（中世）</a:t>
            </a:r>
            <a:endParaRPr lang="en-US" altLang="ja-JP" sz="1500" dirty="0">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民衆の間で人の死や血などの通常と異なる事態に関することをおそれた。</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人や動物の死や血に触れる仕事に従事する　　</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「河原者」などと呼ばれた人々</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けがれた存在という考え方が広まる。</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2ABE82F3-21C5-C0CC-862D-324A673684C5}"/>
              </a:ext>
            </a:extLst>
          </p:cNvPr>
          <p:cNvSpPr txBox="1"/>
          <p:nvPr/>
        </p:nvSpPr>
        <p:spPr>
          <a:xfrm>
            <a:off x="4737407" y="2107517"/>
            <a:ext cx="4259905" cy="1808472"/>
          </a:xfrm>
          <a:prstGeom prst="rect">
            <a:avLst/>
          </a:prstGeom>
          <a:solidFill>
            <a:schemeClr val="accent2">
              <a:lumMod val="20000"/>
              <a:lumOff val="80000"/>
            </a:schemeClr>
          </a:solidFill>
        </p:spPr>
        <p:txBody>
          <a:bodyPr wrap="square">
            <a:noAutofit/>
          </a:bodyPr>
          <a:lstStyle/>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〇　江戸時代の身分制度</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身分</a:t>
            </a:r>
            <a:r>
              <a:rPr lang="ja-JP" altLang="en-US" sz="1500" dirty="0">
                <a:solidFill>
                  <a:prstClr val="black"/>
                </a:solidFill>
                <a:latin typeface="HG丸ｺﾞｼｯｸM-PRO" panose="020F0600000000000000" pitchFamily="50" charset="-128"/>
                <a:ea typeface="HG丸ｺﾞｼｯｸM-PRO" panose="020F0600000000000000" pitchFamily="50" charset="-128"/>
              </a:rPr>
              <a:t>が区別されるしくみが固められ</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、百姓や町人からも差別されてきた人々がいた</a:t>
            </a:r>
            <a:r>
              <a:rPr lang="ja-JP" altLang="en-US" sz="225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225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endParaRPr lang="en-US" altLang="ja-JP" sz="2250" dirty="0">
              <a:solidFill>
                <a:prstClr val="black"/>
              </a:solidFill>
              <a:latin typeface="HG丸ｺﾞｼｯｸM-PRO" panose="020F0600000000000000" pitchFamily="50" charset="-128"/>
              <a:ea typeface="HG丸ｺﾞｼｯｸM-PRO" panose="020F0600000000000000" pitchFamily="50" charset="-128"/>
            </a:endParaRPr>
          </a:p>
          <a:p>
            <a:pPr lvl="0">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江戸時代の中頃から、これらの身分の人々　　　</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lvl="0">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a:t>
            </a:r>
            <a:r>
              <a:rPr lang="ja-JP" altLang="en-US" sz="1500" dirty="0" err="1">
                <a:solidFill>
                  <a:prstClr val="black"/>
                </a:solidFill>
                <a:latin typeface="HG丸ｺﾞｼｯｸM-PRO" panose="020F0600000000000000" pitchFamily="50" charset="-128"/>
                <a:ea typeface="HG丸ｺﾞｼｯｸM-PRO" panose="020F0600000000000000" pitchFamily="50" charset="-128"/>
              </a:rPr>
              <a:t>への</a:t>
            </a:r>
            <a:r>
              <a:rPr lang="ja-JP" altLang="en-US" sz="1500" dirty="0">
                <a:solidFill>
                  <a:prstClr val="black"/>
                </a:solidFill>
                <a:latin typeface="HG丸ｺﾞｼｯｸM-PRO" panose="020F0600000000000000" pitchFamily="50" charset="-128"/>
                <a:ea typeface="HG丸ｺﾞｼｯｸM-PRO" panose="020F0600000000000000" pitchFamily="50" charset="-128"/>
              </a:rPr>
              <a:t>差別が強められた。</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角丸四角形吹き出し 5">
            <a:extLst>
              <a:ext uri="{FF2B5EF4-FFF2-40B4-BE49-F238E27FC236}">
                <a16:creationId xmlns:a16="http://schemas.microsoft.com/office/drawing/2014/main" id="{E1EC810A-0FC4-3239-A053-D169C8CA595C}"/>
              </a:ext>
            </a:extLst>
          </p:cNvPr>
          <p:cNvSpPr/>
          <p:nvPr/>
        </p:nvSpPr>
        <p:spPr>
          <a:xfrm>
            <a:off x="316074" y="4866706"/>
            <a:ext cx="4091940" cy="1544198"/>
          </a:xfrm>
          <a:prstGeom prst="wedgeRoundRectCallout">
            <a:avLst>
              <a:gd name="adj1" fmla="val 4943"/>
              <a:gd name="adj2" fmla="val -69657"/>
              <a:gd name="adj3" fmla="val 16667"/>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defTabSz="342900">
              <a:lnSpc>
                <a:spcPts val="2900"/>
              </a:lnSpc>
            </a:pP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差別意識のもとになっている「ケガレ」には、科学的な根拠はまったくありません。</a:t>
            </a:r>
          </a:p>
        </p:txBody>
      </p:sp>
      <p:sp>
        <p:nvSpPr>
          <p:cNvPr id="7" name="テキスト ボックス 6">
            <a:extLst>
              <a:ext uri="{FF2B5EF4-FFF2-40B4-BE49-F238E27FC236}">
                <a16:creationId xmlns:a16="http://schemas.microsoft.com/office/drawing/2014/main" id="{2ABE82F3-21C5-C0CC-862D-324A673684C5}"/>
              </a:ext>
            </a:extLst>
          </p:cNvPr>
          <p:cNvSpPr txBox="1"/>
          <p:nvPr/>
        </p:nvSpPr>
        <p:spPr>
          <a:xfrm>
            <a:off x="4737407" y="4397326"/>
            <a:ext cx="4259905" cy="2106344"/>
          </a:xfrm>
          <a:prstGeom prst="rect">
            <a:avLst/>
          </a:prstGeom>
          <a:solidFill>
            <a:schemeClr val="accent2">
              <a:lumMod val="20000"/>
              <a:lumOff val="80000"/>
            </a:schemeClr>
          </a:solidFill>
        </p:spPr>
        <p:txBody>
          <a:bodyPr wrap="square">
            <a:noAutofit/>
          </a:bodyPr>
          <a:lstStyle/>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〇　明治時代</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明治政府は、「賤称廃止令」（「解放令」）を出し</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、差別されてき</a:t>
            </a:r>
            <a:r>
              <a:rPr lang="ja-JP" altLang="en-US" sz="1500" dirty="0">
                <a:solidFill>
                  <a:prstClr val="black"/>
                </a:solidFill>
                <a:latin typeface="HG丸ｺﾞｼｯｸM-PRO" panose="020F0600000000000000" pitchFamily="50" charset="-128"/>
                <a:ea typeface="HG丸ｺﾞｼｯｸM-PRO" panose="020F0600000000000000" pitchFamily="50" charset="-128"/>
              </a:rPr>
              <a:t>た</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人々</a:t>
            </a:r>
            <a:r>
              <a:rPr lang="ja-JP" altLang="en-US" sz="1500" dirty="0">
                <a:solidFill>
                  <a:prstClr val="black"/>
                </a:solidFill>
                <a:latin typeface="HG丸ｺﾞｼｯｸM-PRO" panose="020F0600000000000000" pitchFamily="50" charset="-128"/>
                <a:ea typeface="HG丸ｺﾞｼｯｸM-PRO" panose="020F0600000000000000" pitchFamily="50" charset="-128"/>
              </a:rPr>
              <a:t>の呼び名を廃止、身分と職業を平民を同じとしたものの、差別をなくすための積極的な政策を行わなかった。</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社会には根強い差別意識が残された</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p>
          <a:p>
            <a:pPr defTabSz="342900">
              <a:lnSpc>
                <a:spcPts val="1950"/>
              </a:lnSpc>
              <a:defRPr/>
            </a:pP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1012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47">
            <a:extLst>
              <a:ext uri="{FF2B5EF4-FFF2-40B4-BE49-F238E27FC236}">
                <a16:creationId xmlns:a16="http://schemas.microsoft.com/office/drawing/2014/main" id="{1DAF0232-FB51-4E49-3945-DE01AE68D486}"/>
              </a:ext>
            </a:extLst>
          </p:cNvPr>
          <p:cNvSpPr/>
          <p:nvPr/>
        </p:nvSpPr>
        <p:spPr>
          <a:xfrm>
            <a:off x="237421" y="379780"/>
            <a:ext cx="5386139" cy="548810"/>
          </a:xfrm>
          <a:prstGeom prst="wedgeRoundRectCallout">
            <a:avLst>
              <a:gd name="adj1" fmla="val 31727"/>
              <a:gd name="adj2" fmla="val 22578"/>
              <a:gd name="adj3" fmla="val 16667"/>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228600" indent="-228600">
              <a:lnSpc>
                <a:spcPts val="3750"/>
              </a:lnSpc>
            </a:pPr>
            <a:r>
              <a:rPr lang="ja-JP" altLang="en-US" sz="30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同和問題（部落差別）とは？</a:t>
            </a:r>
            <a:endParaRPr lang="en-US" altLang="ja-JP" sz="30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5CBB6BF5-F6D1-8332-8B71-B62481104DD5}"/>
              </a:ext>
            </a:extLst>
          </p:cNvPr>
          <p:cNvSpPr txBox="1"/>
          <p:nvPr/>
        </p:nvSpPr>
        <p:spPr>
          <a:xfrm>
            <a:off x="237423" y="1159214"/>
            <a:ext cx="8765064" cy="1019446"/>
          </a:xfrm>
          <a:prstGeom prst="rect">
            <a:avLst/>
          </a:prstGeom>
          <a:noFill/>
        </p:spPr>
        <p:txBody>
          <a:bodyPr wrap="square">
            <a:spAutoFit/>
          </a:bodyPr>
          <a:lstStyle/>
          <a:p>
            <a:pPr>
              <a:lnSpc>
                <a:spcPts val="3750"/>
              </a:lnSpc>
            </a:pPr>
            <a:r>
              <a:rPr lang="ja-JP" altLang="en-US" sz="2250" kern="0" dirty="0">
                <a:solidFill>
                  <a:prstClr val="black"/>
                </a:solidFill>
                <a:latin typeface="HG丸ｺﾞｼｯｸM-PRO" panose="020F0600000000000000" pitchFamily="50" charset="-128"/>
                <a:ea typeface="HG丸ｺﾞｼｯｸM-PRO" panose="020F0600000000000000" pitchFamily="50" charset="-128"/>
              </a:rPr>
              <a:t>・生まれた場所や住んでいる場所などによって不合理な差別を受け　</a:t>
            </a:r>
            <a:endParaRPr lang="en-US" altLang="ja-JP" sz="2250" kern="0" dirty="0">
              <a:solidFill>
                <a:prstClr val="black"/>
              </a:solidFill>
              <a:latin typeface="HG丸ｺﾞｼｯｸM-PRO" panose="020F0600000000000000" pitchFamily="50" charset="-128"/>
              <a:ea typeface="HG丸ｺﾞｼｯｸM-PRO" panose="020F0600000000000000" pitchFamily="50" charset="-128"/>
            </a:endParaRPr>
          </a:p>
          <a:p>
            <a:pPr>
              <a:lnSpc>
                <a:spcPts val="3750"/>
              </a:lnSpc>
            </a:pPr>
            <a:r>
              <a:rPr lang="ja-JP" altLang="en-US" sz="2250" kern="0" dirty="0">
                <a:solidFill>
                  <a:prstClr val="black"/>
                </a:solidFill>
                <a:latin typeface="HG丸ｺﾞｼｯｸM-PRO" panose="020F0600000000000000" pitchFamily="50" charset="-128"/>
                <a:ea typeface="HG丸ｺﾞｼｯｸM-PRO" panose="020F0600000000000000" pitchFamily="50" charset="-128"/>
              </a:rPr>
              <a:t>　る問題</a:t>
            </a:r>
            <a:endParaRPr lang="ja-JP" altLang="en-US" sz="2250" dirty="0"/>
          </a:p>
        </p:txBody>
      </p:sp>
      <p:sp>
        <p:nvSpPr>
          <p:cNvPr id="7" name="角丸四角形吹き出し 14">
            <a:extLst>
              <a:ext uri="{FF2B5EF4-FFF2-40B4-BE49-F238E27FC236}">
                <a16:creationId xmlns:a16="http://schemas.microsoft.com/office/drawing/2014/main" id="{D1AA2AAF-714C-2AEA-0568-AEFEC9F6CCEF}"/>
              </a:ext>
            </a:extLst>
          </p:cNvPr>
          <p:cNvSpPr/>
          <p:nvPr/>
        </p:nvSpPr>
        <p:spPr>
          <a:xfrm>
            <a:off x="4719274" y="2178659"/>
            <a:ext cx="4105777" cy="1698871"/>
          </a:xfrm>
          <a:prstGeom prst="wedgeRoundRectCallout">
            <a:avLst>
              <a:gd name="adj1" fmla="val 6267"/>
              <a:gd name="adj2" fmla="val -81194"/>
              <a:gd name="adj3" fmla="val 16667"/>
            </a:avLst>
          </a:prstGeom>
          <a:solidFill>
            <a:schemeClr val="accent4">
              <a:lumMod val="20000"/>
              <a:lumOff val="80000"/>
            </a:scheme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nchor="ctr">
            <a:noAutofit/>
          </a:bodyPr>
          <a:lstStyle/>
          <a:p>
            <a:pPr>
              <a:lnSpc>
                <a:spcPts val="3000"/>
              </a:lnSpc>
            </a:pPr>
            <a:r>
              <a:rPr lang="ja-JP" altLang="en-US" sz="1950" dirty="0">
                <a:latin typeface="HG丸ｺﾞｼｯｸM-PRO" panose="020F0600000000000000" pitchFamily="50" charset="-128"/>
                <a:ea typeface="HG丸ｺﾞｼｯｸM-PRO" panose="020F0600000000000000" pitchFamily="50" charset="-128"/>
              </a:rPr>
              <a:t>就職の際に不当に扱われたり、結婚を反対されたり・・・</a:t>
            </a:r>
            <a:endParaRPr lang="en-US" altLang="ja-JP" sz="1950" dirty="0">
              <a:latin typeface="HG丸ｺﾞｼｯｸM-PRO" panose="020F0600000000000000" pitchFamily="50" charset="-128"/>
              <a:ea typeface="HG丸ｺﾞｼｯｸM-PRO" panose="020F0600000000000000" pitchFamily="50" charset="-128"/>
            </a:endParaRPr>
          </a:p>
          <a:p>
            <a:pPr>
              <a:lnSpc>
                <a:spcPts val="3000"/>
              </a:lnSpc>
            </a:pPr>
            <a:r>
              <a:rPr lang="ja-JP" altLang="en-US" sz="1950" dirty="0">
                <a:latin typeface="HG丸ｺﾞｼｯｸM-PRO" panose="020F0600000000000000" pitchFamily="50" charset="-128"/>
                <a:ea typeface="HG丸ｺﾞｼｯｸM-PRO" panose="020F0600000000000000" pitchFamily="50" charset="-128"/>
              </a:rPr>
              <a:t>差別発言やインターネット上の誹謗中傷など</a:t>
            </a:r>
            <a:endParaRPr lang="en-US" altLang="ja-JP" sz="1950" dirty="0">
              <a:latin typeface="HG丸ｺﾞｼｯｸM-PRO" panose="020F0600000000000000" pitchFamily="50" charset="-128"/>
              <a:ea typeface="HG丸ｺﾞｼｯｸM-PRO" panose="020F0600000000000000" pitchFamily="50" charset="-128"/>
            </a:endParaRPr>
          </a:p>
        </p:txBody>
      </p:sp>
      <p:sp>
        <p:nvSpPr>
          <p:cNvPr id="11" name="角丸四角形吹き出し 9">
            <a:extLst>
              <a:ext uri="{FF2B5EF4-FFF2-40B4-BE49-F238E27FC236}">
                <a16:creationId xmlns:a16="http://schemas.microsoft.com/office/drawing/2014/main" id="{C6AC2989-F3D1-D200-23BC-BAB6F2302B78}"/>
              </a:ext>
            </a:extLst>
          </p:cNvPr>
          <p:cNvSpPr/>
          <p:nvPr/>
        </p:nvSpPr>
        <p:spPr>
          <a:xfrm>
            <a:off x="269476" y="2555915"/>
            <a:ext cx="4272362" cy="990079"/>
          </a:xfrm>
          <a:prstGeom prst="wedgeRoundRectCallout">
            <a:avLst>
              <a:gd name="adj1" fmla="val 8449"/>
              <a:gd name="adj2" fmla="val -83464"/>
              <a:gd name="adj3" fmla="val 16667"/>
            </a:avLst>
          </a:prstGeom>
          <a:solidFill>
            <a:sysClr val="window" lastClr="FFFFFF"/>
          </a:solidFill>
          <a:ln w="25400" cap="flat" cmpd="sng" algn="ctr">
            <a:solidFill>
              <a:srgbClr val="F79646"/>
            </a:solidFill>
            <a:prstDash val="solid"/>
          </a:ln>
          <a:effectLst/>
        </p:spPr>
        <p:txBody>
          <a:bodyPr wrap="square" rtlCol="0" anchor="ctr">
            <a:noAutofit/>
          </a:bodyPr>
          <a:lstStyle/>
          <a:p>
            <a:pPr defTabSz="685800">
              <a:lnSpc>
                <a:spcPts val="3000"/>
              </a:lnSpc>
              <a:defRPr/>
            </a:pPr>
            <a:r>
              <a:rPr lang="ja-JP" altLang="en-US" sz="1950" kern="0" dirty="0">
                <a:solidFill>
                  <a:prstClr val="black"/>
                </a:solidFill>
                <a:latin typeface="HG丸ｺﾞｼｯｸM-PRO" panose="020F0600000000000000" pitchFamily="50" charset="-128"/>
                <a:ea typeface="HG丸ｺﾞｼｯｸM-PRO" panose="020F0600000000000000" pitchFamily="50" charset="-128"/>
              </a:rPr>
              <a:t>・自分で変えられるものではない。</a:t>
            </a:r>
            <a:endParaRPr lang="en-US" altLang="ja-JP" sz="1950" kern="0" dirty="0">
              <a:solidFill>
                <a:prstClr val="black"/>
              </a:solidFill>
              <a:latin typeface="HG丸ｺﾞｼｯｸM-PRO" panose="020F0600000000000000" pitchFamily="50" charset="-128"/>
              <a:ea typeface="HG丸ｺﾞｼｯｸM-PRO" panose="020F0600000000000000" pitchFamily="50" charset="-128"/>
            </a:endParaRPr>
          </a:p>
          <a:p>
            <a:pPr defTabSz="685800">
              <a:lnSpc>
                <a:spcPts val="3000"/>
              </a:lnSpc>
              <a:defRPr/>
            </a:pPr>
            <a:r>
              <a:rPr lang="ja-JP" altLang="en-US" sz="1950" kern="0" dirty="0">
                <a:solidFill>
                  <a:prstClr val="black"/>
                </a:solidFill>
                <a:latin typeface="HG丸ｺﾞｼｯｸM-PRO" panose="020F0600000000000000" pitchFamily="50" charset="-128"/>
                <a:ea typeface="HG丸ｺﾞｼｯｸM-PRO" panose="020F0600000000000000" pitchFamily="50" charset="-128"/>
              </a:rPr>
              <a:t>・自分の能力と関係ない。</a:t>
            </a:r>
            <a:endParaRPr lang="en-US" altLang="ja-JP" sz="195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279D1E7A-1918-244E-4491-45F44BD6E977}"/>
              </a:ext>
            </a:extLst>
          </p:cNvPr>
          <p:cNvSpPr txBox="1"/>
          <p:nvPr/>
        </p:nvSpPr>
        <p:spPr>
          <a:xfrm>
            <a:off x="269476" y="4147026"/>
            <a:ext cx="8587630" cy="477054"/>
          </a:xfrm>
          <a:prstGeom prst="rect">
            <a:avLst/>
          </a:prstGeom>
          <a:noFill/>
        </p:spPr>
        <p:txBody>
          <a:bodyPr wrap="square">
            <a:spAutoFit/>
          </a:bodyPr>
          <a:lstStyle/>
          <a:p>
            <a:pPr>
              <a:lnSpc>
                <a:spcPts val="3000"/>
              </a:lnSpc>
            </a:pPr>
            <a:r>
              <a:rPr lang="ja-JP" altLang="en-US" sz="2250" kern="0" dirty="0">
                <a:solidFill>
                  <a:prstClr val="black"/>
                </a:solidFill>
                <a:latin typeface="HG丸ｺﾞｼｯｸM-PRO" panose="020F0600000000000000" pitchFamily="50" charset="-128"/>
                <a:ea typeface="HG丸ｺﾞｼｯｸM-PRO" panose="020F0600000000000000" pitchFamily="50" charset="-128"/>
              </a:rPr>
              <a:t>・これまでの取組の結果、現在、部落差別は解消に向かっている。　　　</a:t>
            </a:r>
            <a:endParaRPr lang="en-US" altLang="ja-JP" sz="225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E44D7CB1-E5AE-D2E2-8C1D-347CD1D33C46}"/>
              </a:ext>
            </a:extLst>
          </p:cNvPr>
          <p:cNvSpPr txBox="1"/>
          <p:nvPr/>
        </p:nvSpPr>
        <p:spPr>
          <a:xfrm>
            <a:off x="494251" y="5998856"/>
            <a:ext cx="4634009" cy="477054"/>
          </a:xfrm>
          <a:prstGeom prst="rect">
            <a:avLst/>
          </a:prstGeom>
          <a:noFill/>
        </p:spPr>
        <p:txBody>
          <a:bodyPr wrap="square">
            <a:spAutoFit/>
          </a:bodyPr>
          <a:lstStyle/>
          <a:p>
            <a:pPr>
              <a:lnSpc>
                <a:spcPts val="3000"/>
              </a:lnSpc>
            </a:pPr>
            <a:r>
              <a:rPr lang="en-US" altLang="ja-JP" sz="2250" kern="0" dirty="0">
                <a:latin typeface="HG丸ｺﾞｼｯｸM-PRO" panose="020F0600000000000000" pitchFamily="50" charset="-128"/>
                <a:ea typeface="HG丸ｺﾞｼｯｸM-PRO" panose="020F0600000000000000" pitchFamily="50" charset="-128"/>
              </a:rPr>
              <a:t>※</a:t>
            </a:r>
            <a:r>
              <a:rPr lang="ja-JP" altLang="en-US" sz="2250" kern="0" dirty="0">
                <a:latin typeface="HG丸ｺﾞｼｯｸM-PRO" panose="020F0600000000000000" pitchFamily="50" charset="-128"/>
                <a:ea typeface="HG丸ｺﾞｼｯｸM-PRO" panose="020F0600000000000000" pitchFamily="50" charset="-128"/>
              </a:rPr>
              <a:t>偏見･･･一方にかたよった見解</a:t>
            </a:r>
            <a:endParaRPr lang="en-US" altLang="ja-JP" sz="2250" kern="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279D1E7A-1918-244E-4491-45F44BD6E977}"/>
              </a:ext>
            </a:extLst>
          </p:cNvPr>
          <p:cNvSpPr txBox="1"/>
          <p:nvPr/>
        </p:nvSpPr>
        <p:spPr>
          <a:xfrm>
            <a:off x="237421" y="5108576"/>
            <a:ext cx="8906579" cy="814325"/>
          </a:xfrm>
          <a:prstGeom prst="rect">
            <a:avLst/>
          </a:prstGeom>
          <a:noFill/>
        </p:spPr>
        <p:txBody>
          <a:bodyPr wrap="square">
            <a:spAutoFit/>
          </a:bodyPr>
          <a:lstStyle/>
          <a:p>
            <a:pPr>
              <a:lnSpc>
                <a:spcPts val="3000"/>
              </a:lnSpc>
            </a:pPr>
            <a:r>
              <a:rPr lang="ja-JP" altLang="en-US" sz="2250" kern="0" dirty="0">
                <a:solidFill>
                  <a:prstClr val="black"/>
                </a:solidFill>
                <a:latin typeface="HG丸ｺﾞｼｯｸM-PRO" panose="020F0600000000000000" pitchFamily="50" charset="-128"/>
                <a:ea typeface="HG丸ｺﾞｼｯｸM-PRO" panose="020F0600000000000000" pitchFamily="50" charset="-128"/>
              </a:rPr>
              <a:t>・誤った認識・偏見によって、現在も続いている重大な人権問題　　　　　　　　　　　　</a:t>
            </a:r>
            <a:endParaRPr lang="en-US" altLang="ja-JP" sz="2250" kern="0" dirty="0">
              <a:solidFill>
                <a:prstClr val="black"/>
              </a:solidFill>
              <a:latin typeface="HG丸ｺﾞｼｯｸM-PRO" panose="020F0600000000000000" pitchFamily="50" charset="-128"/>
              <a:ea typeface="HG丸ｺﾞｼｯｸM-PRO" panose="020F0600000000000000" pitchFamily="50" charset="-128"/>
            </a:endParaRPr>
          </a:p>
          <a:p>
            <a:pPr>
              <a:lnSpc>
                <a:spcPts val="3000"/>
              </a:lnSpc>
            </a:pPr>
            <a:r>
              <a:rPr lang="ja-JP" altLang="en-US" sz="2250" kern="0" dirty="0">
                <a:solidFill>
                  <a:prstClr val="black"/>
                </a:solidFill>
                <a:latin typeface="HG丸ｺﾞｼｯｸM-PRO" panose="020F0600000000000000" pitchFamily="50" charset="-128"/>
                <a:ea typeface="HG丸ｺﾞｼｯｸM-PRO" panose="020F0600000000000000" pitchFamily="50" charset="-128"/>
              </a:rPr>
              <a:t>　　　　　　　　　　　　　　　　（昔の問題ではない）　　　</a:t>
            </a:r>
            <a:endParaRPr lang="en-US" altLang="ja-JP" sz="2250" kern="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86643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3848</TotalTime>
  <Words>3099</Words>
  <Application>Microsoft Office PowerPoint</Application>
  <PresentationFormat>画面に合わせる (4:3)</PresentationFormat>
  <Paragraphs>233</Paragraphs>
  <Slides>17</Slides>
  <Notes>17</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17</vt:i4>
      </vt:variant>
    </vt:vector>
  </HeadingPairs>
  <TitlesOfParts>
    <vt:vector size="30" baseType="lpstr">
      <vt:lpstr>HGｺﾞｼｯｸM</vt:lpstr>
      <vt:lpstr>HG丸ｺﾞｼｯｸM-PRO</vt:lpstr>
      <vt:lpstr>Meiryo UI</vt:lpstr>
      <vt:lpstr>ＭＳ Ｐゴシック</vt:lpstr>
      <vt:lpstr>メイリオ</vt:lpstr>
      <vt:lpstr>游ゴシック</vt:lpstr>
      <vt:lpstr>游ゴシック Light</vt:lpstr>
      <vt:lpstr>游明朝</vt:lpstr>
      <vt:lpstr>Arial</vt:lpstr>
      <vt:lpstr>Calibri</vt:lpstr>
      <vt:lpstr>Calibri Light</vt:lpstr>
      <vt:lpstr>Times New Roman</vt:lpstr>
      <vt:lpstr>Office テーマ</vt:lpstr>
      <vt:lpstr>　　人権学習　同和問題(部落差別)</vt:lpstr>
      <vt:lpstr>１.あなたがパートナーに求める条件は何ですか？   　　　１～３位まで順位をつけてみましょう。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日本国憲法第２４条第１項</vt:lpstr>
      <vt:lpstr>PowerPoint プレゼンテーション</vt:lpstr>
      <vt:lpstr>PowerPoint プレゼンテーション</vt:lpstr>
      <vt:lpstr>PowerPoint プレゼンテーション</vt:lpstr>
      <vt:lpstr>同和問題(部落差別)の県内の主な相談窓口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abetake-o.pants@iris.eonet.ne.jp</dc:creator>
  <cp:lastModifiedBy>A00780</cp:lastModifiedBy>
  <cp:revision>178</cp:revision>
  <cp:lastPrinted>2025-07-07T10:20:14Z</cp:lastPrinted>
  <dcterms:created xsi:type="dcterms:W3CDTF">2024-08-01T22:32:33Z</dcterms:created>
  <dcterms:modified xsi:type="dcterms:W3CDTF">2025-07-08T07:49:20Z</dcterms:modified>
</cp:coreProperties>
</file>