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5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60054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30211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252447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21252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145493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4148444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232527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3883304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168892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2659462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EB7A23-32EF-471E-BCD7-01C63F2C179A}"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87245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B7A23-32EF-471E-BCD7-01C63F2C179A}" type="datetimeFigureOut">
              <a:rPr kumimoji="1" lang="ja-JP" altLang="en-US" smtClean="0"/>
              <a:t>2023/6/28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2B72-8055-4B65-9714-BA7CA9A5F074}" type="slidenum">
              <a:rPr kumimoji="1" lang="ja-JP" altLang="en-US" smtClean="0"/>
              <a:t>‹#›</a:t>
            </a:fld>
            <a:endParaRPr kumimoji="1" lang="ja-JP" altLang="en-US"/>
          </a:p>
        </p:txBody>
      </p:sp>
    </p:spTree>
    <p:extLst>
      <p:ext uri="{BB962C8B-B14F-4D97-AF65-F5344CB8AC3E}">
        <p14:creationId xmlns:p14="http://schemas.microsoft.com/office/powerpoint/2010/main" val="3710842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3880" y="4142349"/>
            <a:ext cx="4516241" cy="1882195"/>
          </a:xfrm>
        </p:spPr>
        <p:txBody>
          <a:bodyPr>
            <a:normAutofit/>
          </a:bodyPr>
          <a:lstStyle/>
          <a:p>
            <a:pPr marL="0" indent="0">
              <a:buNone/>
            </a:pPr>
            <a:r>
              <a:rPr lang="ja-JP" altLang="en-US" sz="1500" dirty="0">
                <a:latin typeface="メイリオ" panose="020B0604030504040204" pitchFamily="50" charset="-128"/>
                <a:ea typeface="メイリオ" panose="020B0604030504040204" pitchFamily="50" charset="-128"/>
              </a:rPr>
              <a:t>農業協同</a:t>
            </a:r>
            <a:r>
              <a:rPr lang="ja-JP" altLang="en-US" sz="1500" dirty="0" smtClean="0">
                <a:latin typeface="メイリオ" panose="020B0604030504040204" pitchFamily="50" charset="-128"/>
                <a:ea typeface="メイリオ" panose="020B0604030504040204" pitchFamily="50" charset="-128"/>
              </a:rPr>
              <a:t>組合又</a:t>
            </a:r>
            <a:r>
              <a:rPr lang="ja-JP" altLang="en-US" sz="1500" dirty="0">
                <a:latin typeface="メイリオ" panose="020B0604030504040204" pitchFamily="50" charset="-128"/>
                <a:ea typeface="メイリオ" panose="020B0604030504040204" pitchFamily="50" charset="-128"/>
              </a:rPr>
              <a:t>はその他農業者の組織する</a:t>
            </a:r>
            <a:r>
              <a:rPr lang="ja-JP" altLang="en-US" sz="1500" dirty="0" smtClean="0">
                <a:latin typeface="メイリオ" panose="020B0604030504040204" pitchFamily="50" charset="-128"/>
                <a:ea typeface="メイリオ" panose="020B0604030504040204" pitchFamily="50" charset="-128"/>
              </a:rPr>
              <a:t>団体などで以下の全て</a:t>
            </a:r>
            <a:r>
              <a:rPr lang="ja-JP" altLang="en-US" sz="1500" dirty="0">
                <a:latin typeface="メイリオ" panose="020B0604030504040204" pitchFamily="50" charset="-128"/>
                <a:ea typeface="メイリオ" panose="020B0604030504040204" pitchFamily="50" charset="-128"/>
              </a:rPr>
              <a:t>満たす</a:t>
            </a:r>
            <a:r>
              <a:rPr lang="ja-JP" altLang="en-US" sz="1500" dirty="0" smtClean="0">
                <a:latin typeface="メイリオ" panose="020B0604030504040204" pitchFamily="50" charset="-128"/>
                <a:ea typeface="メイリオ" panose="020B0604030504040204" pitchFamily="50" charset="-128"/>
              </a:rPr>
              <a:t>団体</a:t>
            </a:r>
            <a:endParaRPr lang="ja-JP" altLang="en-US" sz="1500" dirty="0">
              <a:latin typeface="メイリオ" panose="020B0604030504040204" pitchFamily="50" charset="-128"/>
              <a:ea typeface="メイリオ" panose="020B0604030504040204" pitchFamily="50" charset="-128"/>
            </a:endParaRPr>
          </a:p>
          <a:p>
            <a:pPr>
              <a:buFont typeface="Wingdings" panose="05000000000000000000" pitchFamily="2" charset="2"/>
              <a:buChar char="l"/>
            </a:pPr>
            <a:r>
              <a:rPr lang="ja-JP" altLang="en-US" sz="1500" dirty="0" smtClean="0">
                <a:latin typeface="メイリオ" panose="020B0604030504040204" pitchFamily="50" charset="-128"/>
                <a:ea typeface="メイリオ" panose="020B0604030504040204" pitchFamily="50" charset="-128"/>
              </a:rPr>
              <a:t>支援</a:t>
            </a:r>
            <a:r>
              <a:rPr lang="ja-JP" altLang="en-US" sz="1500" dirty="0">
                <a:latin typeface="メイリオ" panose="020B0604030504040204" pitchFamily="50" charset="-128"/>
                <a:ea typeface="メイリオ" panose="020B0604030504040204" pitchFamily="50" charset="-128"/>
              </a:rPr>
              <a:t>対象農家が野菜、花</a:t>
            </a:r>
            <a:r>
              <a:rPr lang="ja-JP" altLang="en-US" sz="1500" dirty="0" err="1">
                <a:latin typeface="メイリオ" panose="020B0604030504040204" pitchFamily="50" charset="-128"/>
                <a:ea typeface="メイリオ" panose="020B0604030504040204" pitchFamily="50" charset="-128"/>
              </a:rPr>
              <a:t>き</a:t>
            </a:r>
            <a:r>
              <a:rPr lang="ja-JP" altLang="en-US" sz="1500" dirty="0">
                <a:latin typeface="メイリオ" panose="020B0604030504040204" pitchFamily="50" charset="-128"/>
                <a:ea typeface="メイリオ" panose="020B0604030504040204" pitchFamily="50" charset="-128"/>
              </a:rPr>
              <a:t>又は果樹の施設園芸を営む</a:t>
            </a:r>
            <a:r>
              <a:rPr lang="ja-JP" altLang="en-US" sz="1500" dirty="0" smtClean="0">
                <a:latin typeface="メイリオ" panose="020B0604030504040204" pitchFamily="50" charset="-128"/>
                <a:ea typeface="メイリオ" panose="020B0604030504040204" pitchFamily="50" charset="-128"/>
              </a:rPr>
              <a:t>者</a:t>
            </a:r>
            <a:endParaRPr lang="en-US" altLang="ja-JP" sz="1500" dirty="0" smtClean="0">
              <a:latin typeface="メイリオ" panose="020B0604030504040204" pitchFamily="50" charset="-128"/>
              <a:ea typeface="メイリオ" panose="020B0604030504040204" pitchFamily="50" charset="-128"/>
            </a:endParaRPr>
          </a:p>
          <a:p>
            <a:pPr>
              <a:buFont typeface="Wingdings" panose="05000000000000000000" pitchFamily="2" charset="2"/>
              <a:buChar char="l"/>
            </a:pPr>
            <a:r>
              <a:rPr lang="ja-JP" altLang="en-US" sz="1500" dirty="0" smtClean="0">
                <a:latin typeface="メイリオ" panose="020B0604030504040204" pitchFamily="50" charset="-128"/>
                <a:ea typeface="メイリオ" panose="020B0604030504040204" pitchFamily="50" charset="-128"/>
              </a:rPr>
              <a:t>支援</a:t>
            </a:r>
            <a:r>
              <a:rPr lang="ja-JP" altLang="en-US" sz="1500" dirty="0">
                <a:latin typeface="メイリオ" panose="020B0604030504040204" pitchFamily="50" charset="-128"/>
                <a:ea typeface="メイリオ" panose="020B0604030504040204" pitchFamily="50" charset="-128"/>
              </a:rPr>
              <a:t>対象農家が３戸以上又は農業</a:t>
            </a:r>
            <a:r>
              <a:rPr lang="ja-JP" altLang="en-US" sz="1500" dirty="0" smtClean="0">
                <a:latin typeface="メイリオ" panose="020B0604030504040204" pitchFamily="50" charset="-128"/>
                <a:ea typeface="メイリオ" panose="020B0604030504040204" pitchFamily="50" charset="-128"/>
              </a:rPr>
              <a:t>従事者の</a:t>
            </a:r>
            <a:r>
              <a:rPr lang="ja-JP" altLang="en-US" sz="1500" dirty="0">
                <a:latin typeface="メイリオ" panose="020B0604030504040204" pitchFamily="50" charset="-128"/>
                <a:ea typeface="メイリオ" panose="020B0604030504040204" pitchFamily="50" charset="-128"/>
              </a:rPr>
              <a:t>常時従</a:t>
            </a:r>
            <a:r>
              <a:rPr lang="ja-JP" altLang="en-US" sz="1500" dirty="0" smtClean="0">
                <a:latin typeface="メイリオ" panose="020B0604030504040204" pitchFamily="50" charset="-128"/>
                <a:ea typeface="メイリオ" panose="020B0604030504040204" pitchFamily="50" charset="-128"/>
              </a:rPr>
              <a:t>業者が</a:t>
            </a:r>
            <a:r>
              <a:rPr lang="ja-JP" altLang="en-US" sz="1500" dirty="0">
                <a:latin typeface="メイリオ" panose="020B0604030504040204" pitchFamily="50" charset="-128"/>
                <a:ea typeface="メイリオ" panose="020B0604030504040204" pitchFamily="50" charset="-128"/>
              </a:rPr>
              <a:t>５名</a:t>
            </a:r>
            <a:r>
              <a:rPr lang="ja-JP" altLang="en-US" sz="1500" dirty="0" smtClean="0">
                <a:latin typeface="メイリオ" panose="020B0604030504040204" pitchFamily="50" charset="-128"/>
                <a:ea typeface="メイリオ" panose="020B0604030504040204" pitchFamily="50" charset="-128"/>
              </a:rPr>
              <a:t>以上</a:t>
            </a:r>
            <a:endParaRPr lang="ja-JP" altLang="en-US" sz="1500" dirty="0">
              <a:latin typeface="メイリオ" panose="020B0604030504040204" pitchFamily="50" charset="-128"/>
              <a:ea typeface="メイリオ" panose="020B0604030504040204" pitchFamily="50" charset="-128"/>
            </a:endParaRPr>
          </a:p>
        </p:txBody>
      </p:sp>
      <p:sp>
        <p:nvSpPr>
          <p:cNvPr id="4" name="タイトル 3"/>
          <p:cNvSpPr>
            <a:spLocks noGrp="1"/>
          </p:cNvSpPr>
          <p:nvPr>
            <p:ph type="title"/>
          </p:nvPr>
        </p:nvSpPr>
        <p:spPr>
          <a:xfrm>
            <a:off x="628650" y="174173"/>
            <a:ext cx="7740000" cy="4795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kumimoji="1" lang="ja-JP" altLang="en-US" sz="2400" smtClean="0">
                <a:solidFill>
                  <a:schemeClr val="tx1"/>
                </a:solidFill>
                <a:latin typeface="メイリオ" panose="020B0604030504040204" pitchFamily="50" charset="-128"/>
                <a:ea typeface="メイリオ" panose="020B0604030504040204" pitchFamily="50" charset="-128"/>
              </a:rPr>
              <a:t>施設園芸用燃料価格</a:t>
            </a:r>
            <a:r>
              <a:rPr kumimoji="1" lang="ja-JP" altLang="en-US" sz="2400" dirty="0" smtClean="0">
                <a:solidFill>
                  <a:schemeClr val="tx1"/>
                </a:solidFill>
                <a:latin typeface="メイリオ" panose="020B0604030504040204" pitchFamily="50" charset="-128"/>
                <a:ea typeface="メイリオ" panose="020B0604030504040204" pitchFamily="50" charset="-128"/>
              </a:rPr>
              <a:t>高騰緊急対策支援金の概要</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12" name="コンテンツ プレースホルダー 2"/>
          <p:cNvSpPr txBox="1">
            <a:spLocks/>
          </p:cNvSpPr>
          <p:nvPr/>
        </p:nvSpPr>
        <p:spPr>
          <a:xfrm>
            <a:off x="325792" y="704260"/>
            <a:ext cx="8345716" cy="671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500" dirty="0" smtClean="0">
                <a:latin typeface="メイリオ" panose="020B0604030504040204" pitchFamily="50" charset="-128"/>
                <a:ea typeface="メイリオ" panose="020B0604030504040204" pitchFamily="50" charset="-128"/>
              </a:rPr>
              <a:t>　経営費</a:t>
            </a:r>
            <a:r>
              <a:rPr lang="ja-JP" altLang="en-US" sz="1500" dirty="0">
                <a:latin typeface="メイリオ" panose="020B0604030504040204" pitchFamily="50" charset="-128"/>
                <a:ea typeface="メイリオ" panose="020B0604030504040204" pitchFamily="50" charset="-128"/>
              </a:rPr>
              <a:t>に占める燃料費の割合が高く、</a:t>
            </a:r>
            <a:r>
              <a:rPr lang="ja-JP" altLang="en-US" sz="1500" dirty="0" smtClean="0">
                <a:latin typeface="メイリオ" panose="020B0604030504040204" pitchFamily="50" charset="-128"/>
                <a:ea typeface="メイリオ" panose="020B0604030504040204" pitchFamily="50" charset="-128"/>
              </a:rPr>
              <a:t>燃</a:t>
            </a:r>
            <a:r>
              <a:rPr lang="ja-JP" altLang="en-US" sz="1500" dirty="0">
                <a:latin typeface="メイリオ" panose="020B0604030504040204" pitchFamily="50" charset="-128"/>
                <a:ea typeface="メイリオ" panose="020B0604030504040204" pitchFamily="50" charset="-128"/>
              </a:rPr>
              <a:t>料</a:t>
            </a:r>
            <a:r>
              <a:rPr lang="ja-JP" altLang="en-US" sz="1500" dirty="0" smtClean="0">
                <a:latin typeface="メイリオ" panose="020B0604030504040204" pitchFamily="50" charset="-128"/>
                <a:ea typeface="メイリオ" panose="020B0604030504040204" pitchFamily="50" charset="-128"/>
              </a:rPr>
              <a:t>価格</a:t>
            </a:r>
            <a:r>
              <a:rPr lang="ja-JP" altLang="en-US" sz="1500" dirty="0">
                <a:latin typeface="メイリオ" panose="020B0604030504040204" pitchFamily="50" charset="-128"/>
                <a:ea typeface="メイリオ" panose="020B0604030504040204" pitchFamily="50" charset="-128"/>
              </a:rPr>
              <a:t>の高騰の影響を受けやすい施設園芸</a:t>
            </a:r>
            <a:r>
              <a:rPr lang="ja-JP" altLang="en-US" sz="1500" dirty="0" smtClean="0">
                <a:latin typeface="メイリオ" panose="020B0604030504040204" pitchFamily="50" charset="-128"/>
                <a:ea typeface="メイリオ" panose="020B0604030504040204" pitchFamily="50" charset="-128"/>
              </a:rPr>
              <a:t>農家の方に対して、国の施設園芸等燃料高騰対策と連動して高騰分の１／４を上限として支援</a:t>
            </a:r>
            <a:endParaRPr lang="ja-JP" altLang="en-US" sz="1600" dirty="0"/>
          </a:p>
        </p:txBody>
      </p:sp>
      <p:sp>
        <p:nvSpPr>
          <p:cNvPr id="13" name="コンテンツ プレースホルダー 2"/>
          <p:cNvSpPr txBox="1">
            <a:spLocks/>
          </p:cNvSpPr>
          <p:nvPr/>
        </p:nvSpPr>
        <p:spPr>
          <a:xfrm>
            <a:off x="129233" y="1724308"/>
            <a:ext cx="4509806" cy="26787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l"/>
            </a:pPr>
            <a:r>
              <a:rPr lang="ja-JP" altLang="en-US" sz="1500" dirty="0" smtClean="0">
                <a:latin typeface="メイリオ" panose="020B0604030504040204" pitchFamily="50" charset="-128"/>
                <a:ea typeface="メイリオ" panose="020B0604030504040204" pitchFamily="50" charset="-128"/>
              </a:rPr>
              <a:t>県内</a:t>
            </a:r>
            <a:r>
              <a:rPr lang="ja-JP" altLang="en-US" sz="1500" dirty="0">
                <a:latin typeface="メイリオ" panose="020B0604030504040204" pitchFamily="50" charset="-128"/>
                <a:ea typeface="メイリオ" panose="020B0604030504040204" pitchFamily="50" charset="-128"/>
              </a:rPr>
              <a:t>に居住し、県内で施設園芸を営む個人、又は県内に事業所を置き、県内で施設園芸を営む</a:t>
            </a:r>
            <a:r>
              <a:rPr lang="ja-JP" altLang="en-US" sz="1500" dirty="0" smtClean="0">
                <a:latin typeface="メイリオ" panose="020B0604030504040204" pitchFamily="50" charset="-128"/>
                <a:ea typeface="メイリオ" panose="020B0604030504040204" pitchFamily="50" charset="-128"/>
              </a:rPr>
              <a:t>法人</a:t>
            </a:r>
            <a:endParaRPr lang="ja-JP" altLang="en-US" sz="1500" dirty="0">
              <a:latin typeface="メイリオ" panose="020B0604030504040204" pitchFamily="50" charset="-128"/>
              <a:ea typeface="メイリオ" panose="020B0604030504040204" pitchFamily="50" charset="-128"/>
            </a:endParaRPr>
          </a:p>
          <a:p>
            <a:pPr>
              <a:buFont typeface="Wingdings" panose="05000000000000000000" pitchFamily="2" charset="2"/>
              <a:buChar char="l"/>
            </a:pPr>
            <a:r>
              <a:rPr lang="ja-JP" altLang="en-US" sz="1500" dirty="0" smtClean="0">
                <a:latin typeface="メイリオ" panose="020B0604030504040204" pitchFamily="50" charset="-128"/>
                <a:ea typeface="メイリオ" panose="020B0604030504040204" pitchFamily="50" charset="-128"/>
              </a:rPr>
              <a:t>当該期間に園芸用</a:t>
            </a:r>
            <a:r>
              <a:rPr lang="ja-JP" altLang="en-US" sz="1500" dirty="0">
                <a:latin typeface="メイリオ" panose="020B0604030504040204" pitchFamily="50" charset="-128"/>
                <a:ea typeface="メイリオ" panose="020B0604030504040204" pitchFamily="50" charset="-128"/>
              </a:rPr>
              <a:t>施設において</a:t>
            </a:r>
            <a:r>
              <a:rPr lang="ja-JP" altLang="en-US" sz="1500" dirty="0" smtClean="0">
                <a:latin typeface="メイリオ" panose="020B0604030504040204" pitchFamily="50" charset="-128"/>
                <a:ea typeface="メイリオ" panose="020B0604030504040204" pitchFamily="50" charset="-128"/>
              </a:rPr>
              <a:t>、販売用の野菜</a:t>
            </a:r>
            <a:r>
              <a:rPr lang="ja-JP" altLang="en-US" sz="1500" dirty="0">
                <a:latin typeface="メイリオ" panose="020B0604030504040204" pitchFamily="50" charset="-128"/>
                <a:ea typeface="メイリオ" panose="020B0604030504040204" pitchFamily="50" charset="-128"/>
              </a:rPr>
              <a:t>・花き・果樹を</a:t>
            </a:r>
            <a:r>
              <a:rPr lang="ja-JP" altLang="en-US" sz="1500" dirty="0" smtClean="0">
                <a:latin typeface="メイリオ" panose="020B0604030504040204" pitchFamily="50" charset="-128"/>
                <a:ea typeface="メイリオ" panose="020B0604030504040204" pitchFamily="50" charset="-128"/>
              </a:rPr>
              <a:t>生産して</a:t>
            </a:r>
            <a:r>
              <a:rPr lang="ja-JP" altLang="en-US" sz="1500" dirty="0">
                <a:latin typeface="メイリオ" panose="020B0604030504040204" pitchFamily="50" charset="-128"/>
                <a:ea typeface="メイリオ" panose="020B0604030504040204" pitchFamily="50" charset="-128"/>
              </a:rPr>
              <a:t>いること</a:t>
            </a:r>
          </a:p>
          <a:p>
            <a:pPr>
              <a:buFont typeface="Wingdings" panose="05000000000000000000" pitchFamily="2" charset="2"/>
              <a:buChar char="l"/>
            </a:pPr>
            <a:r>
              <a:rPr lang="ja-JP" altLang="en-US" sz="1500" dirty="0" smtClean="0">
                <a:latin typeface="メイリオ" panose="020B0604030504040204" pitchFamily="50" charset="-128"/>
                <a:ea typeface="メイリオ" panose="020B0604030504040204" pitchFamily="50" charset="-128"/>
              </a:rPr>
              <a:t>支援対象者、事業実施主体とも国の施設園芸等燃料価格高騰対策に参加していること</a:t>
            </a:r>
            <a:endParaRPr lang="ja-JP" altLang="en-US" sz="1500" dirty="0">
              <a:latin typeface="メイリオ" panose="020B0604030504040204" pitchFamily="50" charset="-128"/>
              <a:ea typeface="メイリオ" panose="020B0604030504040204" pitchFamily="50" charset="-128"/>
            </a:endParaRPr>
          </a:p>
        </p:txBody>
      </p:sp>
      <p:sp>
        <p:nvSpPr>
          <p:cNvPr id="14" name="コンテンツ プレースホルダー 2"/>
          <p:cNvSpPr txBox="1">
            <a:spLocks/>
          </p:cNvSpPr>
          <p:nvPr/>
        </p:nvSpPr>
        <p:spPr>
          <a:xfrm>
            <a:off x="4665783" y="1706465"/>
            <a:ext cx="4432031" cy="2635534"/>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None/>
            </a:pPr>
            <a:r>
              <a:rPr lang="ja-JP" altLang="en-US" sz="1500" dirty="0" smtClean="0">
                <a:latin typeface="メイリオ" panose="020B0604030504040204" pitchFamily="50" charset="-128"/>
                <a:ea typeface="メイリオ" panose="020B0604030504040204" pitchFamily="50" charset="-128"/>
              </a:rPr>
              <a:t>令和</a:t>
            </a:r>
            <a:r>
              <a:rPr lang="en-US" altLang="ja-JP" sz="1500" dirty="0" smtClean="0">
                <a:latin typeface="メイリオ" panose="020B0604030504040204" pitchFamily="50" charset="-128"/>
                <a:ea typeface="メイリオ" panose="020B0604030504040204" pitchFamily="50" charset="-128"/>
              </a:rPr>
              <a:t>5</a:t>
            </a:r>
            <a:r>
              <a:rPr lang="ja-JP" altLang="en-US" sz="1500" dirty="0" smtClean="0">
                <a:latin typeface="メイリオ" panose="020B0604030504040204" pitchFamily="50" charset="-128"/>
                <a:ea typeface="メイリオ" panose="020B0604030504040204" pitchFamily="50" charset="-128"/>
              </a:rPr>
              <a:t>年</a:t>
            </a:r>
            <a:r>
              <a:rPr lang="en-US" altLang="ja-JP" sz="1500" dirty="0" smtClean="0">
                <a:latin typeface="メイリオ" panose="020B0604030504040204" pitchFamily="50" charset="-128"/>
                <a:ea typeface="メイリオ" panose="020B0604030504040204" pitchFamily="50" charset="-128"/>
              </a:rPr>
              <a:t>10</a:t>
            </a:r>
            <a:r>
              <a:rPr lang="ja-JP" altLang="en-US" sz="1500" dirty="0" smtClean="0">
                <a:latin typeface="メイリオ" panose="020B0604030504040204" pitchFamily="50" charset="-128"/>
                <a:ea typeface="メイリオ" panose="020B0604030504040204" pitchFamily="50" charset="-128"/>
              </a:rPr>
              <a:t>月から令和</a:t>
            </a:r>
            <a:r>
              <a:rPr lang="en-US" altLang="ja-JP" sz="1500" dirty="0" smtClean="0">
                <a:latin typeface="メイリオ" panose="020B0604030504040204" pitchFamily="50" charset="-128"/>
                <a:ea typeface="メイリオ" panose="020B0604030504040204" pitchFamily="50" charset="-128"/>
              </a:rPr>
              <a:t>6</a:t>
            </a:r>
            <a:r>
              <a:rPr lang="ja-JP" altLang="en-US" sz="1500" dirty="0" smtClean="0">
                <a:latin typeface="メイリオ" panose="020B0604030504040204" pitchFamily="50" charset="-128"/>
                <a:ea typeface="メイリオ" panose="020B0604030504040204" pitchFamily="50" charset="-128"/>
              </a:rPr>
              <a:t>年</a:t>
            </a:r>
            <a:r>
              <a:rPr lang="en-US" altLang="ja-JP" sz="1500" dirty="0" smtClean="0">
                <a:latin typeface="メイリオ" panose="020B0604030504040204" pitchFamily="50" charset="-128"/>
                <a:ea typeface="メイリオ" panose="020B0604030504040204" pitchFamily="50" charset="-128"/>
              </a:rPr>
              <a:t>3</a:t>
            </a:r>
            <a:r>
              <a:rPr lang="ja-JP" altLang="en-US" sz="1500" dirty="0" smtClean="0">
                <a:latin typeface="メイリオ" panose="020B0604030504040204" pitchFamily="50" charset="-128"/>
                <a:ea typeface="メイリオ" panose="020B0604030504040204" pitchFamily="50" charset="-128"/>
              </a:rPr>
              <a:t>月</a:t>
            </a:r>
            <a:r>
              <a:rPr lang="en-US" altLang="ja-JP" sz="1500" dirty="0" smtClean="0">
                <a:latin typeface="メイリオ" panose="020B0604030504040204" pitchFamily="50" charset="-128"/>
                <a:ea typeface="メイリオ" panose="020B0604030504040204" pitchFamily="50" charset="-128"/>
              </a:rPr>
              <a:t>3</a:t>
            </a:r>
            <a:r>
              <a:rPr lang="ja-JP" altLang="en-US" sz="1500" dirty="0" smtClean="0">
                <a:latin typeface="メイリオ" panose="020B0604030504040204" pitchFamily="50" charset="-128"/>
                <a:ea typeface="メイリオ" panose="020B0604030504040204" pitchFamily="50" charset="-128"/>
              </a:rPr>
              <a:t>日までに納品された施設園芸で加温用に使用するＡ重油、灯油及び</a:t>
            </a:r>
            <a:r>
              <a:rPr lang="en-US" altLang="ja-JP" sz="1500" dirty="0" smtClean="0">
                <a:latin typeface="メイリオ" panose="020B0604030504040204" pitchFamily="50" charset="-128"/>
                <a:ea typeface="メイリオ" panose="020B0604030504040204" pitchFamily="50" charset="-128"/>
              </a:rPr>
              <a:t>LP</a:t>
            </a:r>
            <a:r>
              <a:rPr lang="ja-JP" altLang="en-US" sz="1500" dirty="0" smtClean="0">
                <a:latin typeface="メイリオ" panose="020B0604030504040204" pitchFamily="50" charset="-128"/>
                <a:ea typeface="メイリオ" panose="020B0604030504040204" pitchFamily="50" charset="-128"/>
              </a:rPr>
              <a:t>ガス</a:t>
            </a:r>
            <a:endParaRPr lang="en-US" altLang="ja-JP" sz="1500" dirty="0" smtClean="0">
              <a:latin typeface="メイリオ" panose="020B0604030504040204" pitchFamily="50" charset="-128"/>
              <a:ea typeface="メイリオ" panose="020B0604030504040204" pitchFamily="50" charset="-128"/>
            </a:endParaRPr>
          </a:p>
          <a:p>
            <a:pPr marL="0" indent="0">
              <a:lnSpc>
                <a:spcPct val="120000"/>
              </a:lnSpc>
              <a:buNone/>
            </a:pPr>
            <a:r>
              <a:rPr lang="en-US" altLang="ja-JP" sz="1500" dirty="0" smtClean="0">
                <a:latin typeface="メイリオ" panose="020B0604030504040204" pitchFamily="50" charset="-128"/>
                <a:ea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rPr>
              <a:t>支援金の計算例：</a:t>
            </a:r>
            <a:r>
              <a:rPr lang="en-US" altLang="ja-JP" sz="1500" dirty="0">
                <a:latin typeface="メイリオ" panose="020B0604030504040204" pitchFamily="50" charset="-128"/>
                <a:ea typeface="メイリオ" panose="020B0604030504040204" pitchFamily="50" charset="-128"/>
              </a:rPr>
              <a:t>A</a:t>
            </a:r>
            <a:r>
              <a:rPr lang="ja-JP" altLang="en-US" sz="1500" dirty="0">
                <a:latin typeface="メイリオ" panose="020B0604030504040204" pitchFamily="50" charset="-128"/>
                <a:ea typeface="メイリオ" panose="020B0604030504040204" pitchFamily="50" charset="-128"/>
              </a:rPr>
              <a:t>重油の場合</a:t>
            </a:r>
            <a:r>
              <a:rPr lang="en-US" altLang="ja-JP" sz="1500" dirty="0" smtClean="0">
                <a:latin typeface="メイリオ" panose="020B0604030504040204" pitchFamily="50" charset="-128"/>
                <a:ea typeface="メイリオ" panose="020B0604030504040204" pitchFamily="50" charset="-128"/>
              </a:rPr>
              <a:t>】</a:t>
            </a:r>
          </a:p>
          <a:p>
            <a:pPr marL="0" indent="0">
              <a:lnSpc>
                <a:spcPct val="120000"/>
              </a:lnSpc>
              <a:buNone/>
            </a:pPr>
            <a:r>
              <a:rPr lang="ja-JP" altLang="en-US" sz="1500" dirty="0" smtClean="0">
                <a:latin typeface="メイリオ" panose="020B0604030504040204" pitchFamily="50" charset="-128"/>
                <a:ea typeface="メイリオ" panose="020B0604030504040204" pitchFamily="50" charset="-128"/>
              </a:rPr>
              <a:t>当該月の購入数量 </a:t>
            </a:r>
            <a:r>
              <a:rPr lang="en-US" altLang="ja-JP" sz="1500" dirty="0" smtClean="0">
                <a:latin typeface="メイリオ" panose="020B0604030504040204" pitchFamily="50" charset="-128"/>
                <a:ea typeface="メイリオ" panose="020B0604030504040204" pitchFamily="50" charset="-128"/>
              </a:rPr>
              <a:t>× 70</a:t>
            </a:r>
            <a:r>
              <a:rPr lang="ja-JP" altLang="en-US" sz="1500" dirty="0" smtClean="0">
                <a:latin typeface="メイリオ" panose="020B0604030504040204" pitchFamily="50" charset="-128"/>
                <a:ea typeface="メイリオ" panose="020B0604030504040204" pitchFamily="50" charset="-128"/>
              </a:rPr>
              <a:t>％</a:t>
            </a:r>
            <a:r>
              <a:rPr lang="en-US" altLang="ja-JP" sz="1500" baseline="30000" dirty="0" smtClean="0">
                <a:latin typeface="メイリオ" panose="020B0604030504040204" pitchFamily="50" charset="-128"/>
                <a:ea typeface="メイリオ" panose="020B0604030504040204" pitchFamily="50" charset="-128"/>
              </a:rPr>
              <a:t>※</a:t>
            </a:r>
            <a:r>
              <a:rPr lang="ja-JP" altLang="en-US" sz="1500" baseline="30000" dirty="0" smtClean="0">
                <a:latin typeface="メイリオ" panose="020B0604030504040204" pitchFamily="50" charset="-128"/>
                <a:ea typeface="メイリオ" panose="020B0604030504040204" pitchFamily="50" charset="-128"/>
              </a:rPr>
              <a:t>１</a:t>
            </a:r>
            <a:r>
              <a:rPr lang="en-US" altLang="ja-JP" sz="1500" dirty="0" smtClean="0">
                <a:latin typeface="メイリオ" panose="020B0604030504040204" pitchFamily="50" charset="-128"/>
                <a:ea typeface="メイリオ" panose="020B0604030504040204" pitchFamily="50" charset="-128"/>
              </a:rPr>
              <a:t>×</a:t>
            </a:r>
            <a:r>
              <a:rPr lang="ja-JP" altLang="en-US" sz="1500" dirty="0" smtClean="0">
                <a:latin typeface="メイリオ" panose="020B0604030504040204" pitchFamily="50" charset="-128"/>
                <a:ea typeface="メイリオ" panose="020B0604030504040204" pitchFamily="50" charset="-128"/>
              </a:rPr>
              <a:t> 支援単価</a:t>
            </a:r>
            <a:r>
              <a:rPr lang="en-US" altLang="ja-JP" sz="1500" baseline="30000" dirty="0" smtClean="0">
                <a:latin typeface="メイリオ" panose="020B0604030504040204" pitchFamily="50" charset="-128"/>
                <a:ea typeface="メイリオ" panose="020B0604030504040204" pitchFamily="50" charset="-128"/>
              </a:rPr>
              <a:t>※2</a:t>
            </a:r>
            <a:r>
              <a:rPr lang="en-US" altLang="ja-JP" sz="1500" dirty="0" smtClean="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セーフティネット事業における農家負担割合 </a:t>
            </a:r>
            <a:r>
              <a:rPr lang="en-US" altLang="ja-JP" sz="1500" dirty="0" smtClean="0">
                <a:latin typeface="メイリオ" panose="020B0604030504040204" pitchFamily="50" charset="-128"/>
                <a:ea typeface="メイリオ" panose="020B0604030504040204" pitchFamily="50" charset="-128"/>
              </a:rPr>
              <a:t>×</a:t>
            </a:r>
            <a:r>
              <a:rPr lang="ja-JP" altLang="en-US" sz="1500" dirty="0" smtClean="0">
                <a:latin typeface="メイリオ" panose="020B0604030504040204" pitchFamily="50" charset="-128"/>
                <a:ea typeface="メイリオ" panose="020B0604030504040204" pitchFamily="50" charset="-128"/>
              </a:rPr>
              <a:t>　</a:t>
            </a:r>
            <a:r>
              <a:rPr lang="en-US" altLang="ja-JP" sz="1500" dirty="0" smtClean="0">
                <a:latin typeface="メイリオ" panose="020B0604030504040204" pitchFamily="50" charset="-128"/>
                <a:ea typeface="メイリオ" panose="020B0604030504040204" pitchFamily="50" charset="-128"/>
              </a:rPr>
              <a:t>1/</a:t>
            </a:r>
            <a:r>
              <a:rPr lang="ja-JP" altLang="en-US" sz="1500" dirty="0" smtClean="0">
                <a:latin typeface="メイリオ" panose="020B0604030504040204" pitchFamily="50" charset="-128"/>
                <a:ea typeface="メイリオ" panose="020B0604030504040204" pitchFamily="50" charset="-128"/>
              </a:rPr>
              <a:t>２ を乗じて得られた金額</a:t>
            </a:r>
            <a:r>
              <a:rPr lang="en-US" altLang="ja-JP" sz="1500" dirty="0" smtClean="0">
                <a:latin typeface="メイリオ" panose="020B0604030504040204" pitchFamily="50" charset="-128"/>
                <a:ea typeface="メイリオ" panose="020B0604030504040204" pitchFamily="50" charset="-128"/>
              </a:rPr>
              <a:t/>
            </a:r>
            <a:br>
              <a:rPr lang="en-US" altLang="ja-JP" sz="1500" dirty="0" smtClean="0">
                <a:latin typeface="メイリオ" panose="020B0604030504040204" pitchFamily="50" charset="-128"/>
                <a:ea typeface="メイリオ" panose="020B0604030504040204" pitchFamily="50" charset="-128"/>
              </a:rPr>
            </a:br>
            <a:r>
              <a:rPr lang="ja-JP" altLang="en-US" sz="1500" dirty="0" smtClean="0">
                <a:latin typeface="メイリオ" panose="020B0604030504040204" pitchFamily="50" charset="-128"/>
                <a:ea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rPr>
              <a:t>※1</a:t>
            </a:r>
            <a:r>
              <a:rPr lang="ja-JP" altLang="en-US" sz="1100" dirty="0" smtClean="0">
                <a:latin typeface="メイリオ" panose="020B0604030504040204" pitchFamily="50" charset="-128"/>
                <a:ea typeface="メイリオ" panose="020B0604030504040204" pitchFamily="50" charset="-128"/>
              </a:rPr>
              <a:t>　価格急騰時等には、</a:t>
            </a:r>
            <a:r>
              <a:rPr lang="en-US" altLang="ja-JP" sz="1100" dirty="0" smtClean="0">
                <a:latin typeface="メイリオ" panose="020B0604030504040204" pitchFamily="50" charset="-128"/>
                <a:ea typeface="メイリオ" panose="020B0604030504040204" pitchFamily="50" charset="-128"/>
              </a:rPr>
              <a:t>100</a:t>
            </a:r>
            <a:r>
              <a:rPr lang="ja-JP" altLang="en-US" sz="1100" dirty="0" smtClean="0">
                <a:latin typeface="メイリオ" panose="020B0604030504040204" pitchFamily="50" charset="-128"/>
                <a:ea typeface="メイリオ" panose="020B0604030504040204" pitchFamily="50" charset="-128"/>
              </a:rPr>
              <a:t>％に引き上げられます</a:t>
            </a:r>
            <a:r>
              <a:rPr lang="en-US" altLang="ja-JP" sz="1100" dirty="0" smtClean="0">
                <a:latin typeface="メイリオ" panose="020B0604030504040204" pitchFamily="50" charset="-128"/>
                <a:ea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rPr>
            </a:br>
            <a:r>
              <a:rPr lang="en-US" altLang="ja-JP" sz="1100" dirty="0" smtClean="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rPr>
              <a:t>※2</a:t>
            </a:r>
            <a:r>
              <a:rPr lang="ja-JP" altLang="en-US" sz="1100" dirty="0" smtClean="0">
                <a:latin typeface="メイリオ" panose="020B0604030504040204" pitchFamily="50" charset="-128"/>
                <a:ea typeface="メイリオ" panose="020B0604030504040204" pitchFamily="50" charset="-128"/>
              </a:rPr>
              <a:t>　支援単価：（</a:t>
            </a:r>
            <a:r>
              <a:rPr lang="en-US" altLang="ja-JP" sz="1100" dirty="0" smtClean="0">
                <a:latin typeface="メイリオ" panose="020B0604030504040204" pitchFamily="50" charset="-128"/>
                <a:ea typeface="メイリオ" panose="020B0604030504040204" pitchFamily="50" charset="-128"/>
              </a:rPr>
              <a:t>A</a:t>
            </a:r>
            <a:r>
              <a:rPr lang="ja-JP" altLang="en-US" sz="1100" dirty="0" smtClean="0">
                <a:latin typeface="メイリオ" panose="020B0604030504040204" pitchFamily="50" charset="-128"/>
                <a:ea typeface="メイリオ" panose="020B0604030504040204" pitchFamily="50" charset="-128"/>
              </a:rPr>
              <a:t>重油の全国平均価格－</a:t>
            </a:r>
            <a:r>
              <a:rPr lang="en-US" altLang="ja-JP" sz="1100" dirty="0" smtClean="0">
                <a:latin typeface="メイリオ" panose="020B0604030504040204" pitchFamily="50" charset="-128"/>
                <a:ea typeface="メイリオ" panose="020B0604030504040204" pitchFamily="50" charset="-128"/>
              </a:rPr>
              <a:t>81.6</a:t>
            </a:r>
            <a:r>
              <a:rPr lang="ja-JP" altLang="en-US" sz="1100" dirty="0" smtClean="0">
                <a:latin typeface="メイリオ" panose="020B0604030504040204" pitchFamily="50" charset="-128"/>
                <a:ea typeface="メイリオ" panose="020B0604030504040204" pitchFamily="50" charset="-128"/>
              </a:rPr>
              <a:t>円）</a:t>
            </a:r>
            <a:r>
              <a:rPr lang="ja-JP" altLang="en-US" sz="1300" dirty="0" smtClean="0">
                <a:latin typeface="メイリオ" panose="020B0604030504040204" pitchFamily="50" charset="-128"/>
                <a:ea typeface="メイリオ" panose="020B0604030504040204" pitchFamily="50" charset="-128"/>
              </a:rPr>
              <a:t>　　</a:t>
            </a:r>
            <a:r>
              <a:rPr lang="ja-JP" altLang="en-US" sz="1500" dirty="0" smtClean="0">
                <a:latin typeface="メイリオ" panose="020B0604030504040204" pitchFamily="50" charset="-128"/>
                <a:ea typeface="メイリオ" panose="020B0604030504040204" pitchFamily="50" charset="-128"/>
              </a:rPr>
              <a:t>　　　　　　　　</a:t>
            </a:r>
            <a:endParaRPr lang="en-US" altLang="ja-JP" sz="1500" dirty="0" smtClean="0">
              <a:latin typeface="メイリオ" panose="020B0604030504040204" pitchFamily="50" charset="-128"/>
              <a:ea typeface="メイリオ" panose="020B0604030504040204" pitchFamily="50" charset="-128"/>
            </a:endParaRPr>
          </a:p>
          <a:p>
            <a:pPr marL="0" indent="0">
              <a:lnSpc>
                <a:spcPct val="120000"/>
              </a:lnSpc>
              <a:buNone/>
            </a:pPr>
            <a:r>
              <a:rPr lang="ja-JP" altLang="en-US" sz="1500" dirty="0" smtClean="0">
                <a:latin typeface="メイリオ" panose="020B0604030504040204" pitchFamily="50" charset="-128"/>
                <a:ea typeface="メイリオ" panose="020B0604030504040204" pitchFamily="50" charset="-128"/>
              </a:rPr>
              <a:t>たとえば</a:t>
            </a:r>
            <a:r>
              <a:rPr lang="ja-JP" altLang="en-US" sz="1500" dirty="0" smtClean="0">
                <a:latin typeface="メイリオ" panose="020B0604030504040204" pitchFamily="50" charset="-128"/>
                <a:ea typeface="メイリオ" panose="020B0604030504040204" pitchFamily="50" charset="-128"/>
              </a:rPr>
              <a:t>　</a:t>
            </a:r>
            <a:r>
              <a:rPr lang="en-US" altLang="ja-JP" sz="1500" dirty="0" smtClean="0">
                <a:latin typeface="メイリオ" panose="020B0604030504040204" pitchFamily="50" charset="-128"/>
                <a:ea typeface="メイリオ" panose="020B0604030504040204" pitchFamily="50" charset="-128"/>
              </a:rPr>
              <a:t>10</a:t>
            </a:r>
            <a:r>
              <a:rPr lang="ja-JP" altLang="en-US" sz="1500" dirty="0" smtClean="0">
                <a:latin typeface="メイリオ" panose="020B0604030504040204" pitchFamily="50" charset="-128"/>
                <a:ea typeface="メイリオ" panose="020B0604030504040204" pitchFamily="50" charset="-128"/>
              </a:rPr>
              <a:t>月のＡ重油価格が</a:t>
            </a:r>
            <a:r>
              <a:rPr lang="en-US" altLang="ja-JP" sz="1500" dirty="0" smtClean="0">
                <a:latin typeface="メイリオ" panose="020B0604030504040204" pitchFamily="50" charset="-128"/>
                <a:ea typeface="メイリオ" panose="020B0604030504040204" pitchFamily="50" charset="-128"/>
              </a:rPr>
              <a:t>100</a:t>
            </a:r>
            <a:r>
              <a:rPr lang="ja-JP" altLang="en-US" sz="1500" dirty="0" smtClean="0">
                <a:latin typeface="メイリオ" panose="020B0604030504040204" pitchFamily="50" charset="-128"/>
                <a:ea typeface="メイリオ" panose="020B0604030504040204" pitchFamily="50" charset="-128"/>
              </a:rPr>
              <a:t>円</a:t>
            </a:r>
            <a:r>
              <a:rPr lang="en-US" altLang="ja-JP" sz="1500" dirty="0" smtClean="0">
                <a:latin typeface="メイリオ" panose="020B0604030504040204" pitchFamily="50" charset="-128"/>
                <a:ea typeface="メイリオ" panose="020B0604030504040204" pitchFamily="50" charset="-128"/>
              </a:rPr>
              <a:t>/ℓ</a:t>
            </a:r>
            <a:r>
              <a:rPr lang="ja-JP" altLang="en-US" sz="1500" dirty="0" err="1" smtClean="0">
                <a:latin typeface="メイリオ" panose="020B0604030504040204" pitchFamily="50" charset="-128"/>
                <a:ea typeface="メイリオ" panose="020B0604030504040204" pitchFamily="50" charset="-128"/>
              </a:rPr>
              <a:t>、</a:t>
            </a:r>
            <a:r>
              <a:rPr lang="ja-JP" altLang="en-US" sz="1500" dirty="0" smtClean="0">
                <a:latin typeface="メイリオ" panose="020B0604030504040204" pitchFamily="50" charset="-128"/>
                <a:ea typeface="メイリオ" panose="020B0604030504040204" pitchFamily="50" charset="-128"/>
              </a:rPr>
              <a:t>購入数量が</a:t>
            </a:r>
            <a:r>
              <a:rPr lang="en-US" altLang="ja-JP" sz="1500" dirty="0" smtClean="0">
                <a:latin typeface="メイリオ" panose="020B0604030504040204" pitchFamily="50" charset="-128"/>
                <a:ea typeface="メイリオ" panose="020B0604030504040204" pitchFamily="50" charset="-128"/>
              </a:rPr>
              <a:t>3,000ℓ</a:t>
            </a:r>
            <a:r>
              <a:rPr lang="ja-JP" altLang="en-US" sz="1500" dirty="0">
                <a:latin typeface="メイリオ" panose="020B0604030504040204" pitchFamily="50" charset="-128"/>
                <a:ea typeface="メイリオ" panose="020B0604030504040204" pitchFamily="50" charset="-128"/>
              </a:rPr>
              <a:t>の</a:t>
            </a:r>
            <a:r>
              <a:rPr lang="ja-JP" altLang="en-US" sz="1500" dirty="0" smtClean="0">
                <a:latin typeface="メイリオ" panose="020B0604030504040204" pitchFamily="50" charset="-128"/>
                <a:ea typeface="メイリオ" panose="020B0604030504040204" pitchFamily="50" charset="-128"/>
              </a:rPr>
              <a:t>場合、支援</a:t>
            </a:r>
            <a:r>
              <a:rPr lang="ja-JP" altLang="en-US" sz="1500" dirty="0" smtClean="0">
                <a:latin typeface="メイリオ" panose="020B0604030504040204" pitchFamily="50" charset="-128"/>
                <a:ea typeface="メイリオ" panose="020B0604030504040204" pitchFamily="50" charset="-128"/>
              </a:rPr>
              <a:t>金の額は</a:t>
            </a:r>
            <a:endParaRPr lang="en-US" altLang="ja-JP" sz="1500" dirty="0" smtClean="0">
              <a:latin typeface="メイリオ" panose="020B0604030504040204" pitchFamily="50" charset="-128"/>
              <a:ea typeface="メイリオ" panose="020B0604030504040204" pitchFamily="50" charset="-128"/>
            </a:endParaRPr>
          </a:p>
          <a:p>
            <a:pPr marL="0" indent="0">
              <a:lnSpc>
                <a:spcPct val="120000"/>
              </a:lnSpc>
              <a:buNone/>
            </a:pPr>
            <a:r>
              <a:rPr lang="en-US" altLang="ja-JP" sz="1500" dirty="0" smtClean="0">
                <a:latin typeface="メイリオ" panose="020B0604030504040204" pitchFamily="50" charset="-128"/>
                <a:ea typeface="メイリオ" panose="020B0604030504040204" pitchFamily="50" charset="-128"/>
              </a:rPr>
              <a:t>3,000×70</a:t>
            </a:r>
            <a:r>
              <a:rPr lang="ja-JP" altLang="en-US" sz="1500" dirty="0" smtClean="0">
                <a:latin typeface="メイリオ" panose="020B0604030504040204" pitchFamily="50" charset="-128"/>
                <a:ea typeface="メイリオ" panose="020B0604030504040204" pitchFamily="50" charset="-128"/>
              </a:rPr>
              <a:t>％</a:t>
            </a:r>
            <a:r>
              <a:rPr lang="en-US" altLang="ja-JP" sz="1500" dirty="0" smtClean="0">
                <a:latin typeface="メイリオ" panose="020B0604030504040204" pitchFamily="50" charset="-128"/>
                <a:ea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rPr>
              <a:t>（</a:t>
            </a:r>
            <a:r>
              <a:rPr lang="en-US" altLang="ja-JP" sz="1500" dirty="0">
                <a:latin typeface="メイリオ" panose="020B0604030504040204" pitchFamily="50" charset="-128"/>
                <a:ea typeface="メイリオ" panose="020B0604030504040204" pitchFamily="50" charset="-128"/>
              </a:rPr>
              <a:t>100</a:t>
            </a:r>
            <a:r>
              <a:rPr lang="ja-JP" altLang="en-US" sz="1500" dirty="0">
                <a:latin typeface="メイリオ" panose="020B0604030504040204" pitchFamily="50" charset="-128"/>
                <a:ea typeface="メイリオ" panose="020B0604030504040204" pitchFamily="50" charset="-128"/>
              </a:rPr>
              <a:t>－</a:t>
            </a:r>
            <a:r>
              <a:rPr lang="en-US" altLang="ja-JP" sz="1500" dirty="0">
                <a:latin typeface="メイリオ" panose="020B0604030504040204" pitchFamily="50" charset="-128"/>
                <a:ea typeface="メイリオ" panose="020B0604030504040204" pitchFamily="50" charset="-128"/>
              </a:rPr>
              <a:t>81.6</a:t>
            </a:r>
            <a:r>
              <a:rPr lang="ja-JP" altLang="en-US" sz="1500" dirty="0">
                <a:latin typeface="メイリオ" panose="020B0604030504040204" pitchFamily="50" charset="-128"/>
                <a:ea typeface="メイリオ" panose="020B0604030504040204" pitchFamily="50" charset="-128"/>
              </a:rPr>
              <a:t>）</a:t>
            </a:r>
            <a:r>
              <a:rPr lang="en-US" altLang="ja-JP" sz="1500" dirty="0">
                <a:latin typeface="メイリオ" panose="020B0604030504040204" pitchFamily="50" charset="-128"/>
                <a:ea typeface="メイリオ" panose="020B0604030504040204" pitchFamily="50" charset="-128"/>
              </a:rPr>
              <a:t>×1</a:t>
            </a:r>
            <a:r>
              <a:rPr lang="en-US" altLang="ja-JP" sz="1500" dirty="0" smtClean="0">
                <a:latin typeface="メイリオ" panose="020B0604030504040204" pitchFamily="50" charset="-128"/>
                <a:ea typeface="メイリオ" panose="020B0604030504040204" pitchFamily="50" charset="-128"/>
              </a:rPr>
              <a:t>/2×1/2</a:t>
            </a:r>
            <a:r>
              <a:rPr lang="ja-JP" altLang="en-US" sz="1500" dirty="0" smtClean="0">
                <a:latin typeface="メイリオ" panose="020B0604030504040204" pitchFamily="50" charset="-128"/>
                <a:ea typeface="メイリオ" panose="020B0604030504040204" pitchFamily="50" charset="-128"/>
              </a:rPr>
              <a:t>＝</a:t>
            </a:r>
            <a:r>
              <a:rPr lang="en-US" altLang="ja-JP" sz="1500" u="sng" dirty="0" smtClean="0">
                <a:latin typeface="メイリオ" panose="020B0604030504040204" pitchFamily="50" charset="-128"/>
                <a:ea typeface="メイリオ" panose="020B0604030504040204" pitchFamily="50" charset="-128"/>
              </a:rPr>
              <a:t>9,660</a:t>
            </a:r>
            <a:r>
              <a:rPr lang="ja-JP" altLang="en-US" sz="1500" u="sng" dirty="0" smtClean="0">
                <a:latin typeface="メイリオ" panose="020B0604030504040204" pitchFamily="50" charset="-128"/>
                <a:ea typeface="メイリオ" panose="020B0604030504040204" pitchFamily="50" charset="-128"/>
              </a:rPr>
              <a:t>円</a:t>
            </a:r>
            <a:r>
              <a:rPr lang="ja-JP" altLang="en-US" sz="1500" dirty="0" smtClean="0">
                <a:latin typeface="メイリオ" panose="020B0604030504040204" pitchFamily="50" charset="-128"/>
                <a:ea typeface="メイリオ" panose="020B0604030504040204" pitchFamily="50" charset="-128"/>
              </a:rPr>
              <a:t>と</a:t>
            </a:r>
            <a:r>
              <a:rPr lang="ja-JP" altLang="en-US" sz="1500" dirty="0" smtClean="0">
                <a:latin typeface="メイリオ" panose="020B0604030504040204" pitchFamily="50" charset="-128"/>
                <a:ea typeface="メイリオ" panose="020B0604030504040204" pitchFamily="50" charset="-128"/>
              </a:rPr>
              <a:t>なります</a:t>
            </a:r>
            <a:endParaRPr lang="en-US" altLang="ja-JP" sz="1500" dirty="0" smtClean="0">
              <a:latin typeface="メイリオ" panose="020B0604030504040204" pitchFamily="50" charset="-128"/>
              <a:ea typeface="メイリオ" panose="020B0604030504040204" pitchFamily="50" charset="-128"/>
            </a:endParaRPr>
          </a:p>
          <a:p>
            <a:pPr marL="0" indent="0">
              <a:lnSpc>
                <a:spcPct val="120000"/>
              </a:lnSpc>
              <a:buNone/>
            </a:pPr>
            <a:r>
              <a:rPr lang="ja-JP" altLang="en-US" sz="1100" dirty="0" smtClean="0">
                <a:latin typeface="メイリオ" panose="020B0604030504040204" pitchFamily="50" charset="-128"/>
                <a:ea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価格</a:t>
            </a:r>
            <a:r>
              <a:rPr lang="ja-JP" altLang="en-US" sz="1100" dirty="0" smtClean="0">
                <a:latin typeface="メイリオ" panose="020B0604030504040204" pitchFamily="50" charset="-128"/>
                <a:ea typeface="メイリオ" panose="020B0604030504040204" pitchFamily="50" charset="-128"/>
              </a:rPr>
              <a:t>急騰時に</a:t>
            </a:r>
            <a:r>
              <a:rPr lang="ja-JP" altLang="en-US" sz="1100" dirty="0" smtClean="0">
                <a:latin typeface="メイリオ" panose="020B0604030504040204" pitchFamily="50" charset="-128"/>
                <a:ea typeface="メイリオ" panose="020B0604030504040204" pitchFamily="50" charset="-128"/>
              </a:rPr>
              <a:t>は補填割合が</a:t>
            </a:r>
            <a:r>
              <a:rPr lang="en-US" altLang="ja-JP" sz="1100" dirty="0" smtClean="0">
                <a:latin typeface="メイリオ" panose="020B0604030504040204" pitchFamily="50" charset="-128"/>
                <a:ea typeface="メイリオ" panose="020B0604030504040204" pitchFamily="50" charset="-128"/>
              </a:rPr>
              <a:t>100</a:t>
            </a:r>
            <a:r>
              <a:rPr lang="ja-JP" altLang="en-US" sz="1100" dirty="0" smtClean="0">
                <a:latin typeface="メイリオ" panose="020B0604030504040204" pitchFamily="50" charset="-128"/>
                <a:ea typeface="メイリオ" panose="020B0604030504040204" pitchFamily="50" charset="-128"/>
              </a:rPr>
              <a:t>％に</a:t>
            </a:r>
            <a:r>
              <a:rPr lang="ja-JP" altLang="en-US" sz="1100" dirty="0" smtClean="0">
                <a:latin typeface="メイリオ" panose="020B0604030504040204" pitchFamily="50" charset="-128"/>
                <a:ea typeface="メイリオ" panose="020B0604030504040204" pitchFamily="50" charset="-128"/>
              </a:rPr>
              <a:t>引き上げられます</a:t>
            </a:r>
            <a:endParaRPr lang="en-US" altLang="ja-JP" sz="1100" dirty="0">
              <a:latin typeface="メイリオ" panose="020B0604030504040204" pitchFamily="50" charset="-128"/>
              <a:ea typeface="メイリオ" panose="020B0604030504040204" pitchFamily="50" charset="-128"/>
            </a:endParaRPr>
          </a:p>
        </p:txBody>
      </p:sp>
      <p:sp>
        <p:nvSpPr>
          <p:cNvPr id="15" name="角丸四角形 14"/>
          <p:cNvSpPr/>
          <p:nvPr/>
        </p:nvSpPr>
        <p:spPr>
          <a:xfrm>
            <a:off x="6645205" y="4477739"/>
            <a:ext cx="504000" cy="1620000"/>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事業実施主体</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grpSp>
        <p:nvGrpSpPr>
          <p:cNvPr id="11" name="グループ化 10"/>
          <p:cNvGrpSpPr/>
          <p:nvPr/>
        </p:nvGrpSpPr>
        <p:grpSpPr>
          <a:xfrm>
            <a:off x="4585912" y="4205645"/>
            <a:ext cx="4311340" cy="1970895"/>
            <a:chOff x="4585912" y="4126844"/>
            <a:chExt cx="4311340" cy="1970895"/>
          </a:xfrm>
        </p:grpSpPr>
        <p:sp>
          <p:nvSpPr>
            <p:cNvPr id="7" name="角丸四角形 6"/>
            <p:cNvSpPr/>
            <p:nvPr/>
          </p:nvSpPr>
          <p:spPr>
            <a:xfrm>
              <a:off x="7227520" y="4642379"/>
              <a:ext cx="1050343" cy="46445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電子メールでの受付のみ</a:t>
              </a: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4585912" y="4126844"/>
              <a:ext cx="2834160" cy="46445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anose="020B0604030504040204" pitchFamily="50" charset="-128"/>
                  <a:ea typeface="メイリオ" panose="020B0604030504040204" pitchFamily="50" charset="-128"/>
                </a:rPr>
                <a:t>事業の申請手順</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4897158" y="4477739"/>
              <a:ext cx="504000" cy="1620000"/>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支援対象農家</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6" name="角丸四角形 15"/>
            <p:cNvSpPr/>
            <p:nvPr/>
          </p:nvSpPr>
          <p:spPr>
            <a:xfrm>
              <a:off x="8393252" y="4477739"/>
              <a:ext cx="504000" cy="1620000"/>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県果樹園芸課</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7" name="右矢印 16"/>
            <p:cNvSpPr/>
            <p:nvPr/>
          </p:nvSpPr>
          <p:spPr>
            <a:xfrm>
              <a:off x="5432240" y="4991915"/>
              <a:ext cx="1116000" cy="18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右矢印 17"/>
            <p:cNvSpPr/>
            <p:nvPr/>
          </p:nvSpPr>
          <p:spPr>
            <a:xfrm>
              <a:off x="7202058" y="4999654"/>
              <a:ext cx="1116000" cy="180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5364082" y="5094070"/>
              <a:ext cx="1224112" cy="7510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latin typeface="メイリオ" panose="020B0604030504040204" pitchFamily="50" charset="-128"/>
                  <a:ea typeface="メイリオ" panose="020B0604030504040204" pitchFamily="50" charset="-128"/>
                </a:rPr>
                <a:t>9</a:t>
              </a:r>
              <a:r>
                <a:rPr kumimoji="1" lang="ja-JP" altLang="en-US" sz="1100" dirty="0" smtClean="0">
                  <a:solidFill>
                    <a:schemeClr val="tx1"/>
                  </a:solidFill>
                  <a:latin typeface="メイリオ" panose="020B0604030504040204" pitchFamily="50" charset="-128"/>
                  <a:ea typeface="メイリオ" panose="020B0604030504040204" pitchFamily="50" charset="-128"/>
                </a:rPr>
                <a:t>月</a:t>
              </a:r>
              <a:r>
                <a:rPr kumimoji="1" lang="en-US" altLang="ja-JP" sz="1100" dirty="0" smtClean="0">
                  <a:solidFill>
                    <a:schemeClr val="tx1"/>
                  </a:solidFill>
                  <a:latin typeface="メイリオ" panose="020B0604030504040204" pitchFamily="50" charset="-128"/>
                  <a:ea typeface="メイリオ" panose="020B0604030504040204" pitchFamily="50" charset="-128"/>
                </a:rPr>
                <a:t>15</a:t>
              </a:r>
              <a:r>
                <a:rPr kumimoji="1" lang="ja-JP" altLang="en-US" sz="1100" dirty="0" smtClean="0">
                  <a:solidFill>
                    <a:schemeClr val="tx1"/>
                  </a:solidFill>
                  <a:latin typeface="メイリオ" panose="020B0604030504040204" pitchFamily="50" charset="-128"/>
                  <a:ea typeface="メイリオ" panose="020B0604030504040204" pitchFamily="50" charset="-128"/>
                </a:rPr>
                <a:t>日までに申込書と必要な書類を提出</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7139490" y="5171915"/>
              <a:ext cx="1373400" cy="75103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latin typeface="メイリオ" panose="020B0604030504040204" pitchFamily="50" charset="-128"/>
                  <a:ea typeface="メイリオ" panose="020B0604030504040204" pitchFamily="50" charset="-128"/>
                </a:rPr>
                <a:t>9</a:t>
              </a:r>
              <a:r>
                <a:rPr kumimoji="1" lang="ja-JP" altLang="en-US" sz="1100" dirty="0" smtClean="0">
                  <a:solidFill>
                    <a:schemeClr val="tx1"/>
                  </a:solidFill>
                  <a:latin typeface="メイリオ" panose="020B0604030504040204" pitchFamily="50" charset="-128"/>
                  <a:ea typeface="メイリオ" panose="020B0604030504040204" pitchFamily="50" charset="-128"/>
                </a:rPr>
                <a:t>月</a:t>
              </a:r>
              <a:r>
                <a:rPr kumimoji="1" lang="en-US" altLang="ja-JP" sz="1100" dirty="0" smtClean="0">
                  <a:solidFill>
                    <a:schemeClr val="tx1"/>
                  </a:solidFill>
                  <a:latin typeface="メイリオ" panose="020B0604030504040204" pitchFamily="50" charset="-128"/>
                  <a:ea typeface="メイリオ" panose="020B0604030504040204" pitchFamily="50" charset="-128"/>
                </a:rPr>
                <a:t>29</a:t>
              </a:r>
              <a:r>
                <a:rPr kumimoji="1" lang="ja-JP" altLang="en-US" sz="1100" dirty="0" smtClean="0">
                  <a:solidFill>
                    <a:schemeClr val="tx1"/>
                  </a:solidFill>
                  <a:latin typeface="メイリオ" panose="020B0604030504040204" pitchFamily="50" charset="-128"/>
                  <a:ea typeface="メイリオ" panose="020B0604030504040204" pitchFamily="50" charset="-128"/>
                </a:rPr>
                <a:t>日までに</a:t>
              </a:r>
              <a:endParaRPr kumimoji="1" lang="en-US" altLang="ja-JP" sz="1100" dirty="0" smtClean="0">
                <a:solidFill>
                  <a:schemeClr val="tx1"/>
                </a:solidFill>
                <a:latin typeface="メイリオ" panose="020B0604030504040204" pitchFamily="50" charset="-128"/>
                <a:ea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rPr>
                <a:t>事業実施主体の承認申請を提出</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grpSp>
      <p:sp>
        <p:nvSpPr>
          <p:cNvPr id="2" name="正方形/長方形 1"/>
          <p:cNvSpPr/>
          <p:nvPr/>
        </p:nvSpPr>
        <p:spPr>
          <a:xfrm>
            <a:off x="129233" y="1462832"/>
            <a:ext cx="4432032" cy="20477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83027" y="1230604"/>
            <a:ext cx="2162628" cy="43498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支援対象農家</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23"/>
          <p:cNvSpPr/>
          <p:nvPr/>
        </p:nvSpPr>
        <p:spPr>
          <a:xfrm>
            <a:off x="131500" y="3880873"/>
            <a:ext cx="4432032" cy="18813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83027" y="3619169"/>
            <a:ext cx="2162628" cy="46445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事業実施主体</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4665783" y="1466383"/>
            <a:ext cx="4432032" cy="27725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851282" y="1233250"/>
            <a:ext cx="2070498" cy="43278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支援内容</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26" name="コンテンツ プレースホルダー 2"/>
          <p:cNvSpPr txBox="1">
            <a:spLocks/>
          </p:cNvSpPr>
          <p:nvPr/>
        </p:nvSpPr>
        <p:spPr>
          <a:xfrm>
            <a:off x="141426" y="6570862"/>
            <a:ext cx="8233298" cy="5309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500" dirty="0" smtClean="0">
                <a:latin typeface="メイリオ" panose="020B0604030504040204" pitchFamily="50" charset="-128"/>
                <a:ea typeface="メイリオ" panose="020B0604030504040204" pitchFamily="50" charset="-128"/>
              </a:rPr>
              <a:t>支援金</a:t>
            </a:r>
            <a:r>
              <a:rPr lang="en-US" altLang="ja-JP" sz="1500" dirty="0" smtClean="0">
                <a:latin typeface="メイリオ" panose="020B0604030504040204" pitchFamily="50" charset="-128"/>
                <a:ea typeface="メイリオ" panose="020B0604030504040204" pitchFamily="50" charset="-128"/>
              </a:rPr>
              <a:t>HP</a:t>
            </a:r>
            <a:r>
              <a:rPr lang="ja-JP" altLang="en-US" sz="1500" dirty="0" smtClean="0">
                <a:latin typeface="メイリオ" panose="020B0604030504040204" pitchFamily="50" charset="-128"/>
                <a:ea typeface="メイリオ" panose="020B0604030504040204" pitchFamily="50" charset="-128"/>
              </a:rPr>
              <a:t>の</a:t>
            </a:r>
            <a:r>
              <a:rPr lang="en-US" altLang="ja-JP" sz="1500" dirty="0" smtClean="0">
                <a:latin typeface="メイリオ" panose="020B0604030504040204" pitchFamily="50" charset="-128"/>
                <a:ea typeface="メイリオ" panose="020B0604030504040204" pitchFamily="50" charset="-128"/>
              </a:rPr>
              <a:t>URL</a:t>
            </a:r>
            <a:r>
              <a:rPr lang="ja-JP" altLang="en-US" sz="1500" dirty="0">
                <a:latin typeface="メイリオ" panose="020B0604030504040204" pitchFamily="50" charset="-128"/>
                <a:ea typeface="メイリオ" panose="020B0604030504040204" pitchFamily="50" charset="-128"/>
              </a:rPr>
              <a:t>：</a:t>
            </a:r>
            <a:r>
              <a:rPr lang="en-US" altLang="ja-JP" sz="1500" dirty="0">
                <a:latin typeface="メイリオ" panose="020B0604030504040204" pitchFamily="50" charset="-128"/>
                <a:ea typeface="メイリオ" panose="020B0604030504040204" pitchFamily="50" charset="-128"/>
              </a:rPr>
              <a:t>https://</a:t>
            </a:r>
            <a:r>
              <a:rPr lang="en-US" altLang="ja-JP" sz="1500" dirty="0" smtClean="0">
                <a:latin typeface="メイリオ" panose="020B0604030504040204" pitchFamily="50" charset="-128"/>
                <a:ea typeface="メイリオ" panose="020B0604030504040204" pitchFamily="50" charset="-128"/>
              </a:rPr>
              <a:t>www.pref.wakayama.lg.jp/prefg/070300/d00210862.html</a:t>
            </a:r>
            <a:endParaRPr lang="ja-JP" altLang="en-US" sz="1500" dirty="0" smtClean="0">
              <a:latin typeface="メイリオ" panose="020B0604030504040204" pitchFamily="50" charset="-128"/>
              <a:ea typeface="メイリオ" panose="020B0604030504040204" pitchFamily="50" charset="-128"/>
            </a:endParaRPr>
          </a:p>
        </p:txBody>
      </p:sp>
      <p:pic>
        <p:nvPicPr>
          <p:cNvPr id="19" name="図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V="1">
            <a:off x="8205254" y="6240550"/>
            <a:ext cx="615272" cy="615272"/>
          </a:xfrm>
          <a:prstGeom prst="rect">
            <a:avLst/>
          </a:prstGeom>
        </p:spPr>
      </p:pic>
    </p:spTree>
    <p:extLst>
      <p:ext uri="{BB962C8B-B14F-4D97-AF65-F5344CB8AC3E}">
        <p14:creationId xmlns:p14="http://schemas.microsoft.com/office/powerpoint/2010/main" val="3886716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TotalTime>
  <Words>415</Words>
  <Application>Microsoft Office PowerPoint</Application>
  <PresentationFormat>画面に合わせる (4:3)</PresentationFormat>
  <Paragraphs>26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游ゴシック Light</vt:lpstr>
      <vt:lpstr>Arial</vt:lpstr>
      <vt:lpstr>Wingdings</vt:lpstr>
      <vt:lpstr>Office テーマ</vt:lpstr>
      <vt:lpstr>施設園芸用燃料価格高騰緊急対策支援金の概要</vt:lpstr>
    </vt:vector>
  </TitlesOfParts>
  <Company>Wakayama Prefecture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090484</dc:creator>
  <cp:lastModifiedBy>125881</cp:lastModifiedBy>
  <cp:revision>47</cp:revision>
  <cp:lastPrinted>2022-07-27T08:00:13Z</cp:lastPrinted>
  <dcterms:created xsi:type="dcterms:W3CDTF">2022-06-24T01:55:36Z</dcterms:created>
  <dcterms:modified xsi:type="dcterms:W3CDTF">2023-06-28T01:18:27Z</dcterms:modified>
</cp:coreProperties>
</file>