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4"/>
  </p:sldMasterIdLst>
  <p:notesMasterIdLst>
    <p:notesMasterId r:id="rId59"/>
  </p:notesMasterIdLst>
  <p:handoutMasterIdLst>
    <p:handoutMasterId r:id="rId60"/>
  </p:handoutMasterIdLst>
  <p:sldIdLst>
    <p:sldId id="468" r:id="rId5"/>
    <p:sldId id="563" r:id="rId6"/>
    <p:sldId id="498" r:id="rId7"/>
    <p:sldId id="552" r:id="rId8"/>
    <p:sldId id="475" r:id="rId9"/>
    <p:sldId id="573" r:id="rId10"/>
    <p:sldId id="576" r:id="rId11"/>
    <p:sldId id="554" r:id="rId12"/>
    <p:sldId id="585" r:id="rId13"/>
    <p:sldId id="572" r:id="rId14"/>
    <p:sldId id="574" r:id="rId15"/>
    <p:sldId id="575" r:id="rId16"/>
    <p:sldId id="577" r:id="rId17"/>
    <p:sldId id="578" r:id="rId18"/>
    <p:sldId id="586" r:id="rId19"/>
    <p:sldId id="587" r:id="rId20"/>
    <p:sldId id="579" r:id="rId21"/>
    <p:sldId id="580" r:id="rId22"/>
    <p:sldId id="581" r:id="rId23"/>
    <p:sldId id="582" r:id="rId24"/>
    <p:sldId id="583" r:id="rId25"/>
    <p:sldId id="584" r:id="rId26"/>
    <p:sldId id="588" r:id="rId27"/>
    <p:sldId id="599" r:id="rId28"/>
    <p:sldId id="600" r:id="rId29"/>
    <p:sldId id="601" r:id="rId30"/>
    <p:sldId id="556" r:id="rId31"/>
    <p:sldId id="589" r:id="rId32"/>
    <p:sldId id="590" r:id="rId33"/>
    <p:sldId id="591" r:id="rId34"/>
    <p:sldId id="594" r:id="rId35"/>
    <p:sldId id="592" r:id="rId36"/>
    <p:sldId id="593" r:id="rId37"/>
    <p:sldId id="595" r:id="rId38"/>
    <p:sldId id="596" r:id="rId39"/>
    <p:sldId id="597" r:id="rId40"/>
    <p:sldId id="602" r:id="rId41"/>
    <p:sldId id="611" r:id="rId42"/>
    <p:sldId id="603" r:id="rId43"/>
    <p:sldId id="604" r:id="rId44"/>
    <p:sldId id="605" r:id="rId45"/>
    <p:sldId id="606" r:id="rId46"/>
    <p:sldId id="614" r:id="rId47"/>
    <p:sldId id="607" r:id="rId48"/>
    <p:sldId id="609" r:id="rId49"/>
    <p:sldId id="610" r:id="rId50"/>
    <p:sldId id="560" r:id="rId51"/>
    <p:sldId id="564" r:id="rId52"/>
    <p:sldId id="565" r:id="rId53"/>
    <p:sldId id="566" r:id="rId54"/>
    <p:sldId id="612" r:id="rId55"/>
    <p:sldId id="613" r:id="rId56"/>
    <p:sldId id="568" r:id="rId57"/>
    <p:sldId id="532" r:id="rId58"/>
  </p:sldIdLst>
  <p:sldSz cx="9906000" cy="6858000" type="A4"/>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レイアウトサンプル" id="{AF6CC579-B67C-2844-BE25-84E40ED98AB0}">
          <p14:sldIdLst>
            <p14:sldId id="468"/>
            <p14:sldId id="563"/>
            <p14:sldId id="498"/>
            <p14:sldId id="552"/>
            <p14:sldId id="475"/>
            <p14:sldId id="573"/>
            <p14:sldId id="576"/>
            <p14:sldId id="554"/>
            <p14:sldId id="585"/>
            <p14:sldId id="572"/>
            <p14:sldId id="574"/>
            <p14:sldId id="575"/>
            <p14:sldId id="577"/>
            <p14:sldId id="578"/>
            <p14:sldId id="586"/>
            <p14:sldId id="587"/>
            <p14:sldId id="579"/>
            <p14:sldId id="580"/>
            <p14:sldId id="581"/>
            <p14:sldId id="582"/>
            <p14:sldId id="583"/>
            <p14:sldId id="584"/>
            <p14:sldId id="588"/>
            <p14:sldId id="599"/>
            <p14:sldId id="600"/>
            <p14:sldId id="601"/>
            <p14:sldId id="556"/>
            <p14:sldId id="589"/>
            <p14:sldId id="590"/>
            <p14:sldId id="591"/>
            <p14:sldId id="594"/>
            <p14:sldId id="592"/>
            <p14:sldId id="593"/>
            <p14:sldId id="595"/>
            <p14:sldId id="596"/>
            <p14:sldId id="597"/>
            <p14:sldId id="602"/>
            <p14:sldId id="611"/>
            <p14:sldId id="603"/>
            <p14:sldId id="604"/>
            <p14:sldId id="605"/>
            <p14:sldId id="606"/>
            <p14:sldId id="614"/>
            <p14:sldId id="607"/>
            <p14:sldId id="609"/>
            <p14:sldId id="610"/>
            <p14:sldId id="560"/>
            <p14:sldId id="564"/>
            <p14:sldId id="565"/>
            <p14:sldId id="566"/>
            <p14:sldId id="612"/>
            <p14:sldId id="613"/>
            <p14:sldId id="568"/>
            <p14:sldId id="532"/>
          </p14:sldIdLst>
        </p14:section>
      </p14:sectionLst>
    </p:ext>
    <p:ext uri="{EFAFB233-063F-42B5-8137-9DF3F51BA10A}">
      <p15:sldGuideLst xmlns:p15="http://schemas.microsoft.com/office/powerpoint/2012/main">
        <p15:guide id="1" orient="horz" pos="1228" userDrawn="1">
          <p15:clr>
            <a:srgbClr val="A4A3A4"/>
          </p15:clr>
        </p15:guide>
        <p15:guide id="2" pos="192" userDrawn="1">
          <p15:clr>
            <a:srgbClr val="A4A3A4"/>
          </p15:clr>
        </p15:guide>
        <p15:guide id="3" pos="3216" userDrawn="1">
          <p15:clr>
            <a:srgbClr val="A4A3A4"/>
          </p15:clr>
        </p15:guide>
        <p15:guide id="4" pos="6068" userDrawn="1">
          <p15:clr>
            <a:srgbClr val="A4A3A4"/>
          </p15:clr>
        </p15:guide>
        <p15:guide id="5" pos="3024" userDrawn="1">
          <p15:clr>
            <a:srgbClr val="A4A3A4"/>
          </p15:clr>
        </p15:guide>
        <p15:guide id="6" pos="4560" userDrawn="1">
          <p15:clr>
            <a:srgbClr val="A4A3A4"/>
          </p15:clr>
        </p15:guide>
        <p15:guide id="7" pos="4735" userDrawn="1">
          <p15:clr>
            <a:srgbClr val="A4A3A4"/>
          </p15:clr>
        </p15:guide>
        <p15:guide id="8" pos="1513" userDrawn="1">
          <p15:clr>
            <a:srgbClr val="A4A3A4"/>
          </p15:clr>
        </p15:guide>
        <p15:guide id="9" pos="1696" userDrawn="1">
          <p15:clr>
            <a:srgbClr val="A4A3A4"/>
          </p15:clr>
        </p15:guide>
        <p15:guide id="10" orient="horz" pos="4127" userDrawn="1">
          <p15:clr>
            <a:srgbClr val="A4A3A4"/>
          </p15:clr>
        </p15:guide>
        <p15:guide id="11" pos="2016" userDrawn="1">
          <p15:clr>
            <a:srgbClr val="A4A3A4"/>
          </p15:clr>
        </p15:guide>
        <p15:guide id="12" pos="2208" userDrawn="1">
          <p15:clr>
            <a:srgbClr val="A4A3A4"/>
          </p15:clr>
        </p15:guide>
        <p15:guide id="13" pos="4051" userDrawn="1">
          <p15:clr>
            <a:srgbClr val="A4A3A4"/>
          </p15:clr>
        </p15:guide>
        <p15:guide id="14" pos="42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E7E7"/>
    <a:srgbClr val="FDF3B9"/>
    <a:srgbClr val="99CCFF"/>
    <a:srgbClr val="00FFCC"/>
    <a:srgbClr val="7EC4C1"/>
    <a:srgbClr val="66BAB7"/>
    <a:srgbClr val="EBE9F3"/>
    <a:srgbClr val="DF637E"/>
    <a:srgbClr val="E4E2ED"/>
    <a:srgbClr val="E57F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1E1904-F55F-4929-B74B-923AC38C119B}" v="218" dt="2026-09-03T07:25:54.472"/>
    <p1510:client id="{76F23D2B-0E5C-4C92-AD1F-0023C0F7B6D7}" v="8" dt="2026-09-03T07:49:16.865"/>
    <p1510:client id="{BD804540-4306-4D68-9E45-B06C8A363E7A}" v="6838" dt="2026-09-03T06:15:08.63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95" autoAdjust="0"/>
    <p:restoredTop sz="92848" autoAdjust="0"/>
  </p:normalViewPr>
  <p:slideViewPr>
    <p:cSldViewPr>
      <p:cViewPr varScale="1">
        <p:scale>
          <a:sx n="112" d="100"/>
          <a:sy n="112" d="100"/>
        </p:scale>
        <p:origin x="822" y="114"/>
      </p:cViewPr>
      <p:guideLst>
        <p:guide orient="horz" pos="1228"/>
        <p:guide pos="192"/>
        <p:guide pos="3216"/>
        <p:guide pos="6068"/>
        <p:guide pos="3024"/>
        <p:guide pos="4560"/>
        <p:guide pos="4735"/>
        <p:guide pos="1513"/>
        <p:guide pos="1696"/>
        <p:guide orient="horz" pos="4127"/>
        <p:guide pos="2016"/>
        <p:guide pos="2208"/>
        <p:guide pos="4051"/>
        <p:guide pos="4224"/>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p:cViewPr varScale="1">
        <p:scale>
          <a:sx n="99" d="100"/>
          <a:sy n="99" d="100"/>
        </p:scale>
        <p:origin x="2634" y="39"/>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8462B45-3B19-644E-AD02-C8057219CE62}"/>
              </a:ext>
            </a:extLst>
          </p:cNvPr>
          <p:cNvSpPr>
            <a:spLocks noGrp="1"/>
          </p:cNvSpPr>
          <p:nvPr>
            <p:ph type="hdr" sz="quarter"/>
          </p:nvPr>
        </p:nvSpPr>
        <p:spPr>
          <a:xfrm>
            <a:off x="0" y="1"/>
            <a:ext cx="3077740" cy="513428"/>
          </a:xfrm>
          <a:prstGeom prst="rect">
            <a:avLst/>
          </a:prstGeom>
        </p:spPr>
        <p:txBody>
          <a:bodyPr vert="horz" lIns="94650" tIns="47325" rIns="94650" bIns="47325"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083D6E86-57B2-8C4B-A4A6-B815EB7BC088}"/>
              </a:ext>
            </a:extLst>
          </p:cNvPr>
          <p:cNvSpPr>
            <a:spLocks noGrp="1"/>
          </p:cNvSpPr>
          <p:nvPr>
            <p:ph type="dt" sz="quarter" idx="1"/>
          </p:nvPr>
        </p:nvSpPr>
        <p:spPr>
          <a:xfrm>
            <a:off x="4023092" y="1"/>
            <a:ext cx="3077740" cy="513428"/>
          </a:xfrm>
          <a:prstGeom prst="rect">
            <a:avLst/>
          </a:prstGeom>
        </p:spPr>
        <p:txBody>
          <a:bodyPr vert="horz" lIns="94650" tIns="47325" rIns="94650" bIns="47325" rtlCol="0"/>
          <a:lstStyle>
            <a:lvl1pPr algn="r">
              <a:defRPr sz="1200"/>
            </a:lvl1pPr>
          </a:lstStyle>
          <a:p>
            <a:fld id="{BC100692-EAF4-2D4D-8CB7-4A95778DD0E4}" type="datetimeFigureOut">
              <a:rPr kumimoji="1" lang="ja-JP" altLang="en-US" smtClean="0"/>
              <a:t>2026/9/4</a:t>
            </a:fld>
            <a:endParaRPr kumimoji="1" lang="ja-JP" altLang="en-US"/>
          </a:p>
        </p:txBody>
      </p:sp>
      <p:sp>
        <p:nvSpPr>
          <p:cNvPr id="4" name="フッター プレースホルダー 3">
            <a:extLst>
              <a:ext uri="{FF2B5EF4-FFF2-40B4-BE49-F238E27FC236}">
                <a16:creationId xmlns:a16="http://schemas.microsoft.com/office/drawing/2014/main" id="{C8B21570-7BD7-0C4B-8425-70205C7AD7A8}"/>
              </a:ext>
            </a:extLst>
          </p:cNvPr>
          <p:cNvSpPr>
            <a:spLocks noGrp="1"/>
          </p:cNvSpPr>
          <p:nvPr>
            <p:ph type="ftr" sz="quarter" idx="2"/>
          </p:nvPr>
        </p:nvSpPr>
        <p:spPr>
          <a:xfrm>
            <a:off x="0" y="9719599"/>
            <a:ext cx="3077740" cy="513427"/>
          </a:xfrm>
          <a:prstGeom prst="rect">
            <a:avLst/>
          </a:prstGeom>
        </p:spPr>
        <p:txBody>
          <a:bodyPr vert="horz" lIns="94650" tIns="47325" rIns="94650" bIns="47325"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3C85AC23-07E1-0E46-9EE9-96123763DA4B}"/>
              </a:ext>
            </a:extLst>
          </p:cNvPr>
          <p:cNvSpPr>
            <a:spLocks noGrp="1"/>
          </p:cNvSpPr>
          <p:nvPr>
            <p:ph type="sldNum" sz="quarter" idx="3"/>
          </p:nvPr>
        </p:nvSpPr>
        <p:spPr>
          <a:xfrm>
            <a:off x="4023092" y="9719599"/>
            <a:ext cx="3077740" cy="513427"/>
          </a:xfrm>
          <a:prstGeom prst="rect">
            <a:avLst/>
          </a:prstGeom>
        </p:spPr>
        <p:txBody>
          <a:bodyPr vert="horz" lIns="94650" tIns="47325" rIns="94650" bIns="47325" rtlCol="0" anchor="b"/>
          <a:lstStyle>
            <a:lvl1pPr algn="r">
              <a:defRPr sz="1200"/>
            </a:lvl1pPr>
          </a:lstStyle>
          <a:p>
            <a:fld id="{BD3031F9-2228-CB40-9934-33F673688A70}" type="slidenum">
              <a:rPr kumimoji="1" lang="ja-JP" altLang="en-US" smtClean="0"/>
              <a:t>‹#›</a:t>
            </a:fld>
            <a:endParaRPr kumimoji="1" lang="ja-JP" altLang="en-US"/>
          </a:p>
        </p:txBody>
      </p:sp>
    </p:spTree>
    <p:extLst>
      <p:ext uri="{BB962C8B-B14F-4D97-AF65-F5344CB8AC3E}">
        <p14:creationId xmlns:p14="http://schemas.microsoft.com/office/powerpoint/2010/main" val="253453650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3T05:34:50.64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1,'536'16,"121"-12,-350-6,1431 2,-1366 18,-77 0,-106-1,-182-17,1 1,-1 0,1 0,-1 1,0 0,1 0,-1 0,0 1,9 5,-6-2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3T05:34:59.4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74,'956'0,"-763"-9,11 0,104-4,-208 7,47-6,35-6,-79 11,128 8,-83 2,-14-4,386 12,-62 12,51-18,-270-8,253 16,59-6,-311-10,1807 3,-2032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03T05:35:15.9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1,'149'13,"97"7,-161-14,11 1,119-7,19-20,97 11,-106 6,306 0,-275 5,-41 13,-99-3,57 1,112 0,384-7,-611-5,311-8,-81 0,-172-6,-80 10,55-12,-87 14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7740" cy="513428"/>
          </a:xfrm>
          <a:prstGeom prst="rect">
            <a:avLst/>
          </a:prstGeom>
        </p:spPr>
        <p:txBody>
          <a:bodyPr vert="horz" lIns="94650" tIns="47325" rIns="94650" bIns="47325"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092" y="1"/>
            <a:ext cx="3077740" cy="513428"/>
          </a:xfrm>
          <a:prstGeom prst="rect">
            <a:avLst/>
          </a:prstGeom>
        </p:spPr>
        <p:txBody>
          <a:bodyPr vert="horz" lIns="94650" tIns="47325" rIns="94650" bIns="47325" rtlCol="0"/>
          <a:lstStyle>
            <a:lvl1pPr algn="r">
              <a:defRPr sz="1200"/>
            </a:lvl1pPr>
          </a:lstStyle>
          <a:p>
            <a:fld id="{B37A305E-D807-3946-A1A4-56C9B77AFB38}" type="datetimeFigureOut">
              <a:rPr kumimoji="1" lang="ja-JP" altLang="en-US" smtClean="0"/>
              <a:t>2026/9/4</a:t>
            </a:fld>
            <a:endParaRPr kumimoji="1" lang="ja-JP" altLang="en-US"/>
          </a:p>
        </p:txBody>
      </p:sp>
      <p:sp>
        <p:nvSpPr>
          <p:cNvPr id="4" name="スライド イメージ プレースホルダー 3"/>
          <p:cNvSpPr>
            <a:spLocks noGrp="1" noRot="1" noChangeAspect="1"/>
          </p:cNvSpPr>
          <p:nvPr>
            <p:ph type="sldImg" idx="2"/>
          </p:nvPr>
        </p:nvSpPr>
        <p:spPr>
          <a:xfrm>
            <a:off x="1055688" y="1279525"/>
            <a:ext cx="4991100" cy="3454400"/>
          </a:xfrm>
          <a:prstGeom prst="rect">
            <a:avLst/>
          </a:prstGeom>
          <a:noFill/>
          <a:ln w="12700">
            <a:solidFill>
              <a:prstClr val="black"/>
            </a:solidFill>
          </a:ln>
        </p:spPr>
        <p:txBody>
          <a:bodyPr vert="horz" lIns="94650" tIns="47325" rIns="94650" bIns="47325" rtlCol="0" anchor="ctr"/>
          <a:lstStyle/>
          <a:p>
            <a:endParaRPr lang="ja-JP" altLang="en-US"/>
          </a:p>
        </p:txBody>
      </p:sp>
      <p:sp>
        <p:nvSpPr>
          <p:cNvPr id="5" name="ノート プレースホルダー 4"/>
          <p:cNvSpPr>
            <a:spLocks noGrp="1"/>
          </p:cNvSpPr>
          <p:nvPr>
            <p:ph type="body" sz="quarter" idx="3"/>
          </p:nvPr>
        </p:nvSpPr>
        <p:spPr>
          <a:xfrm>
            <a:off x="710248" y="4924644"/>
            <a:ext cx="5681980" cy="4029253"/>
          </a:xfrm>
          <a:prstGeom prst="rect">
            <a:avLst/>
          </a:prstGeom>
        </p:spPr>
        <p:txBody>
          <a:bodyPr vert="horz" lIns="94650" tIns="47325" rIns="94650" bIns="4732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599"/>
            <a:ext cx="3077740" cy="513427"/>
          </a:xfrm>
          <a:prstGeom prst="rect">
            <a:avLst/>
          </a:prstGeom>
        </p:spPr>
        <p:txBody>
          <a:bodyPr vert="horz" lIns="94650" tIns="47325" rIns="94650" bIns="4732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092" y="9719599"/>
            <a:ext cx="3077740" cy="513427"/>
          </a:xfrm>
          <a:prstGeom prst="rect">
            <a:avLst/>
          </a:prstGeom>
        </p:spPr>
        <p:txBody>
          <a:bodyPr vert="horz" lIns="94650" tIns="47325" rIns="94650" bIns="47325" rtlCol="0" anchor="b"/>
          <a:lstStyle>
            <a:lvl1pPr algn="r">
              <a:defRPr sz="1200"/>
            </a:lvl1pPr>
          </a:lstStyle>
          <a:p>
            <a:fld id="{844F3F95-1DE9-F948-9ABE-A8F6E5B8157B}" type="slidenum">
              <a:rPr kumimoji="1" lang="ja-JP" altLang="en-US" smtClean="0"/>
              <a:t>‹#›</a:t>
            </a:fld>
            <a:endParaRPr kumimoji="1" lang="ja-JP" altLang="en-US"/>
          </a:p>
        </p:txBody>
      </p:sp>
    </p:spTree>
    <p:extLst>
      <p:ext uri="{BB962C8B-B14F-4D97-AF65-F5344CB8AC3E}">
        <p14:creationId xmlns:p14="http://schemas.microsoft.com/office/powerpoint/2010/main" val="2294022621"/>
      </p:ext>
    </p:extLst>
  </p:cSld>
  <p:clrMap bg1="lt1" tx1="dk1" bg2="lt2" tx2="dk2" accent1="accent1" accent2="accent2" accent3="accent3" accent4="accent4" accent5="accent5" accent6="accent6" hlink="hlink" folHlink="folHlink"/>
  <p:notesStyle>
    <a:lvl1pPr marL="0" algn="l" defTabSz="914373" rtl="0" eaLnBrk="1" latinLnBrk="0" hangingPunct="1">
      <a:defRPr kumimoji="1" sz="1200" kern="1200">
        <a:solidFill>
          <a:schemeClr val="tx1"/>
        </a:solidFill>
        <a:latin typeface="+mn-lt"/>
        <a:ea typeface="+mn-ea"/>
        <a:cs typeface="+mn-cs"/>
      </a:defRPr>
    </a:lvl1pPr>
    <a:lvl2pPr marL="457187" algn="l" defTabSz="914373" rtl="0" eaLnBrk="1" latinLnBrk="0" hangingPunct="1">
      <a:defRPr kumimoji="1" sz="1200" kern="1200">
        <a:solidFill>
          <a:schemeClr val="tx1"/>
        </a:solidFill>
        <a:latin typeface="+mn-lt"/>
        <a:ea typeface="+mn-ea"/>
        <a:cs typeface="+mn-cs"/>
      </a:defRPr>
    </a:lvl2pPr>
    <a:lvl3pPr marL="914373" algn="l" defTabSz="914373" rtl="0" eaLnBrk="1" latinLnBrk="0" hangingPunct="1">
      <a:defRPr kumimoji="1" sz="1200" kern="1200">
        <a:solidFill>
          <a:schemeClr val="tx1"/>
        </a:solidFill>
        <a:latin typeface="+mn-lt"/>
        <a:ea typeface="+mn-ea"/>
        <a:cs typeface="+mn-cs"/>
      </a:defRPr>
    </a:lvl3pPr>
    <a:lvl4pPr marL="1371560" algn="l" defTabSz="914373" rtl="0" eaLnBrk="1" latinLnBrk="0" hangingPunct="1">
      <a:defRPr kumimoji="1" sz="1200" kern="1200">
        <a:solidFill>
          <a:schemeClr val="tx1"/>
        </a:solidFill>
        <a:latin typeface="+mn-lt"/>
        <a:ea typeface="+mn-ea"/>
        <a:cs typeface="+mn-cs"/>
      </a:defRPr>
    </a:lvl4pPr>
    <a:lvl5pPr marL="1828747" algn="l" defTabSz="914373" rtl="0" eaLnBrk="1" latinLnBrk="0" hangingPunct="1">
      <a:defRPr kumimoji="1" sz="1200" kern="1200">
        <a:solidFill>
          <a:schemeClr val="tx1"/>
        </a:solidFill>
        <a:latin typeface="+mn-lt"/>
        <a:ea typeface="+mn-ea"/>
        <a:cs typeface="+mn-cs"/>
      </a:defRPr>
    </a:lvl5pPr>
    <a:lvl6pPr marL="2285933" algn="l" defTabSz="914373" rtl="0" eaLnBrk="1" latinLnBrk="0" hangingPunct="1">
      <a:defRPr kumimoji="1" sz="1200" kern="1200">
        <a:solidFill>
          <a:schemeClr val="tx1"/>
        </a:solidFill>
        <a:latin typeface="+mn-lt"/>
        <a:ea typeface="+mn-ea"/>
        <a:cs typeface="+mn-cs"/>
      </a:defRPr>
    </a:lvl6pPr>
    <a:lvl7pPr marL="2743120" algn="l" defTabSz="914373" rtl="0" eaLnBrk="1" latinLnBrk="0" hangingPunct="1">
      <a:defRPr kumimoji="1" sz="1200" kern="1200">
        <a:solidFill>
          <a:schemeClr val="tx1"/>
        </a:solidFill>
        <a:latin typeface="+mn-lt"/>
        <a:ea typeface="+mn-ea"/>
        <a:cs typeface="+mn-cs"/>
      </a:defRPr>
    </a:lvl7pPr>
    <a:lvl8pPr marL="3200307" algn="l" defTabSz="914373" rtl="0" eaLnBrk="1" latinLnBrk="0" hangingPunct="1">
      <a:defRPr kumimoji="1" sz="1200" kern="1200">
        <a:solidFill>
          <a:schemeClr val="tx1"/>
        </a:solidFill>
        <a:latin typeface="+mn-lt"/>
        <a:ea typeface="+mn-ea"/>
        <a:cs typeface="+mn-cs"/>
      </a:defRPr>
    </a:lvl8pPr>
    <a:lvl9pPr marL="3657494" algn="l" defTabSz="914373"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44F3F95-1DE9-F948-9ABE-A8F6E5B8157B}" type="slidenum">
              <a:rPr kumimoji="1" lang="ja-JP" altLang="en-US" smtClean="0"/>
              <a:t>1</a:t>
            </a:fld>
            <a:endParaRPr kumimoji="1" lang="ja-JP" altLang="en-US"/>
          </a:p>
        </p:txBody>
      </p:sp>
    </p:spTree>
    <p:extLst>
      <p:ext uri="{BB962C8B-B14F-4D97-AF65-F5344CB8AC3E}">
        <p14:creationId xmlns:p14="http://schemas.microsoft.com/office/powerpoint/2010/main" val="2802840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44F3F95-1DE9-F948-9ABE-A8F6E5B8157B}" type="slidenum">
              <a:rPr kumimoji="1" lang="ja-JP" altLang="en-US" smtClean="0"/>
              <a:t>3</a:t>
            </a:fld>
            <a:endParaRPr kumimoji="1" lang="ja-JP" altLang="en-US"/>
          </a:p>
        </p:txBody>
      </p:sp>
    </p:spTree>
    <p:extLst>
      <p:ext uri="{BB962C8B-B14F-4D97-AF65-F5344CB8AC3E}">
        <p14:creationId xmlns:p14="http://schemas.microsoft.com/office/powerpoint/2010/main" val="2070555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44F3F95-1DE9-F948-9ABE-A8F6E5B8157B}" type="slidenum">
              <a:rPr kumimoji="1" lang="ja-JP" altLang="en-US" smtClean="0"/>
              <a:t>5</a:t>
            </a:fld>
            <a:endParaRPr kumimoji="1" lang="ja-JP" altLang="en-US"/>
          </a:p>
        </p:txBody>
      </p:sp>
    </p:spTree>
    <p:extLst>
      <p:ext uri="{BB962C8B-B14F-4D97-AF65-F5344CB8AC3E}">
        <p14:creationId xmlns:p14="http://schemas.microsoft.com/office/powerpoint/2010/main" val="1248862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44F3F95-1DE9-F948-9ABE-A8F6E5B8157B}" type="slidenum">
              <a:rPr kumimoji="1" lang="ja-JP" altLang="en-US" smtClean="0"/>
              <a:t>8</a:t>
            </a:fld>
            <a:endParaRPr kumimoji="1" lang="ja-JP" altLang="en-US"/>
          </a:p>
        </p:txBody>
      </p:sp>
    </p:spTree>
    <p:extLst>
      <p:ext uri="{BB962C8B-B14F-4D97-AF65-F5344CB8AC3E}">
        <p14:creationId xmlns:p14="http://schemas.microsoft.com/office/powerpoint/2010/main" val="3845574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C88E7-0E97-F949-0FEA-EE7072455C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7DF35F-E145-EDA7-8970-AC847F8EEBF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E9EFFB-79A9-8C39-7A6F-088292931AA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1BE035-5BFF-7B4D-45D1-6B90C95F494A}"/>
              </a:ext>
            </a:extLst>
          </p:cNvPr>
          <p:cNvSpPr>
            <a:spLocks noGrp="1"/>
          </p:cNvSpPr>
          <p:nvPr>
            <p:ph type="sldNum" sz="quarter" idx="5"/>
          </p:nvPr>
        </p:nvSpPr>
        <p:spPr/>
        <p:txBody>
          <a:bodyPr/>
          <a:lstStyle/>
          <a:p>
            <a:fld id="{844F3F95-1DE9-F948-9ABE-A8F6E5B8157B}" type="slidenum">
              <a:rPr kumimoji="1" lang="ja-JP" altLang="en-US" smtClean="0"/>
              <a:t>15</a:t>
            </a:fld>
            <a:endParaRPr kumimoji="1" lang="ja-JP" altLang="en-US"/>
          </a:p>
        </p:txBody>
      </p:sp>
    </p:spTree>
    <p:extLst>
      <p:ext uri="{BB962C8B-B14F-4D97-AF65-F5344CB8AC3E}">
        <p14:creationId xmlns:p14="http://schemas.microsoft.com/office/powerpoint/2010/main" val="3452305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44F3F95-1DE9-F948-9ABE-A8F6E5B8157B}" type="slidenum">
              <a:rPr kumimoji="1" lang="ja-JP" altLang="en-US" smtClean="0"/>
              <a:t>20</a:t>
            </a:fld>
            <a:endParaRPr kumimoji="1" lang="ja-JP" altLang="en-US"/>
          </a:p>
        </p:txBody>
      </p:sp>
    </p:spTree>
    <p:extLst>
      <p:ext uri="{BB962C8B-B14F-4D97-AF65-F5344CB8AC3E}">
        <p14:creationId xmlns:p14="http://schemas.microsoft.com/office/powerpoint/2010/main" val="4001432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7B364-5C65-E8DE-BE8A-1273628B76F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5C0A249-267A-E7FA-F387-7D79FF0FD12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02C6A3D-2E14-4B08-4723-D75A4514639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D7CDBB2-B4C4-07A1-69DC-0D5DCB98DF61}"/>
              </a:ext>
            </a:extLst>
          </p:cNvPr>
          <p:cNvSpPr>
            <a:spLocks noGrp="1"/>
          </p:cNvSpPr>
          <p:nvPr>
            <p:ph type="sldNum" sz="quarter" idx="5"/>
          </p:nvPr>
        </p:nvSpPr>
        <p:spPr/>
        <p:txBody>
          <a:bodyPr/>
          <a:lstStyle/>
          <a:p>
            <a:fld id="{844F3F95-1DE9-F948-9ABE-A8F6E5B8157B}" type="slidenum">
              <a:rPr kumimoji="1" lang="ja-JP" altLang="en-US" smtClean="0"/>
              <a:t>34</a:t>
            </a:fld>
            <a:endParaRPr kumimoji="1" lang="ja-JP" altLang="en-US"/>
          </a:p>
        </p:txBody>
      </p:sp>
    </p:spTree>
    <p:extLst>
      <p:ext uri="{BB962C8B-B14F-4D97-AF65-F5344CB8AC3E}">
        <p14:creationId xmlns:p14="http://schemas.microsoft.com/office/powerpoint/2010/main" val="1195238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97D8-208D-8A46-80E9-08D630B43B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669739E-6826-9208-2B99-1257FF6112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8B61089-2BA3-F341-6DD1-BC01E4AE4BC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9DDBF31-B00D-01FB-50FC-4BD6803D1EEE}"/>
              </a:ext>
            </a:extLst>
          </p:cNvPr>
          <p:cNvSpPr>
            <a:spLocks noGrp="1"/>
          </p:cNvSpPr>
          <p:nvPr>
            <p:ph type="sldNum" sz="quarter" idx="5"/>
          </p:nvPr>
        </p:nvSpPr>
        <p:spPr/>
        <p:txBody>
          <a:bodyPr/>
          <a:lstStyle/>
          <a:p>
            <a:fld id="{844F3F95-1DE9-F948-9ABE-A8F6E5B8157B}" type="slidenum">
              <a:rPr kumimoji="1" lang="ja-JP" altLang="en-US" smtClean="0"/>
              <a:t>40</a:t>
            </a:fld>
            <a:endParaRPr kumimoji="1" lang="ja-JP" altLang="en-US"/>
          </a:p>
        </p:txBody>
      </p:sp>
    </p:spTree>
    <p:extLst>
      <p:ext uri="{BB962C8B-B14F-4D97-AF65-F5344CB8AC3E}">
        <p14:creationId xmlns:p14="http://schemas.microsoft.com/office/powerpoint/2010/main" val="2236211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44F3F95-1DE9-F948-9ABE-A8F6E5B8157B}" type="slidenum">
              <a:rPr kumimoji="1" lang="ja-JP" altLang="en-US" smtClean="0"/>
              <a:t>53</a:t>
            </a:fld>
            <a:endParaRPr kumimoji="1" lang="ja-JP" altLang="en-US"/>
          </a:p>
        </p:txBody>
      </p:sp>
    </p:spTree>
    <p:extLst>
      <p:ext uri="{BB962C8B-B14F-4D97-AF65-F5344CB8AC3E}">
        <p14:creationId xmlns:p14="http://schemas.microsoft.com/office/powerpoint/2010/main" val="4219466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44F3F95-1DE9-F948-9ABE-A8F6E5B8157B}" type="slidenum">
              <a:rPr kumimoji="1" lang="ja-JP" altLang="en-US" smtClean="0"/>
              <a:t>54</a:t>
            </a:fld>
            <a:endParaRPr kumimoji="1" lang="ja-JP" altLang="en-US"/>
          </a:p>
        </p:txBody>
      </p:sp>
    </p:spTree>
    <p:extLst>
      <p:ext uri="{BB962C8B-B14F-4D97-AF65-F5344CB8AC3E}">
        <p14:creationId xmlns:p14="http://schemas.microsoft.com/office/powerpoint/2010/main" val="1846872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ロゴ無し-タイトル＆コンテンツ">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3E570A37-384E-DC43-806F-95BD4EF48678}"/>
              </a:ext>
            </a:extLst>
          </p:cNvPr>
          <p:cNvSpPr txBox="1">
            <a:spLocks/>
          </p:cNvSpPr>
          <p:nvPr userDrawn="1"/>
        </p:nvSpPr>
        <p:spPr>
          <a:xfrm>
            <a:off x="0" y="0"/>
            <a:ext cx="9907200" cy="827999"/>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8" name="テキスト プレースホルダー 6">
            <a:extLst>
              <a:ext uri="{FF2B5EF4-FFF2-40B4-BE49-F238E27FC236}">
                <a16:creationId xmlns:a16="http://schemas.microsoft.com/office/drawing/2014/main" id="{B714221B-43CA-D24B-BCAF-0768E1FC8C9F}"/>
              </a:ext>
            </a:extLst>
          </p:cNvPr>
          <p:cNvSpPr txBox="1">
            <a:spLocks/>
          </p:cNvSpPr>
          <p:nvPr userDrawn="1"/>
        </p:nvSpPr>
        <p:spPr>
          <a:xfrm>
            <a:off x="6019800" y="0"/>
            <a:ext cx="3896710" cy="827999"/>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2146971 w 9907200"/>
              <a:gd name="connsiteY0" fmla="*/ 82296 h 827999"/>
              <a:gd name="connsiteX1" fmla="*/ 9907200 w 9907200"/>
              <a:gd name="connsiteY1" fmla="*/ 0 h 827999"/>
              <a:gd name="connsiteX2" fmla="*/ 9907200 w 9907200"/>
              <a:gd name="connsiteY2" fmla="*/ 827999 h 827999"/>
              <a:gd name="connsiteX3" fmla="*/ 0 w 9907200"/>
              <a:gd name="connsiteY3" fmla="*/ 827999 h 827999"/>
              <a:gd name="connsiteX4" fmla="*/ 2146971 w 9907200"/>
              <a:gd name="connsiteY4" fmla="*/ 82296 h 827999"/>
              <a:gd name="connsiteX0" fmla="*/ 2100475 w 9907200"/>
              <a:gd name="connsiteY0" fmla="*/ 4572 h 827999"/>
              <a:gd name="connsiteX1" fmla="*/ 9907200 w 9907200"/>
              <a:gd name="connsiteY1" fmla="*/ 0 h 827999"/>
              <a:gd name="connsiteX2" fmla="*/ 9907200 w 9907200"/>
              <a:gd name="connsiteY2" fmla="*/ 827999 h 827999"/>
              <a:gd name="connsiteX3" fmla="*/ 0 w 9907200"/>
              <a:gd name="connsiteY3" fmla="*/ 827999 h 827999"/>
              <a:gd name="connsiteX4" fmla="*/ 2100475 w 9907200"/>
              <a:gd name="connsiteY4" fmla="*/ 4572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200" h="827999">
                <a:moveTo>
                  <a:pt x="2100475" y="4572"/>
                </a:moveTo>
                <a:lnTo>
                  <a:pt x="9907200" y="0"/>
                </a:lnTo>
                <a:lnTo>
                  <a:pt x="9907200" y="827999"/>
                </a:lnTo>
                <a:lnTo>
                  <a:pt x="0" y="827999"/>
                </a:lnTo>
                <a:lnTo>
                  <a:pt x="2100475" y="4572"/>
                </a:lnTo>
                <a:close/>
              </a:path>
            </a:pathLst>
          </a:custGeom>
          <a:gradFill flip="none" rotWithShape="1">
            <a:gsLst>
              <a:gs pos="0">
                <a:srgbClr val="0064DF">
                  <a:alpha val="50196"/>
                </a:srgbClr>
              </a:gs>
              <a:gs pos="62000">
                <a:srgbClr val="0C338E">
                  <a:alpha val="5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360086" y="1879526"/>
            <a:ext cx="9185828" cy="4449838"/>
          </a:xfrm>
        </p:spPr>
        <p:txBody>
          <a:bodyPr>
            <a:normAutofit/>
          </a:bodyPr>
          <a:lstStyle>
            <a:lvl1pPr>
              <a:defRPr sz="1200"/>
            </a:lvl1pPr>
            <a:lvl2pPr>
              <a:defRPr sz="1200"/>
            </a:lvl2pPr>
            <a:lvl3pPr>
              <a:defRPr sz="1200"/>
            </a:lvl3pPr>
            <a:lvl4pPr>
              <a:defRPr sz="12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Slide Number Placeholder 5">
            <a:extLst>
              <a:ext uri="{FF2B5EF4-FFF2-40B4-BE49-F238E27FC236}">
                <a16:creationId xmlns:a16="http://schemas.microsoft.com/office/drawing/2014/main" id="{48E6ABEB-2A7D-D846-8DE5-D6E43210D2E6}"/>
              </a:ext>
            </a:extLst>
          </p:cNvPr>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
        <p:nvSpPr>
          <p:cNvPr id="10" name="テキスト プレースホルダー 12">
            <a:extLst>
              <a:ext uri="{FF2B5EF4-FFF2-40B4-BE49-F238E27FC236}">
                <a16:creationId xmlns:a16="http://schemas.microsoft.com/office/drawing/2014/main" id="{2B853A86-3EEA-354D-94D1-2263E9AA6352}"/>
              </a:ext>
            </a:extLst>
          </p:cNvPr>
          <p:cNvSpPr>
            <a:spLocks noGrp="1"/>
          </p:cNvSpPr>
          <p:nvPr>
            <p:ph type="body" sz="quarter" idx="13"/>
          </p:nvPr>
        </p:nvSpPr>
        <p:spPr>
          <a:xfrm>
            <a:off x="0" y="828000"/>
            <a:ext cx="9907200" cy="550884"/>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0" tIns="144000" rIns="360000" bIns="144000" rtlCol="0" anchor="t">
            <a:spAutoFit/>
          </a:bodyPr>
          <a:lstStyle>
            <a:lvl1pPr marL="0" indent="0">
              <a:buNone/>
              <a:defRPr lang="ja-JP" altLang="en-US" sz="1300" kern="900" spc="69" smtClean="0">
                <a:solidFill>
                  <a:schemeClr val="tx1"/>
                </a:solidFill>
              </a:defRPr>
            </a:lvl1pPr>
            <a:lvl2pPr>
              <a:defRPr lang="ja-JP" altLang="en-US" sz="1800" smtClean="0">
                <a:solidFill>
                  <a:schemeClr val="tx1"/>
                </a:solidFill>
                <a:latin typeface="+mn-lt"/>
                <a:ea typeface="+mn-ea"/>
              </a:defRPr>
            </a:lvl2pPr>
            <a:lvl3pPr>
              <a:defRPr lang="ja-JP" altLang="en-US" sz="1800" smtClean="0">
                <a:solidFill>
                  <a:schemeClr val="tx1"/>
                </a:solidFill>
                <a:latin typeface="+mn-lt"/>
                <a:ea typeface="+mn-ea"/>
              </a:defRPr>
            </a:lvl3pPr>
            <a:lvl4pPr>
              <a:defRPr lang="ja-JP" altLang="en-US" sz="1800" smtClean="0">
                <a:solidFill>
                  <a:schemeClr val="tx1"/>
                </a:solidFill>
                <a:latin typeface="+mn-lt"/>
                <a:ea typeface="+mn-ea"/>
              </a:defRPr>
            </a:lvl4pPr>
            <a:lvl5pPr>
              <a:defRPr lang="ja-JP" altLang="en-US" sz="1800">
                <a:solidFill>
                  <a:schemeClr val="tx1"/>
                </a:solidFill>
                <a:latin typeface="+mn-lt"/>
                <a:ea typeface="+mn-ea"/>
              </a:defRPr>
            </a:lvl5pPr>
          </a:lstStyle>
          <a:p>
            <a:pPr marL="0" lvl="0" defTabSz="457200">
              <a:spcAft>
                <a:spcPts val="1000"/>
              </a:spcAft>
            </a:pPr>
            <a:r>
              <a:rPr kumimoji="1" lang="ja-JP" altLang="en-US"/>
              <a:t>マスター テキストの書式設定</a:t>
            </a:r>
          </a:p>
        </p:txBody>
      </p:sp>
    </p:spTree>
    <p:extLst>
      <p:ext uri="{BB962C8B-B14F-4D97-AF65-F5344CB8AC3E}">
        <p14:creationId xmlns:p14="http://schemas.microsoft.com/office/powerpoint/2010/main" val="2563504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ロゴ無し-タイトル">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6" name="テキスト プレースホルダー 6">
            <a:extLst>
              <a:ext uri="{FF2B5EF4-FFF2-40B4-BE49-F238E27FC236}">
                <a16:creationId xmlns:a16="http://schemas.microsoft.com/office/drawing/2014/main" id="{4B66BDE1-5ABE-1A49-831A-CACBD5DC5471}"/>
              </a:ext>
            </a:extLst>
          </p:cNvPr>
          <p:cNvSpPr txBox="1">
            <a:spLocks/>
          </p:cNvSpPr>
          <p:nvPr userDrawn="1"/>
        </p:nvSpPr>
        <p:spPr>
          <a:xfrm>
            <a:off x="0" y="3027"/>
            <a:ext cx="9907200" cy="827999"/>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7" name="テキスト プレースホルダー 6">
            <a:extLst>
              <a:ext uri="{FF2B5EF4-FFF2-40B4-BE49-F238E27FC236}">
                <a16:creationId xmlns:a16="http://schemas.microsoft.com/office/drawing/2014/main" id="{128C7BBE-DA91-2546-9948-0ECF38C7D752}"/>
              </a:ext>
            </a:extLst>
          </p:cNvPr>
          <p:cNvSpPr txBox="1">
            <a:spLocks/>
          </p:cNvSpPr>
          <p:nvPr userDrawn="1"/>
        </p:nvSpPr>
        <p:spPr>
          <a:xfrm>
            <a:off x="6019800" y="0"/>
            <a:ext cx="3896710" cy="827999"/>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2146971 w 9907200"/>
              <a:gd name="connsiteY0" fmla="*/ 82296 h 827999"/>
              <a:gd name="connsiteX1" fmla="*/ 9907200 w 9907200"/>
              <a:gd name="connsiteY1" fmla="*/ 0 h 827999"/>
              <a:gd name="connsiteX2" fmla="*/ 9907200 w 9907200"/>
              <a:gd name="connsiteY2" fmla="*/ 827999 h 827999"/>
              <a:gd name="connsiteX3" fmla="*/ 0 w 9907200"/>
              <a:gd name="connsiteY3" fmla="*/ 827999 h 827999"/>
              <a:gd name="connsiteX4" fmla="*/ 2146971 w 9907200"/>
              <a:gd name="connsiteY4" fmla="*/ 82296 h 827999"/>
              <a:gd name="connsiteX0" fmla="*/ 2100475 w 9907200"/>
              <a:gd name="connsiteY0" fmla="*/ 4572 h 827999"/>
              <a:gd name="connsiteX1" fmla="*/ 9907200 w 9907200"/>
              <a:gd name="connsiteY1" fmla="*/ 0 h 827999"/>
              <a:gd name="connsiteX2" fmla="*/ 9907200 w 9907200"/>
              <a:gd name="connsiteY2" fmla="*/ 827999 h 827999"/>
              <a:gd name="connsiteX3" fmla="*/ 0 w 9907200"/>
              <a:gd name="connsiteY3" fmla="*/ 827999 h 827999"/>
              <a:gd name="connsiteX4" fmla="*/ 2100475 w 9907200"/>
              <a:gd name="connsiteY4" fmla="*/ 4572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200" h="827999">
                <a:moveTo>
                  <a:pt x="2100475" y="4572"/>
                </a:moveTo>
                <a:lnTo>
                  <a:pt x="9907200" y="0"/>
                </a:lnTo>
                <a:lnTo>
                  <a:pt x="9907200" y="827999"/>
                </a:lnTo>
                <a:lnTo>
                  <a:pt x="0" y="827999"/>
                </a:lnTo>
                <a:lnTo>
                  <a:pt x="2100475" y="4572"/>
                </a:lnTo>
                <a:close/>
              </a:path>
            </a:pathLst>
          </a:custGeom>
          <a:gradFill flip="none" rotWithShape="1">
            <a:gsLst>
              <a:gs pos="0">
                <a:srgbClr val="0064DF">
                  <a:alpha val="50196"/>
                </a:srgbClr>
              </a:gs>
              <a:gs pos="62000">
                <a:srgbClr val="0C338E">
                  <a:alpha val="5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8" name="Title 1">
            <a:extLst>
              <a:ext uri="{FF2B5EF4-FFF2-40B4-BE49-F238E27FC236}">
                <a16:creationId xmlns:a16="http://schemas.microsoft.com/office/drawing/2014/main" id="{24636362-6DC1-7D45-87A6-A2F4247CD968}"/>
              </a:ext>
            </a:extLst>
          </p:cNvPr>
          <p:cNvSpPr>
            <a:spLocks noGrp="1"/>
          </p:cNvSpPr>
          <p:nvPr>
            <p:ph type="title"/>
          </p:nvPr>
        </p:nvSpPr>
        <p:spPr>
          <a:xfrm>
            <a:off x="0" y="-1"/>
            <a:ext cx="9906000" cy="827999"/>
          </a:xfrm>
        </p:spPr>
        <p:txBody>
          <a:bodyPr/>
          <a:lstStyle/>
          <a:p>
            <a:r>
              <a:rPr lang="ja-JP" altLang="en-US"/>
              <a:t>マスター タイトルの書式設定</a:t>
            </a:r>
            <a:endParaRPr lang="en-US" dirty="0"/>
          </a:p>
        </p:txBody>
      </p:sp>
      <p:sp>
        <p:nvSpPr>
          <p:cNvPr id="9" name="Date Placeholder 3">
            <a:extLst>
              <a:ext uri="{FF2B5EF4-FFF2-40B4-BE49-F238E27FC236}">
                <a16:creationId xmlns:a16="http://schemas.microsoft.com/office/drawing/2014/main" id="{7A7A2EE5-AF89-5B47-A63C-DED06F0883A2}"/>
              </a:ext>
            </a:extLst>
          </p:cNvPr>
          <p:cNvSpPr>
            <a:spLocks noGrp="1"/>
          </p:cNvSpPr>
          <p:nvPr>
            <p:ph type="dt" sz="half" idx="10"/>
          </p:nvPr>
        </p:nvSpPr>
        <p:spPr>
          <a:xfrm>
            <a:off x="7306040" y="427034"/>
            <a:ext cx="2228850" cy="365125"/>
          </a:xfrm>
        </p:spPr>
        <p:txBody>
          <a:bodyPr/>
          <a:lstStyle/>
          <a:p>
            <a:endParaRPr lang="en-US" dirty="0"/>
          </a:p>
        </p:txBody>
      </p:sp>
      <p:sp>
        <p:nvSpPr>
          <p:cNvPr id="10" name="Slide Number Placeholder 5">
            <a:extLst>
              <a:ext uri="{FF2B5EF4-FFF2-40B4-BE49-F238E27FC236}">
                <a16:creationId xmlns:a16="http://schemas.microsoft.com/office/drawing/2014/main" id="{45C1C095-3D5F-3846-A68B-623E5D5B3BA2}"/>
              </a:ext>
            </a:extLst>
          </p:cNvPr>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
        <p:nvSpPr>
          <p:cNvPr id="12" name="テキスト プレースホルダー 12">
            <a:extLst>
              <a:ext uri="{FF2B5EF4-FFF2-40B4-BE49-F238E27FC236}">
                <a16:creationId xmlns:a16="http://schemas.microsoft.com/office/drawing/2014/main" id="{E32FF9E2-AACC-F14F-A96C-A0E9FD2730C0}"/>
              </a:ext>
            </a:extLst>
          </p:cNvPr>
          <p:cNvSpPr>
            <a:spLocks noGrp="1"/>
          </p:cNvSpPr>
          <p:nvPr>
            <p:ph type="body" sz="quarter" idx="13"/>
          </p:nvPr>
        </p:nvSpPr>
        <p:spPr>
          <a:xfrm>
            <a:off x="0" y="828000"/>
            <a:ext cx="9907200" cy="53588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360000" bIns="144000" rtlCol="0" anchor="t">
            <a:spAutoFit/>
          </a:bodyPr>
          <a:lstStyle>
            <a:lvl1pPr marL="0" indent="0">
              <a:buNone/>
              <a:defRPr lang="ja-JP" altLang="en-US" sz="1300" kern="900" spc="69" smtClean="0">
                <a:solidFill>
                  <a:schemeClr val="tx1"/>
                </a:solidFill>
              </a:defRPr>
            </a:lvl1pPr>
            <a:lvl2pPr>
              <a:defRPr lang="ja-JP" altLang="en-US" sz="1800" smtClean="0">
                <a:solidFill>
                  <a:schemeClr val="tx1"/>
                </a:solidFill>
                <a:latin typeface="+mn-lt"/>
                <a:ea typeface="+mn-ea"/>
              </a:defRPr>
            </a:lvl2pPr>
            <a:lvl3pPr>
              <a:defRPr lang="ja-JP" altLang="en-US" sz="1800" smtClean="0">
                <a:solidFill>
                  <a:schemeClr val="tx1"/>
                </a:solidFill>
                <a:latin typeface="+mn-lt"/>
                <a:ea typeface="+mn-ea"/>
              </a:defRPr>
            </a:lvl3pPr>
            <a:lvl4pPr>
              <a:defRPr lang="ja-JP" altLang="en-US" sz="1800" smtClean="0">
                <a:solidFill>
                  <a:schemeClr val="tx1"/>
                </a:solidFill>
                <a:latin typeface="+mn-lt"/>
                <a:ea typeface="+mn-ea"/>
              </a:defRPr>
            </a:lvl4pPr>
            <a:lvl5pPr>
              <a:defRPr lang="ja-JP" altLang="en-US" sz="1800">
                <a:solidFill>
                  <a:schemeClr val="tx1"/>
                </a:solidFill>
                <a:latin typeface="+mn-lt"/>
                <a:ea typeface="+mn-ea"/>
              </a:defRPr>
            </a:lvl5pPr>
          </a:lstStyle>
          <a:p>
            <a:pPr marL="0" lvl="0" defTabSz="457200">
              <a:spcAft>
                <a:spcPts val="1000"/>
              </a:spcAft>
            </a:pPr>
            <a:r>
              <a:rPr kumimoji="1" lang="ja-JP" altLang="en-US"/>
              <a:t>マスター テキストの書式設定</a:t>
            </a:r>
          </a:p>
        </p:txBody>
      </p:sp>
    </p:spTree>
    <p:extLst>
      <p:ext uri="{BB962C8B-B14F-4D97-AF65-F5344CB8AC3E}">
        <p14:creationId xmlns:p14="http://schemas.microsoft.com/office/powerpoint/2010/main" val="2370235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ロゴ無し-白紙">
    <p:spTree>
      <p:nvGrpSpPr>
        <p:cNvPr id="1" name=""/>
        <p:cNvGrpSpPr/>
        <p:nvPr/>
      </p:nvGrpSpPr>
      <p:grpSpPr>
        <a:xfrm>
          <a:off x="0" y="0"/>
          <a:ext cx="0" cy="0"/>
          <a:chOff x="0" y="0"/>
          <a:chExt cx="0" cy="0"/>
        </a:xfrm>
      </p:grpSpPr>
      <p:sp>
        <p:nvSpPr>
          <p:cNvPr id="18" name="Slide Number Placeholder 5">
            <a:extLst>
              <a:ext uri="{FF2B5EF4-FFF2-40B4-BE49-F238E27FC236}">
                <a16:creationId xmlns:a16="http://schemas.microsoft.com/office/drawing/2014/main" id="{45C1C095-3D5F-3846-A68B-623E5D5B3BA2}"/>
              </a:ext>
            </a:extLst>
          </p:cNvPr>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7296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ロゴ有-タイトル＆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86" y="1879526"/>
            <a:ext cx="9185828" cy="4449838"/>
          </a:xfrm>
        </p:spPr>
        <p:txBody>
          <a:bodyPr>
            <a:normAutofit/>
          </a:bodyPr>
          <a:lstStyle>
            <a:lvl1pPr>
              <a:defRPr sz="1200"/>
            </a:lvl1pPr>
            <a:lvl2pPr>
              <a:defRPr sz="1200"/>
            </a:lvl2pPr>
            <a:lvl3pPr>
              <a:defRPr sz="1200"/>
            </a:lvl3pPr>
            <a:lvl4pPr>
              <a:defRPr sz="1200"/>
            </a:lvl4pPr>
            <a:lvl5pPr>
              <a:defRPr sz="12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5" name="Footer Placeholder 4"/>
          <p:cNvSpPr>
            <a:spLocks noGrp="1"/>
          </p:cNvSpPr>
          <p:nvPr>
            <p:ph type="ftr" sz="quarter" idx="11"/>
          </p:nvPr>
        </p:nvSpPr>
        <p:spPr/>
        <p:txBody>
          <a:bodyPr/>
          <a:lstStyle/>
          <a:p>
            <a:endParaRPr lang="en-US" dirty="0"/>
          </a:p>
        </p:txBody>
      </p:sp>
      <p:sp>
        <p:nvSpPr>
          <p:cNvPr id="9" name="Slide Number Placeholder 5">
            <a:extLst>
              <a:ext uri="{FF2B5EF4-FFF2-40B4-BE49-F238E27FC236}">
                <a16:creationId xmlns:a16="http://schemas.microsoft.com/office/drawing/2014/main" id="{48E6ABEB-2A7D-D846-8DE5-D6E43210D2E6}"/>
              </a:ext>
            </a:extLst>
          </p:cNvPr>
          <p:cNvSpPr>
            <a:spLocks noGrp="1"/>
          </p:cNvSpPr>
          <p:nvPr>
            <p:ph type="sldNum" sz="quarter" idx="4"/>
          </p:nvPr>
        </p:nvSpPr>
        <p:spPr>
          <a:xfrm>
            <a:off x="8904203"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pic>
        <p:nvPicPr>
          <p:cNvPr id="6" name="図 5">
            <a:extLst>
              <a:ext uri="{FF2B5EF4-FFF2-40B4-BE49-F238E27FC236}">
                <a16:creationId xmlns:a16="http://schemas.microsoft.com/office/drawing/2014/main" id="{F33F99F1-7032-4F4F-BBFD-0D837F547269}"/>
              </a:ext>
            </a:extLst>
          </p:cNvPr>
          <p:cNvPicPr>
            <a:picLocks noChangeAspect="1"/>
          </p:cNvPicPr>
          <p:nvPr userDrawn="1"/>
        </p:nvPicPr>
        <p:blipFill>
          <a:blip r:embed="rId2"/>
          <a:stretch>
            <a:fillRect/>
          </a:stretch>
        </p:blipFill>
        <p:spPr>
          <a:xfrm>
            <a:off x="360086" y="6534000"/>
            <a:ext cx="2028431" cy="207831"/>
          </a:xfrm>
          <a:prstGeom prst="rect">
            <a:avLst/>
          </a:prstGeom>
        </p:spPr>
      </p:pic>
      <p:sp>
        <p:nvSpPr>
          <p:cNvPr id="12" name="テキスト プレースホルダー 6">
            <a:extLst>
              <a:ext uri="{FF2B5EF4-FFF2-40B4-BE49-F238E27FC236}">
                <a16:creationId xmlns:a16="http://schemas.microsoft.com/office/drawing/2014/main" id="{4B66BDE1-5ABE-1A49-831A-CACBD5DC5471}"/>
              </a:ext>
            </a:extLst>
          </p:cNvPr>
          <p:cNvSpPr txBox="1">
            <a:spLocks/>
          </p:cNvSpPr>
          <p:nvPr userDrawn="1"/>
        </p:nvSpPr>
        <p:spPr>
          <a:xfrm>
            <a:off x="0" y="0"/>
            <a:ext cx="9907200" cy="827999"/>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3" name="テキスト プレースホルダー 6">
            <a:extLst>
              <a:ext uri="{FF2B5EF4-FFF2-40B4-BE49-F238E27FC236}">
                <a16:creationId xmlns:a16="http://schemas.microsoft.com/office/drawing/2014/main" id="{128C7BBE-DA91-2546-9948-0ECF38C7D752}"/>
              </a:ext>
            </a:extLst>
          </p:cNvPr>
          <p:cNvSpPr txBox="1">
            <a:spLocks/>
          </p:cNvSpPr>
          <p:nvPr userDrawn="1"/>
        </p:nvSpPr>
        <p:spPr>
          <a:xfrm>
            <a:off x="6019800" y="0"/>
            <a:ext cx="3896710" cy="827999"/>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2146971 w 9907200"/>
              <a:gd name="connsiteY0" fmla="*/ 82296 h 827999"/>
              <a:gd name="connsiteX1" fmla="*/ 9907200 w 9907200"/>
              <a:gd name="connsiteY1" fmla="*/ 0 h 827999"/>
              <a:gd name="connsiteX2" fmla="*/ 9907200 w 9907200"/>
              <a:gd name="connsiteY2" fmla="*/ 827999 h 827999"/>
              <a:gd name="connsiteX3" fmla="*/ 0 w 9907200"/>
              <a:gd name="connsiteY3" fmla="*/ 827999 h 827999"/>
              <a:gd name="connsiteX4" fmla="*/ 2146971 w 9907200"/>
              <a:gd name="connsiteY4" fmla="*/ 82296 h 827999"/>
              <a:gd name="connsiteX0" fmla="*/ 2100475 w 9907200"/>
              <a:gd name="connsiteY0" fmla="*/ 4572 h 827999"/>
              <a:gd name="connsiteX1" fmla="*/ 9907200 w 9907200"/>
              <a:gd name="connsiteY1" fmla="*/ 0 h 827999"/>
              <a:gd name="connsiteX2" fmla="*/ 9907200 w 9907200"/>
              <a:gd name="connsiteY2" fmla="*/ 827999 h 827999"/>
              <a:gd name="connsiteX3" fmla="*/ 0 w 9907200"/>
              <a:gd name="connsiteY3" fmla="*/ 827999 h 827999"/>
              <a:gd name="connsiteX4" fmla="*/ 2100475 w 9907200"/>
              <a:gd name="connsiteY4" fmla="*/ 4572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200" h="827999">
                <a:moveTo>
                  <a:pt x="2100475" y="4572"/>
                </a:moveTo>
                <a:lnTo>
                  <a:pt x="9907200" y="0"/>
                </a:lnTo>
                <a:lnTo>
                  <a:pt x="9907200" y="827999"/>
                </a:lnTo>
                <a:lnTo>
                  <a:pt x="0" y="827999"/>
                </a:lnTo>
                <a:lnTo>
                  <a:pt x="2100475" y="4572"/>
                </a:lnTo>
                <a:close/>
              </a:path>
            </a:pathLst>
          </a:custGeom>
          <a:gradFill flip="none" rotWithShape="1">
            <a:gsLst>
              <a:gs pos="0">
                <a:srgbClr val="0064DF">
                  <a:alpha val="50196"/>
                </a:srgbClr>
              </a:gs>
              <a:gs pos="62000">
                <a:srgbClr val="0C338E">
                  <a:alpha val="5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4" name="Title 1">
            <a:extLst>
              <a:ext uri="{FF2B5EF4-FFF2-40B4-BE49-F238E27FC236}">
                <a16:creationId xmlns:a16="http://schemas.microsoft.com/office/drawing/2014/main" id="{24636362-6DC1-7D45-87A6-A2F4247CD968}"/>
              </a:ext>
            </a:extLst>
          </p:cNvPr>
          <p:cNvSpPr>
            <a:spLocks noGrp="1"/>
          </p:cNvSpPr>
          <p:nvPr>
            <p:ph type="title"/>
          </p:nvPr>
        </p:nvSpPr>
        <p:spPr>
          <a:xfrm>
            <a:off x="0" y="-1"/>
            <a:ext cx="9906000" cy="827999"/>
          </a:xfrm>
        </p:spPr>
        <p:txBody>
          <a:bodyPr/>
          <a:lstStyle/>
          <a:p>
            <a:r>
              <a:rPr lang="ja-JP" altLang="en-US"/>
              <a:t>マスター タイトルの書式設定</a:t>
            </a:r>
            <a:endParaRPr lang="en-US" dirty="0"/>
          </a:p>
        </p:txBody>
      </p:sp>
      <p:sp>
        <p:nvSpPr>
          <p:cNvPr id="15" name="Date Placeholder 3">
            <a:extLst>
              <a:ext uri="{FF2B5EF4-FFF2-40B4-BE49-F238E27FC236}">
                <a16:creationId xmlns:a16="http://schemas.microsoft.com/office/drawing/2014/main" id="{7A7A2EE5-AF89-5B47-A63C-DED06F0883A2}"/>
              </a:ext>
            </a:extLst>
          </p:cNvPr>
          <p:cNvSpPr>
            <a:spLocks noGrp="1"/>
          </p:cNvSpPr>
          <p:nvPr>
            <p:ph type="dt" sz="half" idx="10"/>
          </p:nvPr>
        </p:nvSpPr>
        <p:spPr>
          <a:xfrm>
            <a:off x="7306040" y="427034"/>
            <a:ext cx="2228850" cy="365125"/>
          </a:xfrm>
        </p:spPr>
        <p:txBody>
          <a:bodyPr/>
          <a:lstStyle/>
          <a:p>
            <a:endParaRPr lang="en-US" dirty="0"/>
          </a:p>
        </p:txBody>
      </p:sp>
      <p:sp>
        <p:nvSpPr>
          <p:cNvPr id="16" name="テキスト プレースホルダー 12">
            <a:extLst>
              <a:ext uri="{FF2B5EF4-FFF2-40B4-BE49-F238E27FC236}">
                <a16:creationId xmlns:a16="http://schemas.microsoft.com/office/drawing/2014/main" id="{E32FF9E2-AACC-F14F-A96C-A0E9FD2730C0}"/>
              </a:ext>
            </a:extLst>
          </p:cNvPr>
          <p:cNvSpPr>
            <a:spLocks noGrp="1"/>
          </p:cNvSpPr>
          <p:nvPr>
            <p:ph type="body" sz="quarter" idx="13"/>
          </p:nvPr>
        </p:nvSpPr>
        <p:spPr>
          <a:xfrm>
            <a:off x="0" y="828000"/>
            <a:ext cx="9907200" cy="53588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360000" bIns="144000" rtlCol="0" anchor="t">
            <a:spAutoFit/>
          </a:bodyPr>
          <a:lstStyle>
            <a:lvl1pPr marL="0" indent="0">
              <a:buNone/>
              <a:defRPr lang="ja-JP" altLang="en-US" sz="1300" kern="900" spc="69" smtClean="0">
                <a:solidFill>
                  <a:schemeClr val="tx1"/>
                </a:solidFill>
              </a:defRPr>
            </a:lvl1pPr>
            <a:lvl2pPr>
              <a:defRPr lang="ja-JP" altLang="en-US" sz="1800" smtClean="0">
                <a:solidFill>
                  <a:schemeClr val="tx1"/>
                </a:solidFill>
                <a:latin typeface="+mn-lt"/>
                <a:ea typeface="+mn-ea"/>
              </a:defRPr>
            </a:lvl2pPr>
            <a:lvl3pPr>
              <a:defRPr lang="ja-JP" altLang="en-US" sz="1800" smtClean="0">
                <a:solidFill>
                  <a:schemeClr val="tx1"/>
                </a:solidFill>
                <a:latin typeface="+mn-lt"/>
                <a:ea typeface="+mn-ea"/>
              </a:defRPr>
            </a:lvl3pPr>
            <a:lvl4pPr>
              <a:defRPr lang="ja-JP" altLang="en-US" sz="1800" smtClean="0">
                <a:solidFill>
                  <a:schemeClr val="tx1"/>
                </a:solidFill>
                <a:latin typeface="+mn-lt"/>
                <a:ea typeface="+mn-ea"/>
              </a:defRPr>
            </a:lvl4pPr>
            <a:lvl5pPr>
              <a:defRPr lang="ja-JP" altLang="en-US" sz="1800">
                <a:solidFill>
                  <a:schemeClr val="tx1"/>
                </a:solidFill>
                <a:latin typeface="+mn-lt"/>
                <a:ea typeface="+mn-ea"/>
              </a:defRPr>
            </a:lvl5pPr>
          </a:lstStyle>
          <a:p>
            <a:pPr marL="0" lvl="0" defTabSz="457200">
              <a:spcAft>
                <a:spcPts val="1000"/>
              </a:spcAft>
            </a:pPr>
            <a:r>
              <a:rPr kumimoji="1" lang="ja-JP" altLang="en-US"/>
              <a:t>マスター テキストの書式設定</a:t>
            </a:r>
          </a:p>
        </p:txBody>
      </p:sp>
    </p:spTree>
    <p:extLst>
      <p:ext uri="{BB962C8B-B14F-4D97-AF65-F5344CB8AC3E}">
        <p14:creationId xmlns:p14="http://schemas.microsoft.com/office/powerpoint/2010/main" val="325361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ロゴ有-タイトル">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10" name="Slide Number Placeholder 5">
            <a:extLst>
              <a:ext uri="{FF2B5EF4-FFF2-40B4-BE49-F238E27FC236}">
                <a16:creationId xmlns:a16="http://schemas.microsoft.com/office/drawing/2014/main" id="{45C1C095-3D5F-3846-A68B-623E5D5B3BA2}"/>
              </a:ext>
            </a:extLst>
          </p:cNvPr>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pic>
        <p:nvPicPr>
          <p:cNvPr id="12" name="図 11">
            <a:extLst>
              <a:ext uri="{FF2B5EF4-FFF2-40B4-BE49-F238E27FC236}">
                <a16:creationId xmlns:a16="http://schemas.microsoft.com/office/drawing/2014/main" id="{01BCB77C-208D-B54D-A9E6-6C5D999C55B6}"/>
              </a:ext>
            </a:extLst>
          </p:cNvPr>
          <p:cNvPicPr>
            <a:picLocks noChangeAspect="1"/>
          </p:cNvPicPr>
          <p:nvPr userDrawn="1"/>
        </p:nvPicPr>
        <p:blipFill>
          <a:blip r:embed="rId2"/>
          <a:stretch>
            <a:fillRect/>
          </a:stretch>
        </p:blipFill>
        <p:spPr>
          <a:xfrm>
            <a:off x="360086" y="6534000"/>
            <a:ext cx="2028431" cy="207831"/>
          </a:xfrm>
          <a:prstGeom prst="rect">
            <a:avLst/>
          </a:prstGeom>
        </p:spPr>
      </p:pic>
      <p:sp>
        <p:nvSpPr>
          <p:cNvPr id="11" name="テキスト プレースホルダー 6">
            <a:extLst>
              <a:ext uri="{FF2B5EF4-FFF2-40B4-BE49-F238E27FC236}">
                <a16:creationId xmlns:a16="http://schemas.microsoft.com/office/drawing/2014/main" id="{4B66BDE1-5ABE-1A49-831A-CACBD5DC5471}"/>
              </a:ext>
            </a:extLst>
          </p:cNvPr>
          <p:cNvSpPr txBox="1">
            <a:spLocks/>
          </p:cNvSpPr>
          <p:nvPr userDrawn="1"/>
        </p:nvSpPr>
        <p:spPr>
          <a:xfrm>
            <a:off x="0" y="0"/>
            <a:ext cx="9907200" cy="827999"/>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4" name="テキスト プレースホルダー 6">
            <a:extLst>
              <a:ext uri="{FF2B5EF4-FFF2-40B4-BE49-F238E27FC236}">
                <a16:creationId xmlns:a16="http://schemas.microsoft.com/office/drawing/2014/main" id="{128C7BBE-DA91-2546-9948-0ECF38C7D752}"/>
              </a:ext>
            </a:extLst>
          </p:cNvPr>
          <p:cNvSpPr txBox="1">
            <a:spLocks/>
          </p:cNvSpPr>
          <p:nvPr userDrawn="1"/>
        </p:nvSpPr>
        <p:spPr>
          <a:xfrm>
            <a:off x="6019800" y="0"/>
            <a:ext cx="3896710" cy="827999"/>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2146971 w 9907200"/>
              <a:gd name="connsiteY0" fmla="*/ 82296 h 827999"/>
              <a:gd name="connsiteX1" fmla="*/ 9907200 w 9907200"/>
              <a:gd name="connsiteY1" fmla="*/ 0 h 827999"/>
              <a:gd name="connsiteX2" fmla="*/ 9907200 w 9907200"/>
              <a:gd name="connsiteY2" fmla="*/ 827999 h 827999"/>
              <a:gd name="connsiteX3" fmla="*/ 0 w 9907200"/>
              <a:gd name="connsiteY3" fmla="*/ 827999 h 827999"/>
              <a:gd name="connsiteX4" fmla="*/ 2146971 w 9907200"/>
              <a:gd name="connsiteY4" fmla="*/ 82296 h 827999"/>
              <a:gd name="connsiteX0" fmla="*/ 2100475 w 9907200"/>
              <a:gd name="connsiteY0" fmla="*/ 4572 h 827999"/>
              <a:gd name="connsiteX1" fmla="*/ 9907200 w 9907200"/>
              <a:gd name="connsiteY1" fmla="*/ 0 h 827999"/>
              <a:gd name="connsiteX2" fmla="*/ 9907200 w 9907200"/>
              <a:gd name="connsiteY2" fmla="*/ 827999 h 827999"/>
              <a:gd name="connsiteX3" fmla="*/ 0 w 9907200"/>
              <a:gd name="connsiteY3" fmla="*/ 827999 h 827999"/>
              <a:gd name="connsiteX4" fmla="*/ 2100475 w 9907200"/>
              <a:gd name="connsiteY4" fmla="*/ 4572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200" h="827999">
                <a:moveTo>
                  <a:pt x="2100475" y="4572"/>
                </a:moveTo>
                <a:lnTo>
                  <a:pt x="9907200" y="0"/>
                </a:lnTo>
                <a:lnTo>
                  <a:pt x="9907200" y="827999"/>
                </a:lnTo>
                <a:lnTo>
                  <a:pt x="0" y="827999"/>
                </a:lnTo>
                <a:lnTo>
                  <a:pt x="2100475" y="4572"/>
                </a:lnTo>
                <a:close/>
              </a:path>
            </a:pathLst>
          </a:custGeom>
          <a:gradFill flip="none" rotWithShape="1">
            <a:gsLst>
              <a:gs pos="0">
                <a:srgbClr val="0064DF">
                  <a:alpha val="50196"/>
                </a:srgbClr>
              </a:gs>
              <a:gs pos="62000">
                <a:srgbClr val="0C338E">
                  <a:alpha val="5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5" name="Title 1">
            <a:extLst>
              <a:ext uri="{FF2B5EF4-FFF2-40B4-BE49-F238E27FC236}">
                <a16:creationId xmlns:a16="http://schemas.microsoft.com/office/drawing/2014/main" id="{24636362-6DC1-7D45-87A6-A2F4247CD968}"/>
              </a:ext>
            </a:extLst>
          </p:cNvPr>
          <p:cNvSpPr>
            <a:spLocks noGrp="1"/>
          </p:cNvSpPr>
          <p:nvPr>
            <p:ph type="title"/>
          </p:nvPr>
        </p:nvSpPr>
        <p:spPr>
          <a:xfrm>
            <a:off x="0" y="-1"/>
            <a:ext cx="9906000" cy="827999"/>
          </a:xfrm>
        </p:spPr>
        <p:txBody>
          <a:bodyPr/>
          <a:lstStyle/>
          <a:p>
            <a:r>
              <a:rPr lang="ja-JP" altLang="en-US"/>
              <a:t>マスター タイトルの書式設定</a:t>
            </a:r>
            <a:endParaRPr lang="en-US" dirty="0"/>
          </a:p>
        </p:txBody>
      </p:sp>
      <p:sp>
        <p:nvSpPr>
          <p:cNvPr id="16" name="Date Placeholder 3">
            <a:extLst>
              <a:ext uri="{FF2B5EF4-FFF2-40B4-BE49-F238E27FC236}">
                <a16:creationId xmlns:a16="http://schemas.microsoft.com/office/drawing/2014/main" id="{7A7A2EE5-AF89-5B47-A63C-DED06F0883A2}"/>
              </a:ext>
            </a:extLst>
          </p:cNvPr>
          <p:cNvSpPr>
            <a:spLocks noGrp="1"/>
          </p:cNvSpPr>
          <p:nvPr>
            <p:ph type="dt" sz="half" idx="10"/>
          </p:nvPr>
        </p:nvSpPr>
        <p:spPr>
          <a:xfrm>
            <a:off x="7306040" y="427034"/>
            <a:ext cx="2228850" cy="365125"/>
          </a:xfrm>
        </p:spPr>
        <p:txBody>
          <a:bodyPr/>
          <a:lstStyle/>
          <a:p>
            <a:endParaRPr lang="en-US" dirty="0"/>
          </a:p>
        </p:txBody>
      </p:sp>
      <p:sp>
        <p:nvSpPr>
          <p:cNvPr id="17" name="テキスト プレースホルダー 12">
            <a:extLst>
              <a:ext uri="{FF2B5EF4-FFF2-40B4-BE49-F238E27FC236}">
                <a16:creationId xmlns:a16="http://schemas.microsoft.com/office/drawing/2014/main" id="{E32FF9E2-AACC-F14F-A96C-A0E9FD2730C0}"/>
              </a:ext>
            </a:extLst>
          </p:cNvPr>
          <p:cNvSpPr>
            <a:spLocks noGrp="1"/>
          </p:cNvSpPr>
          <p:nvPr>
            <p:ph type="body" sz="quarter" idx="13"/>
          </p:nvPr>
        </p:nvSpPr>
        <p:spPr>
          <a:xfrm>
            <a:off x="0" y="828000"/>
            <a:ext cx="9907200" cy="53588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360000" bIns="144000" rtlCol="0" anchor="t">
            <a:spAutoFit/>
          </a:bodyPr>
          <a:lstStyle>
            <a:lvl1pPr marL="0" indent="0">
              <a:buNone/>
              <a:defRPr lang="ja-JP" altLang="en-US" sz="1300" kern="900" spc="69" smtClean="0">
                <a:solidFill>
                  <a:schemeClr val="tx1"/>
                </a:solidFill>
              </a:defRPr>
            </a:lvl1pPr>
            <a:lvl2pPr>
              <a:defRPr lang="ja-JP" altLang="en-US" sz="1800" smtClean="0">
                <a:solidFill>
                  <a:schemeClr val="tx1"/>
                </a:solidFill>
                <a:latin typeface="+mn-lt"/>
                <a:ea typeface="+mn-ea"/>
              </a:defRPr>
            </a:lvl2pPr>
            <a:lvl3pPr>
              <a:defRPr lang="ja-JP" altLang="en-US" sz="1800" smtClean="0">
                <a:solidFill>
                  <a:schemeClr val="tx1"/>
                </a:solidFill>
                <a:latin typeface="+mn-lt"/>
                <a:ea typeface="+mn-ea"/>
              </a:defRPr>
            </a:lvl3pPr>
            <a:lvl4pPr>
              <a:defRPr lang="ja-JP" altLang="en-US" sz="1800" smtClean="0">
                <a:solidFill>
                  <a:schemeClr val="tx1"/>
                </a:solidFill>
                <a:latin typeface="+mn-lt"/>
                <a:ea typeface="+mn-ea"/>
              </a:defRPr>
            </a:lvl4pPr>
            <a:lvl5pPr>
              <a:defRPr lang="ja-JP" altLang="en-US" sz="1800">
                <a:solidFill>
                  <a:schemeClr val="tx1"/>
                </a:solidFill>
                <a:latin typeface="+mn-lt"/>
                <a:ea typeface="+mn-ea"/>
              </a:defRPr>
            </a:lvl5pPr>
          </a:lstStyle>
          <a:p>
            <a:pPr marL="0" lvl="0" defTabSz="457200">
              <a:spcAft>
                <a:spcPts val="1000"/>
              </a:spcAft>
            </a:pPr>
            <a:r>
              <a:rPr kumimoji="1" lang="ja-JP" altLang="en-US"/>
              <a:t>マスター テキストの書式設定</a:t>
            </a:r>
          </a:p>
        </p:txBody>
      </p:sp>
    </p:spTree>
    <p:extLst>
      <p:ext uri="{BB962C8B-B14F-4D97-AF65-F5344CB8AC3E}">
        <p14:creationId xmlns:p14="http://schemas.microsoft.com/office/powerpoint/2010/main" val="800090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ロゴ有-白紙">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602BD50-DCF9-714C-91DD-D79ACEF746FC}"/>
              </a:ext>
            </a:extLst>
          </p:cNvPr>
          <p:cNvPicPr>
            <a:picLocks noChangeAspect="1"/>
          </p:cNvPicPr>
          <p:nvPr userDrawn="1"/>
        </p:nvPicPr>
        <p:blipFill>
          <a:blip r:embed="rId2"/>
          <a:stretch>
            <a:fillRect/>
          </a:stretch>
        </p:blipFill>
        <p:spPr>
          <a:xfrm>
            <a:off x="360086" y="6534000"/>
            <a:ext cx="2028431" cy="207831"/>
          </a:xfrm>
          <a:prstGeom prst="rect">
            <a:avLst/>
          </a:prstGeom>
        </p:spPr>
      </p:pic>
      <p:sp>
        <p:nvSpPr>
          <p:cNvPr id="3" name="Slide Number Placeholder 5">
            <a:extLst>
              <a:ext uri="{FF2B5EF4-FFF2-40B4-BE49-F238E27FC236}">
                <a16:creationId xmlns:a16="http://schemas.microsoft.com/office/drawing/2014/main" id="{45C1C095-3D5F-3846-A68B-623E5D5B3BA2}"/>
              </a:ext>
            </a:extLst>
          </p:cNvPr>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2913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表紙1">
    <p:spTree>
      <p:nvGrpSpPr>
        <p:cNvPr id="1" name=""/>
        <p:cNvGrpSpPr/>
        <p:nvPr/>
      </p:nvGrpSpPr>
      <p:grpSpPr>
        <a:xfrm>
          <a:off x="0" y="0"/>
          <a:ext cx="0" cy="0"/>
          <a:chOff x="0" y="0"/>
          <a:chExt cx="0" cy="0"/>
        </a:xfrm>
      </p:grpSpPr>
      <p:sp>
        <p:nvSpPr>
          <p:cNvPr id="6" name="テキスト プレースホルダー 6">
            <a:extLst>
              <a:ext uri="{FF2B5EF4-FFF2-40B4-BE49-F238E27FC236}">
                <a16:creationId xmlns:a16="http://schemas.microsoft.com/office/drawing/2014/main" id="{947288C7-7203-D54E-8629-CD9317DDB283}"/>
              </a:ext>
            </a:extLst>
          </p:cNvPr>
          <p:cNvSpPr txBox="1">
            <a:spLocks/>
          </p:cNvSpPr>
          <p:nvPr userDrawn="1"/>
        </p:nvSpPr>
        <p:spPr>
          <a:xfrm>
            <a:off x="0" y="3886200"/>
            <a:ext cx="9906000" cy="3000118"/>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ct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7" name="テキスト プレースホルダー 6">
            <a:extLst>
              <a:ext uri="{FF2B5EF4-FFF2-40B4-BE49-F238E27FC236}">
                <a16:creationId xmlns:a16="http://schemas.microsoft.com/office/drawing/2014/main" id="{C430249E-AE45-AB46-9462-F239EA5FB436}"/>
              </a:ext>
            </a:extLst>
          </p:cNvPr>
          <p:cNvSpPr txBox="1">
            <a:spLocks/>
          </p:cNvSpPr>
          <p:nvPr userDrawn="1"/>
        </p:nvSpPr>
        <p:spPr>
          <a:xfrm>
            <a:off x="4165600" y="3886200"/>
            <a:ext cx="5740400" cy="3000118"/>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3540809 w 9907200"/>
              <a:gd name="connsiteY0" fmla="*/ 9052 h 827999"/>
              <a:gd name="connsiteX1" fmla="*/ 9907200 w 9907200"/>
              <a:gd name="connsiteY1" fmla="*/ 0 h 827999"/>
              <a:gd name="connsiteX2" fmla="*/ 9907200 w 9907200"/>
              <a:gd name="connsiteY2" fmla="*/ 827999 h 827999"/>
              <a:gd name="connsiteX3" fmla="*/ 0 w 9907200"/>
              <a:gd name="connsiteY3" fmla="*/ 827999 h 827999"/>
              <a:gd name="connsiteX4" fmla="*/ 3540809 w 9907200"/>
              <a:gd name="connsiteY4" fmla="*/ 9052 h 827999"/>
              <a:gd name="connsiteX0" fmla="*/ 3858857 w 9907200"/>
              <a:gd name="connsiteY0" fmla="*/ 5588 h 827999"/>
              <a:gd name="connsiteX1" fmla="*/ 9907200 w 9907200"/>
              <a:gd name="connsiteY1" fmla="*/ 0 h 827999"/>
              <a:gd name="connsiteX2" fmla="*/ 9907200 w 9907200"/>
              <a:gd name="connsiteY2" fmla="*/ 827999 h 827999"/>
              <a:gd name="connsiteX3" fmla="*/ 0 w 9907200"/>
              <a:gd name="connsiteY3" fmla="*/ 827999 h 827999"/>
              <a:gd name="connsiteX4" fmla="*/ 3858857 w 9907200"/>
              <a:gd name="connsiteY4" fmla="*/ 5588 h 827999"/>
              <a:gd name="connsiteX0" fmla="*/ 5052983 w 9907200"/>
              <a:gd name="connsiteY0" fmla="*/ 5588 h 827999"/>
              <a:gd name="connsiteX1" fmla="*/ 9907200 w 9907200"/>
              <a:gd name="connsiteY1" fmla="*/ 0 h 827999"/>
              <a:gd name="connsiteX2" fmla="*/ 9907200 w 9907200"/>
              <a:gd name="connsiteY2" fmla="*/ 827999 h 827999"/>
              <a:gd name="connsiteX3" fmla="*/ 0 w 9907200"/>
              <a:gd name="connsiteY3" fmla="*/ 827999 h 827999"/>
              <a:gd name="connsiteX4" fmla="*/ 5052983 w 9907200"/>
              <a:gd name="connsiteY4" fmla="*/ 5588 h 827999"/>
              <a:gd name="connsiteX0" fmla="*/ 3331732 w 9907200"/>
              <a:gd name="connsiteY0" fmla="*/ 0 h 828042"/>
              <a:gd name="connsiteX1" fmla="*/ 9907200 w 9907200"/>
              <a:gd name="connsiteY1" fmla="*/ 43 h 828042"/>
              <a:gd name="connsiteX2" fmla="*/ 9907200 w 9907200"/>
              <a:gd name="connsiteY2" fmla="*/ 828042 h 828042"/>
              <a:gd name="connsiteX3" fmla="*/ 0 w 9907200"/>
              <a:gd name="connsiteY3" fmla="*/ 828042 h 828042"/>
              <a:gd name="connsiteX4" fmla="*/ 3331732 w 9907200"/>
              <a:gd name="connsiteY4" fmla="*/ 0 h 828042"/>
              <a:gd name="connsiteX0" fmla="*/ 4732750 w 11308218"/>
              <a:gd name="connsiteY0" fmla="*/ 0 h 828042"/>
              <a:gd name="connsiteX1" fmla="*/ 11308218 w 11308218"/>
              <a:gd name="connsiteY1" fmla="*/ 43 h 828042"/>
              <a:gd name="connsiteX2" fmla="*/ 11308218 w 11308218"/>
              <a:gd name="connsiteY2" fmla="*/ 828042 h 828042"/>
              <a:gd name="connsiteX3" fmla="*/ 0 w 11308218"/>
              <a:gd name="connsiteY3" fmla="*/ 828042 h 828042"/>
              <a:gd name="connsiteX4" fmla="*/ 4732750 w 11308218"/>
              <a:gd name="connsiteY4" fmla="*/ 0 h 828042"/>
              <a:gd name="connsiteX0" fmla="*/ 5153056 w 11308218"/>
              <a:gd name="connsiteY0" fmla="*/ 0 h 828042"/>
              <a:gd name="connsiteX1" fmla="*/ 11308218 w 11308218"/>
              <a:gd name="connsiteY1" fmla="*/ 43 h 828042"/>
              <a:gd name="connsiteX2" fmla="*/ 11308218 w 11308218"/>
              <a:gd name="connsiteY2" fmla="*/ 828042 h 828042"/>
              <a:gd name="connsiteX3" fmla="*/ 0 w 11308218"/>
              <a:gd name="connsiteY3" fmla="*/ 828042 h 828042"/>
              <a:gd name="connsiteX4" fmla="*/ 5153056 w 11308218"/>
              <a:gd name="connsiteY4" fmla="*/ 0 h 828042"/>
              <a:gd name="connsiteX0" fmla="*/ 5613390 w 11308218"/>
              <a:gd name="connsiteY0" fmla="*/ 5588 h 827999"/>
              <a:gd name="connsiteX1" fmla="*/ 11308218 w 11308218"/>
              <a:gd name="connsiteY1" fmla="*/ 0 h 827999"/>
              <a:gd name="connsiteX2" fmla="*/ 11308218 w 11308218"/>
              <a:gd name="connsiteY2" fmla="*/ 827999 h 827999"/>
              <a:gd name="connsiteX3" fmla="*/ 0 w 11308218"/>
              <a:gd name="connsiteY3" fmla="*/ 827999 h 827999"/>
              <a:gd name="connsiteX4" fmla="*/ 5613390 w 11308218"/>
              <a:gd name="connsiteY4" fmla="*/ 5588 h 827999"/>
              <a:gd name="connsiteX0" fmla="*/ 5702896 w 11308218"/>
              <a:gd name="connsiteY0" fmla="*/ 5588 h 827999"/>
              <a:gd name="connsiteX1" fmla="*/ 11308218 w 11308218"/>
              <a:gd name="connsiteY1" fmla="*/ 0 h 827999"/>
              <a:gd name="connsiteX2" fmla="*/ 11308218 w 11308218"/>
              <a:gd name="connsiteY2" fmla="*/ 827999 h 827999"/>
              <a:gd name="connsiteX3" fmla="*/ 0 w 11308218"/>
              <a:gd name="connsiteY3" fmla="*/ 827999 h 827999"/>
              <a:gd name="connsiteX4" fmla="*/ 5702896 w 11308218"/>
              <a:gd name="connsiteY4" fmla="*/ 5588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8218" h="827999">
                <a:moveTo>
                  <a:pt x="5702896" y="5588"/>
                </a:moveTo>
                <a:lnTo>
                  <a:pt x="11308218" y="0"/>
                </a:lnTo>
                <a:lnTo>
                  <a:pt x="11308218" y="827999"/>
                </a:lnTo>
                <a:lnTo>
                  <a:pt x="0" y="827999"/>
                </a:lnTo>
                <a:lnTo>
                  <a:pt x="5702896" y="5588"/>
                </a:lnTo>
                <a:close/>
              </a:path>
            </a:pathLst>
          </a:custGeom>
          <a:gradFill flip="none" rotWithShape="1">
            <a:gsLst>
              <a:gs pos="0">
                <a:srgbClr val="0064DF">
                  <a:alpha val="50196"/>
                </a:srgbClr>
              </a:gs>
              <a:gs pos="62000">
                <a:srgbClr val="0C338E">
                  <a:alpha val="55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9" name="正方形/長方形 8">
            <a:extLst>
              <a:ext uri="{FF2B5EF4-FFF2-40B4-BE49-F238E27FC236}">
                <a16:creationId xmlns:a16="http://schemas.microsoft.com/office/drawing/2014/main" id="{2BE08920-B0C0-9B48-A34C-F8D99A48DBF8}"/>
              </a:ext>
            </a:extLst>
          </p:cNvPr>
          <p:cNvSpPr/>
          <p:nvPr userDrawn="1"/>
        </p:nvSpPr>
        <p:spPr>
          <a:xfrm>
            <a:off x="-17980" y="0"/>
            <a:ext cx="9923980" cy="3874149"/>
          </a:xfrm>
          <a:prstGeom prst="rect">
            <a:avLst/>
          </a:prstGeom>
          <a:gradFill flip="none" rotWithShape="1">
            <a:gsLst>
              <a:gs pos="50000">
                <a:srgbClr val="FFFFFF">
                  <a:alpha val="31000"/>
                </a:srgbClr>
              </a:gs>
              <a:gs pos="82000">
                <a:srgbClr val="EDEEF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76246" rIns="326585" bIns="176246" rtlCol="0" anchor="ctr"/>
          <a:lstStyle/>
          <a:p>
            <a:pPr>
              <a:lnSpc>
                <a:spcPct val="130000"/>
              </a:lnSpc>
              <a:spcAft>
                <a:spcPts val="1089"/>
              </a:spcAft>
            </a:pPr>
            <a:endParaRPr kumimoji="1" lang="ja-JP" altLang="en-US" sz="1200" kern="900" spc="69">
              <a:solidFill>
                <a:prstClr val="white"/>
              </a:solidFill>
              <a:latin typeface="Meiryo" panose="020B0604030504040204" pitchFamily="34" charset="-128"/>
              <a:ea typeface="Meiryo" panose="020B0604030504040204" pitchFamily="34" charset="-128"/>
            </a:endParaRPr>
          </a:p>
        </p:txBody>
      </p:sp>
      <p:sp>
        <p:nvSpPr>
          <p:cNvPr id="8" name="テキスト プレースホルダー 14">
            <a:extLst>
              <a:ext uri="{FF2B5EF4-FFF2-40B4-BE49-F238E27FC236}">
                <a16:creationId xmlns:a16="http://schemas.microsoft.com/office/drawing/2014/main" id="{61738D56-6561-1C48-AB89-C7F65FB15878}"/>
              </a:ext>
            </a:extLst>
          </p:cNvPr>
          <p:cNvSpPr>
            <a:spLocks noGrp="1"/>
          </p:cNvSpPr>
          <p:nvPr>
            <p:ph type="body" sz="quarter" idx="12"/>
          </p:nvPr>
        </p:nvSpPr>
        <p:spPr>
          <a:xfrm>
            <a:off x="5620281" y="5866857"/>
            <a:ext cx="3913874" cy="340093"/>
          </a:xfrm>
        </p:spPr>
        <p:txBody>
          <a:bodyPr wrap="square" lIns="0" tIns="0" rIns="0" bIns="0" anchor="b">
            <a:spAutoFit/>
          </a:bodyPr>
          <a:lstStyle>
            <a:lvl1pPr marL="0" indent="0">
              <a:spcAft>
                <a:spcPts val="400"/>
              </a:spcAft>
              <a:buNone/>
              <a:defRPr lang="ja-JP" altLang="en-US" sz="1700" spc="150" smtClean="0">
                <a:solidFill>
                  <a:schemeClr val="bg1"/>
                </a:solidFill>
              </a:defRPr>
            </a:lvl1pPr>
            <a:lvl2pPr marL="228600" indent="0">
              <a:spcAft>
                <a:spcPts val="400"/>
              </a:spcAft>
              <a:buNone/>
              <a:defRPr lang="ja-JP" altLang="en-US" sz="1800" smtClean="0">
                <a:latin typeface="+mn-lt"/>
                <a:ea typeface="+mn-ea"/>
              </a:defRPr>
            </a:lvl2pPr>
            <a:lvl3pPr marL="685800" indent="0">
              <a:spcAft>
                <a:spcPts val="400"/>
              </a:spcAft>
              <a:buNone/>
              <a:defRPr lang="ja-JP" altLang="en-US" sz="1800" smtClean="0">
                <a:latin typeface="+mn-lt"/>
                <a:ea typeface="+mn-ea"/>
              </a:defRPr>
            </a:lvl3pPr>
            <a:lvl4pPr marL="1143000" indent="0">
              <a:spcAft>
                <a:spcPts val="400"/>
              </a:spcAft>
              <a:buNone/>
              <a:defRPr lang="ja-JP" altLang="en-US" sz="1800" smtClean="0">
                <a:latin typeface="+mn-lt"/>
                <a:ea typeface="+mn-ea"/>
              </a:defRPr>
            </a:lvl4pPr>
            <a:lvl5pPr marL="1600200" indent="0">
              <a:spcAft>
                <a:spcPts val="400"/>
              </a:spcAft>
              <a:buNone/>
              <a:defRPr lang="ja-JP" altLang="en-US" sz="1800">
                <a:latin typeface="+mn-lt"/>
                <a:ea typeface="+mn-ea"/>
              </a:defRPr>
            </a:lvl5pPr>
          </a:lstStyle>
          <a:p>
            <a:pPr marL="0" lvl="0" defTabSz="457200"/>
            <a:r>
              <a:rPr kumimoji="1" lang="ja-JP" altLang="en-US" dirty="0"/>
              <a:t>マスター テキストの書式設定</a:t>
            </a:r>
          </a:p>
        </p:txBody>
      </p:sp>
      <p:sp>
        <p:nvSpPr>
          <p:cNvPr id="12" name="テキスト プレースホルダー 6">
            <a:extLst>
              <a:ext uri="{FF2B5EF4-FFF2-40B4-BE49-F238E27FC236}">
                <a16:creationId xmlns:a16="http://schemas.microsoft.com/office/drawing/2014/main" id="{F717D99F-273F-B847-B6C4-5B4E29D01E4E}"/>
              </a:ext>
            </a:extLst>
          </p:cNvPr>
          <p:cNvSpPr txBox="1">
            <a:spLocks/>
          </p:cNvSpPr>
          <p:nvPr userDrawn="1"/>
        </p:nvSpPr>
        <p:spPr>
          <a:xfrm>
            <a:off x="7237314" y="2838996"/>
            <a:ext cx="2291003" cy="318273"/>
          </a:xfrm>
          <a:prstGeom prst="rect">
            <a:avLst/>
          </a:prstGeom>
          <a:noFill/>
          <a:ln>
            <a:noFill/>
          </a:ln>
        </p:spPr>
        <p:txBody>
          <a:bodyPr wrap="none" lIns="105747" tIns="0" rIns="105747" bIns="0" anchor="ctr"/>
          <a:lstStyle>
            <a:lvl1pPr marL="0" indent="0" algn="l" defTabSz="742950" rtl="0" eaLnBrk="1" latinLnBrk="0" hangingPunct="1">
              <a:lnSpc>
                <a:spcPct val="130000"/>
              </a:lnSpc>
              <a:spcBef>
                <a:spcPts val="0"/>
              </a:spcBef>
              <a:spcAft>
                <a:spcPts val="1000"/>
              </a:spcAft>
              <a:buFont typeface="Arial"/>
              <a:buNone/>
              <a:defRPr kumimoji="1" sz="1200" b="0" i="0" kern="1200">
                <a:solidFill>
                  <a:schemeClr val="tx1"/>
                </a:solidFill>
                <a:latin typeface="+mn-ea"/>
                <a:ea typeface="+mn-ea"/>
                <a:cs typeface="Noto Sans CJK JP DemiLight" charset="-128"/>
              </a:defRPr>
            </a:lvl1pPr>
            <a:lvl2pPr marL="371475"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2pPr>
            <a:lvl3pPr marL="742950"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3pPr>
            <a:lvl4pPr marL="1114425"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4pPr>
            <a:lvl5pPr marL="1485900"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5pPr>
            <a:lvl6pPr marL="2043113"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9pPr>
          </a:lstStyle>
          <a:p>
            <a:pPr algn="r">
              <a:lnSpc>
                <a:spcPct val="150000"/>
              </a:lnSpc>
            </a:pPr>
            <a:r>
              <a:rPr lang="en-US" altLang="ja-JP" sz="1400" dirty="0">
                <a:solidFill>
                  <a:schemeClr val="bg1"/>
                </a:solidFill>
                <a:latin typeface="Meiryo" panose="020B0604030504040204" pitchFamily="34" charset="-128"/>
                <a:ea typeface="Meiryo" panose="020B0604030504040204" pitchFamily="34" charset="-128"/>
              </a:rPr>
              <a:t>2021</a:t>
            </a:r>
            <a:r>
              <a:rPr lang="ja-JP" altLang="en-US" sz="1400">
                <a:solidFill>
                  <a:schemeClr val="bg1"/>
                </a:solidFill>
                <a:latin typeface="Meiryo" panose="020B0604030504040204" pitchFamily="34" charset="-128"/>
                <a:ea typeface="Meiryo" panose="020B0604030504040204" pitchFamily="34" charset="-128"/>
              </a:rPr>
              <a:t>年</a:t>
            </a:r>
            <a:r>
              <a:rPr lang="en-US" altLang="ja-JP" sz="1400" dirty="0">
                <a:solidFill>
                  <a:schemeClr val="bg1"/>
                </a:solidFill>
                <a:latin typeface="Meiryo" panose="020B0604030504040204" pitchFamily="34" charset="-128"/>
                <a:ea typeface="Meiryo" panose="020B0604030504040204" pitchFamily="34" charset="-128"/>
              </a:rPr>
              <a:t>4</a:t>
            </a:r>
            <a:r>
              <a:rPr lang="ja-JP" altLang="en-US" sz="1400">
                <a:solidFill>
                  <a:schemeClr val="bg1"/>
                </a:solidFill>
                <a:latin typeface="Meiryo" panose="020B0604030504040204" pitchFamily="34" charset="-128"/>
                <a:ea typeface="Meiryo" panose="020B0604030504040204" pitchFamily="34" charset="-128"/>
              </a:rPr>
              <a:t>月</a:t>
            </a:r>
            <a:r>
              <a:rPr lang="en-US" altLang="ja-JP" sz="1400" dirty="0">
                <a:solidFill>
                  <a:schemeClr val="bg1"/>
                </a:solidFill>
                <a:latin typeface="Meiryo" panose="020B0604030504040204" pitchFamily="34" charset="-128"/>
                <a:ea typeface="Meiryo" panose="020B0604030504040204" pitchFamily="34" charset="-128"/>
              </a:rPr>
              <a:t>1</a:t>
            </a:r>
            <a:r>
              <a:rPr lang="ja-JP" altLang="en-US" sz="1400">
                <a:solidFill>
                  <a:schemeClr val="bg1"/>
                </a:solidFill>
                <a:latin typeface="Meiryo" panose="020B0604030504040204" pitchFamily="34" charset="-128"/>
                <a:ea typeface="Meiryo" panose="020B0604030504040204" pitchFamily="34" charset="-128"/>
              </a:rPr>
              <a:t>日</a:t>
            </a:r>
          </a:p>
        </p:txBody>
      </p:sp>
      <p:sp>
        <p:nvSpPr>
          <p:cNvPr id="13" name="Date Placeholder 1">
            <a:extLst>
              <a:ext uri="{FF2B5EF4-FFF2-40B4-BE49-F238E27FC236}">
                <a16:creationId xmlns:a16="http://schemas.microsoft.com/office/drawing/2014/main" id="{B4AD2287-6E3C-6647-80BD-596F7E84AFCC}"/>
              </a:ext>
            </a:extLst>
          </p:cNvPr>
          <p:cNvSpPr>
            <a:spLocks noGrp="1"/>
          </p:cNvSpPr>
          <p:nvPr>
            <p:ph type="dt" sz="half" idx="10"/>
          </p:nvPr>
        </p:nvSpPr>
        <p:spPr>
          <a:xfrm>
            <a:off x="5620019" y="4878176"/>
            <a:ext cx="2228850" cy="365125"/>
          </a:xfrm>
        </p:spPr>
        <p:txBody>
          <a:bodyPr/>
          <a:lstStyle>
            <a:lvl1pPr algn="l">
              <a:defRPr/>
            </a:lvl1pPr>
          </a:lstStyle>
          <a:p>
            <a:endParaRPr lang="en-US" dirty="0"/>
          </a:p>
        </p:txBody>
      </p:sp>
      <p:sp>
        <p:nvSpPr>
          <p:cNvPr id="14" name="Footer Placeholder 2">
            <a:extLst>
              <a:ext uri="{FF2B5EF4-FFF2-40B4-BE49-F238E27FC236}">
                <a16:creationId xmlns:a16="http://schemas.microsoft.com/office/drawing/2014/main" id="{00B915E3-9721-E14D-9069-1E3398AC9B47}"/>
              </a:ext>
            </a:extLst>
          </p:cNvPr>
          <p:cNvSpPr>
            <a:spLocks noGrp="1"/>
          </p:cNvSpPr>
          <p:nvPr>
            <p:ph type="ftr" sz="quarter" idx="11"/>
          </p:nvPr>
        </p:nvSpPr>
        <p:spPr>
          <a:xfrm>
            <a:off x="377683" y="6469296"/>
            <a:ext cx="3757975" cy="263263"/>
          </a:xfrm>
        </p:spPr>
        <p:txBody>
          <a:bodyPr/>
          <a:lstStyle/>
          <a:p>
            <a:endParaRPr lang="en-US" dirty="0"/>
          </a:p>
        </p:txBody>
      </p:sp>
      <p:sp>
        <p:nvSpPr>
          <p:cNvPr id="15" name="タイトル 17">
            <a:extLst>
              <a:ext uri="{FF2B5EF4-FFF2-40B4-BE49-F238E27FC236}">
                <a16:creationId xmlns:a16="http://schemas.microsoft.com/office/drawing/2014/main" id="{74E58C1A-9531-3C45-9E29-C7A0D7F2876F}"/>
              </a:ext>
            </a:extLst>
          </p:cNvPr>
          <p:cNvSpPr>
            <a:spLocks noGrp="1"/>
          </p:cNvSpPr>
          <p:nvPr>
            <p:ph type="title"/>
          </p:nvPr>
        </p:nvSpPr>
        <p:spPr>
          <a:xfrm>
            <a:off x="0" y="1981200"/>
            <a:ext cx="9897010" cy="1904457"/>
          </a:xfrm>
        </p:spPr>
        <p:txBody>
          <a:bodyPr lIns="288000" tIns="180000" rIns="360000" bIns="72000" anchor="b"/>
          <a:lstStyle>
            <a:lvl1pPr>
              <a:defRPr sz="2400">
                <a:solidFill>
                  <a:schemeClr val="tx1"/>
                </a:solidFill>
              </a:defRPr>
            </a:lvl1pPr>
          </a:lstStyle>
          <a:p>
            <a:r>
              <a:rPr kumimoji="1" lang="ja-JP" altLang="en-US" dirty="0"/>
              <a:t>マスター タイトルの書式設定</a:t>
            </a:r>
          </a:p>
        </p:txBody>
      </p:sp>
      <p:sp>
        <p:nvSpPr>
          <p:cNvPr id="16" name="テキスト プレースホルダー 14">
            <a:extLst>
              <a:ext uri="{FF2B5EF4-FFF2-40B4-BE49-F238E27FC236}">
                <a16:creationId xmlns:a16="http://schemas.microsoft.com/office/drawing/2014/main" id="{D77FD104-BAAE-1E43-B733-8EE9CC9EC49D}"/>
              </a:ext>
            </a:extLst>
          </p:cNvPr>
          <p:cNvSpPr>
            <a:spLocks noGrp="1"/>
          </p:cNvSpPr>
          <p:nvPr>
            <p:ph type="body" sz="quarter" idx="13"/>
          </p:nvPr>
        </p:nvSpPr>
        <p:spPr>
          <a:xfrm>
            <a:off x="-9227" y="3901925"/>
            <a:ext cx="9924453" cy="412805"/>
          </a:xfrm>
        </p:spPr>
        <p:txBody>
          <a:bodyPr wrap="square" lIns="288000">
            <a:spAutoFit/>
          </a:bodyPr>
          <a:lstStyle>
            <a:lvl1pPr marL="0" indent="0">
              <a:buNone/>
              <a:defRPr lang="ja-JP" altLang="en-US" sz="1700" spc="150" smtClean="0">
                <a:solidFill>
                  <a:schemeClr val="bg1"/>
                </a:solidFill>
              </a:defRPr>
            </a:lvl1pPr>
            <a:lvl2pPr marL="228600" indent="0">
              <a:buNone/>
              <a:defRPr lang="ja-JP" altLang="en-US" sz="1700" smtClean="0">
                <a:solidFill>
                  <a:schemeClr val="bg1"/>
                </a:solidFill>
                <a:latin typeface="+mn-lt"/>
                <a:ea typeface="+mn-ea"/>
              </a:defRPr>
            </a:lvl2pPr>
            <a:lvl3pPr marL="685800" indent="0">
              <a:buNone/>
              <a:defRPr lang="ja-JP" altLang="en-US" sz="1700" smtClean="0">
                <a:solidFill>
                  <a:schemeClr val="bg1"/>
                </a:solidFill>
                <a:latin typeface="+mn-lt"/>
                <a:ea typeface="+mn-ea"/>
              </a:defRPr>
            </a:lvl3pPr>
            <a:lvl4pPr marL="1143000" indent="0">
              <a:buNone/>
              <a:defRPr lang="ja-JP" altLang="en-US" sz="1700" smtClean="0">
                <a:solidFill>
                  <a:schemeClr val="bg1"/>
                </a:solidFill>
                <a:latin typeface="+mn-lt"/>
                <a:ea typeface="+mn-ea"/>
              </a:defRPr>
            </a:lvl4pPr>
            <a:lvl5pPr marL="1600200" indent="0">
              <a:buNone/>
              <a:defRPr lang="ja-JP" altLang="en-US" sz="1700">
                <a:solidFill>
                  <a:schemeClr val="bg1"/>
                </a:solidFill>
                <a:latin typeface="+mn-lt"/>
                <a:ea typeface="+mn-ea"/>
              </a:defRPr>
            </a:lvl5pPr>
          </a:lstStyle>
          <a:p>
            <a:pPr marL="0" lvl="0" defTabSz="457200"/>
            <a:r>
              <a:rPr kumimoji="1" lang="ja-JP" altLang="en-US" dirty="0"/>
              <a:t>マスター テキストの</a:t>
            </a:r>
            <a:r>
              <a:rPr kumimoji="1" lang="ja-JP" altLang="en-US"/>
              <a:t>書式設定</a:t>
            </a:r>
            <a:endParaRPr kumimoji="1" lang="ja-JP" altLang="en-US" dirty="0"/>
          </a:p>
        </p:txBody>
      </p:sp>
      <p:grpSp>
        <p:nvGrpSpPr>
          <p:cNvPr id="99" name="グループ化 98"/>
          <p:cNvGrpSpPr/>
          <p:nvPr userDrawn="1"/>
        </p:nvGrpSpPr>
        <p:grpSpPr>
          <a:xfrm>
            <a:off x="5638800" y="6379733"/>
            <a:ext cx="3851369" cy="173467"/>
            <a:chOff x="900632" y="1414463"/>
            <a:chExt cx="7938089" cy="357535"/>
          </a:xfrm>
          <a:solidFill>
            <a:schemeClr val="bg1">
              <a:alpha val="17000"/>
            </a:schemeClr>
          </a:solidFill>
        </p:grpSpPr>
        <p:sp>
          <p:nvSpPr>
            <p:cNvPr id="19" name="Freeform 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1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1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Freeform 2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Freeform 2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2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Freeform 2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Freeform 2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2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2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2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Freeform 3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Freeform 3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7" name="Freeform 3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3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3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3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3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3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3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Freeform 4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Freeform 4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Freeform 4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Freeform 4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4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4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4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4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4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4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5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5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5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5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5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5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5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5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5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5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6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6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6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6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6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6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6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6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6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6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7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7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7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Freeform 7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Freeform 7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Freeform 7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7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Freeform 7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7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7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8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8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8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Freeform 8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Freeform 8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4" name="図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7173" y="317901"/>
            <a:ext cx="4012995" cy="585603"/>
          </a:xfrm>
          <a:prstGeom prst="rect">
            <a:avLst/>
          </a:prstGeom>
        </p:spPr>
      </p:pic>
    </p:spTree>
    <p:extLst>
      <p:ext uri="{BB962C8B-B14F-4D97-AF65-F5344CB8AC3E}">
        <p14:creationId xmlns:p14="http://schemas.microsoft.com/office/powerpoint/2010/main" val="133473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表紙2">
    <p:spTree>
      <p:nvGrpSpPr>
        <p:cNvPr id="1" name=""/>
        <p:cNvGrpSpPr/>
        <p:nvPr/>
      </p:nvGrpSpPr>
      <p:grpSpPr>
        <a:xfrm>
          <a:off x="0" y="0"/>
          <a:ext cx="0" cy="0"/>
          <a:chOff x="0" y="0"/>
          <a:chExt cx="0" cy="0"/>
        </a:xfrm>
      </p:grpSpPr>
      <p:sp>
        <p:nvSpPr>
          <p:cNvPr id="170" name="テキスト プレースホルダー 6">
            <a:extLst>
              <a:ext uri="{FF2B5EF4-FFF2-40B4-BE49-F238E27FC236}">
                <a16:creationId xmlns:a16="http://schemas.microsoft.com/office/drawing/2014/main" id="{4EA809F9-0C86-CF4D-85E3-67D8D37806DE}"/>
              </a:ext>
            </a:extLst>
          </p:cNvPr>
          <p:cNvSpPr txBox="1">
            <a:spLocks/>
          </p:cNvSpPr>
          <p:nvPr userDrawn="1"/>
        </p:nvSpPr>
        <p:spPr>
          <a:xfrm>
            <a:off x="0" y="3027"/>
            <a:ext cx="2362200" cy="6854973"/>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ct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71" name="テキスト プレースホルダー 6">
            <a:extLst>
              <a:ext uri="{FF2B5EF4-FFF2-40B4-BE49-F238E27FC236}">
                <a16:creationId xmlns:a16="http://schemas.microsoft.com/office/drawing/2014/main" id="{94ADDCFC-76A6-3E4C-9786-2004A991C4E2}"/>
              </a:ext>
            </a:extLst>
          </p:cNvPr>
          <p:cNvSpPr txBox="1">
            <a:spLocks/>
          </p:cNvSpPr>
          <p:nvPr userDrawn="1"/>
        </p:nvSpPr>
        <p:spPr>
          <a:xfrm rot="5400000" flipV="1">
            <a:off x="-679881" y="3815921"/>
            <a:ext cx="3721963" cy="2362198"/>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3540809 w 9907200"/>
              <a:gd name="connsiteY0" fmla="*/ 9052 h 827999"/>
              <a:gd name="connsiteX1" fmla="*/ 9907200 w 9907200"/>
              <a:gd name="connsiteY1" fmla="*/ 0 h 827999"/>
              <a:gd name="connsiteX2" fmla="*/ 9907200 w 9907200"/>
              <a:gd name="connsiteY2" fmla="*/ 827999 h 827999"/>
              <a:gd name="connsiteX3" fmla="*/ 0 w 9907200"/>
              <a:gd name="connsiteY3" fmla="*/ 827999 h 827999"/>
              <a:gd name="connsiteX4" fmla="*/ 3540809 w 9907200"/>
              <a:gd name="connsiteY4" fmla="*/ 9052 h 827999"/>
              <a:gd name="connsiteX0" fmla="*/ 6219564 w 9907200"/>
              <a:gd name="connsiteY0" fmla="*/ 2673 h 827999"/>
              <a:gd name="connsiteX1" fmla="*/ 9907200 w 9907200"/>
              <a:gd name="connsiteY1" fmla="*/ 0 h 827999"/>
              <a:gd name="connsiteX2" fmla="*/ 9907200 w 9907200"/>
              <a:gd name="connsiteY2" fmla="*/ 827999 h 827999"/>
              <a:gd name="connsiteX3" fmla="*/ 0 w 9907200"/>
              <a:gd name="connsiteY3" fmla="*/ 827999 h 827999"/>
              <a:gd name="connsiteX4" fmla="*/ 6219564 w 9907200"/>
              <a:gd name="connsiteY4" fmla="*/ 2673 h 827999"/>
              <a:gd name="connsiteX0" fmla="*/ 6255281 w 9942917"/>
              <a:gd name="connsiteY0" fmla="*/ 2673 h 827999"/>
              <a:gd name="connsiteX1" fmla="*/ 9942917 w 9942917"/>
              <a:gd name="connsiteY1" fmla="*/ 0 h 827999"/>
              <a:gd name="connsiteX2" fmla="*/ 9942917 w 9942917"/>
              <a:gd name="connsiteY2" fmla="*/ 827999 h 827999"/>
              <a:gd name="connsiteX3" fmla="*/ 0 w 9942917"/>
              <a:gd name="connsiteY3" fmla="*/ 826404 h 827999"/>
              <a:gd name="connsiteX4" fmla="*/ 6255281 w 9942917"/>
              <a:gd name="connsiteY4" fmla="*/ 2673 h 827999"/>
              <a:gd name="connsiteX0" fmla="*/ 6160036 w 9847672"/>
              <a:gd name="connsiteY0" fmla="*/ 2673 h 827999"/>
              <a:gd name="connsiteX1" fmla="*/ 9847672 w 9847672"/>
              <a:gd name="connsiteY1" fmla="*/ 0 h 827999"/>
              <a:gd name="connsiteX2" fmla="*/ 9847672 w 9847672"/>
              <a:gd name="connsiteY2" fmla="*/ 827999 h 827999"/>
              <a:gd name="connsiteX3" fmla="*/ 0 w 9847672"/>
              <a:gd name="connsiteY3" fmla="*/ 823215 h 827999"/>
              <a:gd name="connsiteX4" fmla="*/ 6160036 w 9847672"/>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0 w 9740523"/>
              <a:gd name="connsiteY3" fmla="*/ 821621 h 827999"/>
              <a:gd name="connsiteX4" fmla="*/ 6052887 w 9740523"/>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1 w 9740523"/>
              <a:gd name="connsiteY3" fmla="*/ 826683 h 827999"/>
              <a:gd name="connsiteX4" fmla="*/ 6052887 w 9740523"/>
              <a:gd name="connsiteY4" fmla="*/ 2673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0523" h="827999">
                <a:moveTo>
                  <a:pt x="6052887" y="2673"/>
                </a:moveTo>
                <a:lnTo>
                  <a:pt x="9740523" y="0"/>
                </a:lnTo>
                <a:lnTo>
                  <a:pt x="9740523" y="827999"/>
                </a:lnTo>
                <a:lnTo>
                  <a:pt x="1" y="826683"/>
                </a:lnTo>
                <a:lnTo>
                  <a:pt x="6052887" y="2673"/>
                </a:lnTo>
                <a:close/>
              </a:path>
            </a:pathLst>
          </a:custGeom>
          <a:gradFill flip="none" rotWithShape="1">
            <a:gsLst>
              <a:gs pos="0">
                <a:schemeClr val="bg2"/>
              </a:gs>
              <a:gs pos="62000">
                <a:schemeClr val="tx2">
                  <a:alpha val="31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9" name="正方形/長方形 8">
            <a:extLst>
              <a:ext uri="{FF2B5EF4-FFF2-40B4-BE49-F238E27FC236}">
                <a16:creationId xmlns:a16="http://schemas.microsoft.com/office/drawing/2014/main" id="{2BE08920-B0C0-9B48-A34C-F8D99A48DBF8}"/>
              </a:ext>
            </a:extLst>
          </p:cNvPr>
          <p:cNvSpPr/>
          <p:nvPr userDrawn="1"/>
        </p:nvSpPr>
        <p:spPr>
          <a:xfrm>
            <a:off x="2371426" y="3027"/>
            <a:ext cx="7543800" cy="6854973"/>
          </a:xfrm>
          <a:prstGeom prst="rect">
            <a:avLst/>
          </a:prstGeom>
          <a:gradFill flip="none" rotWithShape="1">
            <a:gsLst>
              <a:gs pos="50000">
                <a:srgbClr val="FFFFFF">
                  <a:alpha val="31000"/>
                </a:srgbClr>
              </a:gs>
              <a:gs pos="82000">
                <a:srgbClr val="EDEEF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176246" rIns="326585" bIns="176246" rtlCol="0" anchor="ctr"/>
          <a:lstStyle/>
          <a:p>
            <a:pPr>
              <a:lnSpc>
                <a:spcPct val="130000"/>
              </a:lnSpc>
              <a:spcAft>
                <a:spcPts val="1089"/>
              </a:spcAft>
            </a:pPr>
            <a:endParaRPr kumimoji="1" lang="ja-JP" altLang="en-US" sz="1200" kern="900" spc="69">
              <a:solidFill>
                <a:prstClr val="white"/>
              </a:solidFill>
              <a:latin typeface="Meiryo" panose="020B0604030504040204" pitchFamily="34" charset="-128"/>
              <a:ea typeface="Meiryo" panose="020B0604030504040204" pitchFamily="34" charset="-128"/>
            </a:endParaRPr>
          </a:p>
        </p:txBody>
      </p:sp>
      <p:sp>
        <p:nvSpPr>
          <p:cNvPr id="8" name="テキスト プレースホルダー 14">
            <a:extLst>
              <a:ext uri="{FF2B5EF4-FFF2-40B4-BE49-F238E27FC236}">
                <a16:creationId xmlns:a16="http://schemas.microsoft.com/office/drawing/2014/main" id="{61738D56-6561-1C48-AB89-C7F65FB15878}"/>
              </a:ext>
            </a:extLst>
          </p:cNvPr>
          <p:cNvSpPr>
            <a:spLocks noGrp="1"/>
          </p:cNvSpPr>
          <p:nvPr>
            <p:ph type="body" sz="quarter" idx="12"/>
          </p:nvPr>
        </p:nvSpPr>
        <p:spPr>
          <a:xfrm>
            <a:off x="2362200" y="4042659"/>
            <a:ext cx="7534810" cy="412421"/>
          </a:xfrm>
        </p:spPr>
        <p:txBody>
          <a:bodyPr wrap="square" lIns="288000">
            <a:spAutoFit/>
          </a:bodyPr>
          <a:lstStyle>
            <a:lvl1pPr marL="0" indent="0">
              <a:spcAft>
                <a:spcPts val="400"/>
              </a:spcAft>
              <a:buNone/>
              <a:defRPr lang="ja-JP" altLang="en-US" sz="1600" spc="150" smtClean="0">
                <a:solidFill>
                  <a:schemeClr val="tx1"/>
                </a:solidFill>
              </a:defRPr>
            </a:lvl1pPr>
            <a:lvl2pPr marL="228600" indent="0">
              <a:spcAft>
                <a:spcPts val="400"/>
              </a:spcAft>
              <a:buNone/>
              <a:defRPr lang="ja-JP" altLang="en-US" sz="1600" smtClean="0">
                <a:solidFill>
                  <a:schemeClr val="tx1"/>
                </a:solidFill>
                <a:latin typeface="+mn-lt"/>
                <a:ea typeface="+mn-ea"/>
              </a:defRPr>
            </a:lvl2pPr>
            <a:lvl3pPr marL="685800" indent="0">
              <a:spcAft>
                <a:spcPts val="400"/>
              </a:spcAft>
              <a:buNone/>
              <a:defRPr lang="ja-JP" altLang="en-US" sz="1600" smtClean="0">
                <a:solidFill>
                  <a:schemeClr val="tx1"/>
                </a:solidFill>
                <a:latin typeface="+mn-lt"/>
                <a:ea typeface="+mn-ea"/>
              </a:defRPr>
            </a:lvl3pPr>
            <a:lvl4pPr marL="1143000" indent="0">
              <a:spcAft>
                <a:spcPts val="400"/>
              </a:spcAft>
              <a:buNone/>
              <a:defRPr lang="ja-JP" altLang="en-US" sz="1600" smtClean="0">
                <a:solidFill>
                  <a:schemeClr val="tx1"/>
                </a:solidFill>
                <a:latin typeface="+mn-lt"/>
                <a:ea typeface="+mn-ea"/>
              </a:defRPr>
            </a:lvl4pPr>
            <a:lvl5pPr marL="1600200" indent="0">
              <a:spcAft>
                <a:spcPts val="400"/>
              </a:spcAft>
              <a:buNone/>
              <a:defRPr lang="ja-JP" altLang="en-US" sz="1600">
                <a:solidFill>
                  <a:schemeClr val="tx1"/>
                </a:solidFill>
                <a:latin typeface="+mn-lt"/>
                <a:ea typeface="+mn-ea"/>
              </a:defRPr>
            </a:lvl5pPr>
          </a:lstStyle>
          <a:p>
            <a:pPr marL="0" lvl="0" defTabSz="457200"/>
            <a:r>
              <a:rPr kumimoji="1" lang="ja-JP" altLang="en-US"/>
              <a:t>マスター テキストの書式設定</a:t>
            </a:r>
          </a:p>
        </p:txBody>
      </p:sp>
      <p:pic>
        <p:nvPicPr>
          <p:cNvPr id="11" name="図 10">
            <a:extLst>
              <a:ext uri="{FF2B5EF4-FFF2-40B4-BE49-F238E27FC236}">
                <a16:creationId xmlns:a16="http://schemas.microsoft.com/office/drawing/2014/main" id="{CF91CF97-003A-8047-ADC7-81411BD333F3}"/>
              </a:ext>
            </a:extLst>
          </p:cNvPr>
          <p:cNvPicPr>
            <a:picLocks noChangeAspect="1"/>
          </p:cNvPicPr>
          <p:nvPr userDrawn="1"/>
        </p:nvPicPr>
        <p:blipFill>
          <a:blip r:embed="rId2">
            <a:alphaModFix amt="36000"/>
          </a:blip>
          <a:stretch>
            <a:fillRect/>
          </a:stretch>
        </p:blipFill>
        <p:spPr>
          <a:xfrm>
            <a:off x="5715000" y="6469296"/>
            <a:ext cx="3813317" cy="173332"/>
          </a:xfrm>
          <a:prstGeom prst="rect">
            <a:avLst/>
          </a:prstGeom>
        </p:spPr>
      </p:pic>
      <p:sp>
        <p:nvSpPr>
          <p:cNvPr id="12" name="テキスト プレースホルダー 6">
            <a:extLst>
              <a:ext uri="{FF2B5EF4-FFF2-40B4-BE49-F238E27FC236}">
                <a16:creationId xmlns:a16="http://schemas.microsoft.com/office/drawing/2014/main" id="{F717D99F-273F-B847-B6C4-5B4E29D01E4E}"/>
              </a:ext>
            </a:extLst>
          </p:cNvPr>
          <p:cNvSpPr txBox="1">
            <a:spLocks/>
          </p:cNvSpPr>
          <p:nvPr userDrawn="1"/>
        </p:nvSpPr>
        <p:spPr>
          <a:xfrm>
            <a:off x="7237314" y="2838996"/>
            <a:ext cx="2291003" cy="318273"/>
          </a:xfrm>
          <a:prstGeom prst="rect">
            <a:avLst/>
          </a:prstGeom>
          <a:noFill/>
          <a:ln>
            <a:noFill/>
          </a:ln>
        </p:spPr>
        <p:txBody>
          <a:bodyPr wrap="none" lIns="105747" tIns="0" rIns="105747" bIns="0" anchor="ctr"/>
          <a:lstStyle>
            <a:lvl1pPr marL="0" indent="0" algn="l" defTabSz="742950" rtl="0" eaLnBrk="1" latinLnBrk="0" hangingPunct="1">
              <a:lnSpc>
                <a:spcPct val="130000"/>
              </a:lnSpc>
              <a:spcBef>
                <a:spcPts val="0"/>
              </a:spcBef>
              <a:spcAft>
                <a:spcPts val="1000"/>
              </a:spcAft>
              <a:buFont typeface="Arial"/>
              <a:buNone/>
              <a:defRPr kumimoji="1" sz="1200" b="0" i="0" kern="1200">
                <a:solidFill>
                  <a:schemeClr val="tx1"/>
                </a:solidFill>
                <a:latin typeface="+mn-ea"/>
                <a:ea typeface="+mn-ea"/>
                <a:cs typeface="Noto Sans CJK JP DemiLight" charset="-128"/>
              </a:defRPr>
            </a:lvl1pPr>
            <a:lvl2pPr marL="371475"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2pPr>
            <a:lvl3pPr marL="742950"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3pPr>
            <a:lvl4pPr marL="1114425"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4pPr>
            <a:lvl5pPr marL="1485900" indent="0" algn="l" defTabSz="742950" rtl="0" eaLnBrk="1" latinLnBrk="0" hangingPunct="1">
              <a:lnSpc>
                <a:spcPct val="130000"/>
              </a:lnSpc>
              <a:spcBef>
                <a:spcPts val="406"/>
              </a:spcBef>
              <a:spcAft>
                <a:spcPts val="1000"/>
              </a:spcAft>
              <a:buFont typeface="Arial"/>
              <a:buNone/>
              <a:defRPr kumimoji="1" sz="1200" b="0" i="0" kern="1200">
                <a:solidFill>
                  <a:schemeClr val="tx1"/>
                </a:solidFill>
                <a:latin typeface="+mn-ea"/>
                <a:ea typeface="+mn-ea"/>
                <a:cs typeface="Noto Sans CJK JP DemiLight" charset="-128"/>
              </a:defRPr>
            </a:lvl5pPr>
            <a:lvl6pPr marL="2043113"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a:buChar char="•"/>
              <a:defRPr kumimoji="1" sz="1463" kern="1200">
                <a:solidFill>
                  <a:schemeClr val="tx1"/>
                </a:solidFill>
                <a:latin typeface="+mn-lt"/>
                <a:ea typeface="+mn-ea"/>
                <a:cs typeface="+mn-cs"/>
              </a:defRPr>
            </a:lvl9pPr>
          </a:lstStyle>
          <a:p>
            <a:pPr algn="r">
              <a:lnSpc>
                <a:spcPct val="150000"/>
              </a:lnSpc>
            </a:pPr>
            <a:r>
              <a:rPr lang="en-US" altLang="ja-JP" sz="1400" dirty="0">
                <a:solidFill>
                  <a:schemeClr val="bg1"/>
                </a:solidFill>
                <a:latin typeface="Meiryo" panose="020B0604030504040204" pitchFamily="34" charset="-128"/>
                <a:ea typeface="Meiryo" panose="020B0604030504040204" pitchFamily="34" charset="-128"/>
              </a:rPr>
              <a:t>2021</a:t>
            </a:r>
            <a:r>
              <a:rPr lang="ja-JP" altLang="en-US" sz="1400">
                <a:solidFill>
                  <a:schemeClr val="bg1"/>
                </a:solidFill>
                <a:latin typeface="Meiryo" panose="020B0604030504040204" pitchFamily="34" charset="-128"/>
                <a:ea typeface="Meiryo" panose="020B0604030504040204" pitchFamily="34" charset="-128"/>
              </a:rPr>
              <a:t>年</a:t>
            </a:r>
            <a:r>
              <a:rPr lang="en-US" altLang="ja-JP" sz="1400" dirty="0">
                <a:solidFill>
                  <a:schemeClr val="bg1"/>
                </a:solidFill>
                <a:latin typeface="Meiryo" panose="020B0604030504040204" pitchFamily="34" charset="-128"/>
                <a:ea typeface="Meiryo" panose="020B0604030504040204" pitchFamily="34" charset="-128"/>
              </a:rPr>
              <a:t>4</a:t>
            </a:r>
            <a:r>
              <a:rPr lang="ja-JP" altLang="en-US" sz="1400">
                <a:solidFill>
                  <a:schemeClr val="bg1"/>
                </a:solidFill>
                <a:latin typeface="Meiryo" panose="020B0604030504040204" pitchFamily="34" charset="-128"/>
                <a:ea typeface="Meiryo" panose="020B0604030504040204" pitchFamily="34" charset="-128"/>
              </a:rPr>
              <a:t>月</a:t>
            </a:r>
            <a:r>
              <a:rPr lang="en-US" altLang="ja-JP" sz="1400" dirty="0">
                <a:solidFill>
                  <a:schemeClr val="bg1"/>
                </a:solidFill>
                <a:latin typeface="Meiryo" panose="020B0604030504040204" pitchFamily="34" charset="-128"/>
                <a:ea typeface="Meiryo" panose="020B0604030504040204" pitchFamily="34" charset="-128"/>
              </a:rPr>
              <a:t>1</a:t>
            </a:r>
            <a:r>
              <a:rPr lang="ja-JP" altLang="en-US" sz="1400">
                <a:solidFill>
                  <a:schemeClr val="bg1"/>
                </a:solidFill>
                <a:latin typeface="Meiryo" panose="020B0604030504040204" pitchFamily="34" charset="-128"/>
                <a:ea typeface="Meiryo" panose="020B0604030504040204" pitchFamily="34" charset="-128"/>
              </a:rPr>
              <a:t>日</a:t>
            </a:r>
          </a:p>
        </p:txBody>
      </p:sp>
      <p:sp>
        <p:nvSpPr>
          <p:cNvPr id="14" name="Footer Placeholder 2">
            <a:extLst>
              <a:ext uri="{FF2B5EF4-FFF2-40B4-BE49-F238E27FC236}">
                <a16:creationId xmlns:a16="http://schemas.microsoft.com/office/drawing/2014/main" id="{00B915E3-9721-E14D-9069-1E3398AC9B47}"/>
              </a:ext>
            </a:extLst>
          </p:cNvPr>
          <p:cNvSpPr>
            <a:spLocks noGrp="1"/>
          </p:cNvSpPr>
          <p:nvPr>
            <p:ph type="ftr" sz="quarter" idx="11"/>
          </p:nvPr>
        </p:nvSpPr>
        <p:spPr>
          <a:xfrm>
            <a:off x="4450710" y="6379365"/>
            <a:ext cx="3757975" cy="263263"/>
          </a:xfrm>
        </p:spPr>
        <p:txBody>
          <a:bodyPr/>
          <a:lstStyle/>
          <a:p>
            <a:endParaRPr lang="en-US" dirty="0"/>
          </a:p>
        </p:txBody>
      </p:sp>
      <p:sp>
        <p:nvSpPr>
          <p:cNvPr id="15" name="タイトル 17">
            <a:extLst>
              <a:ext uri="{FF2B5EF4-FFF2-40B4-BE49-F238E27FC236}">
                <a16:creationId xmlns:a16="http://schemas.microsoft.com/office/drawing/2014/main" id="{74E58C1A-9531-3C45-9E29-C7A0D7F2876F}"/>
              </a:ext>
            </a:extLst>
          </p:cNvPr>
          <p:cNvSpPr>
            <a:spLocks noGrp="1"/>
          </p:cNvSpPr>
          <p:nvPr>
            <p:ph type="title"/>
          </p:nvPr>
        </p:nvSpPr>
        <p:spPr>
          <a:xfrm>
            <a:off x="2362200" y="1447800"/>
            <a:ext cx="7534810" cy="2304191"/>
          </a:xfrm>
        </p:spPr>
        <p:txBody>
          <a:bodyPr lIns="288000" tIns="180000" rIns="360000" bIns="72000" anchor="b"/>
          <a:lstStyle>
            <a:lvl1pPr>
              <a:defRPr sz="2400">
                <a:solidFill>
                  <a:schemeClr val="tx1"/>
                </a:solidFill>
              </a:defRPr>
            </a:lvl1pPr>
          </a:lstStyle>
          <a:p>
            <a:r>
              <a:rPr kumimoji="1" lang="ja-JP" altLang="en-US" dirty="0"/>
              <a:t>マスター タイトルの書式設定</a:t>
            </a:r>
          </a:p>
        </p:txBody>
      </p:sp>
      <p:grpSp>
        <p:nvGrpSpPr>
          <p:cNvPr id="89" name="グループ化 88"/>
          <p:cNvGrpSpPr/>
          <p:nvPr userDrawn="1"/>
        </p:nvGrpSpPr>
        <p:grpSpPr>
          <a:xfrm rot="16200000">
            <a:off x="-1117606" y="1574806"/>
            <a:ext cx="2819400" cy="126987"/>
            <a:chOff x="900632" y="1414463"/>
            <a:chExt cx="7938089" cy="357535"/>
          </a:xfrm>
          <a:solidFill>
            <a:schemeClr val="bg1">
              <a:alpha val="17000"/>
            </a:schemeClr>
          </a:solidFill>
        </p:grpSpPr>
        <p:sp>
          <p:nvSpPr>
            <p:cNvPr id="90" name="Freeform 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Freeform 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1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1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Freeform 1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Freeform 1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Freeform 1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Freeform 1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1" name="Freeform 1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2" name="Freeform 1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3" name="Freeform 1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Freeform 1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 name="Freeform 2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6" name="Freeform 2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7" name="Freeform 2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 name="Freeform 2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9" name="Freeform 2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0" name="Freeform 2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1" name="Freeform 2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 name="Freeform 2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 name="Freeform 2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4" name="Freeform 2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5" name="Freeform 3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6" name="Freeform 3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7" name="Freeform 3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8" name="Freeform 3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9" name="Freeform 3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0" name="Freeform 3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1" name="Freeform 3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 name="Freeform 3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3" name="Freeform 3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 name="Freeform 3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5" name="Freeform 4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6" name="Freeform 4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7" name="Freeform 4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8" name="Freeform 4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 name="Freeform 4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0" name="Freeform 4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1" name="Freeform 4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2" name="Freeform 4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3" name="Freeform 4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4" name="Freeform 4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5" name="Freeform 5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6" name="Freeform 5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Freeform 5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8" name="Freeform 5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9" name="Freeform 5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5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5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2" name="Freeform 5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3" name="Freeform 5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4" name="Freeform 5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5" name="Freeform 6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6" name="Freeform 6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7" name="Freeform 6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8" name="Freeform 6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9" name="Freeform 6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0" name="Freeform 6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1" name="Freeform 6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2" name="Freeform 6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3" name="Freeform 6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4" name="Freeform 6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5" name="Freeform 7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6" name="Freeform 7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7" name="Freeform 7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8" name="Freeform 7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9" name="Freeform 7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0" name="Freeform 7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1" name="Freeform 7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2" name="Freeform 7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3" name="Freeform 7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4" name="Freeform 7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5" name="Freeform 8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6" name="Freeform 8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7" name="Freeform 8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Freeform 8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Freeform 8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2" name="図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05089" y="5715000"/>
            <a:ext cx="1172311" cy="1011490"/>
          </a:xfrm>
          <a:prstGeom prst="rect">
            <a:avLst/>
          </a:prstGeom>
        </p:spPr>
      </p:pic>
    </p:spTree>
    <p:extLst>
      <p:ext uri="{BB962C8B-B14F-4D97-AF65-F5344CB8AC3E}">
        <p14:creationId xmlns:p14="http://schemas.microsoft.com/office/powerpoint/2010/main" val="2588272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中扉・目次1">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ED030BBF-1018-E14A-AC2B-DC996F9E0808}"/>
              </a:ext>
            </a:extLst>
          </p:cNvPr>
          <p:cNvSpPr/>
          <p:nvPr userDrawn="1"/>
        </p:nvSpPr>
        <p:spPr>
          <a:xfrm>
            <a:off x="2362200" y="0"/>
            <a:ext cx="7543799" cy="6854972"/>
          </a:xfrm>
          <a:prstGeom prst="rect">
            <a:avLst/>
          </a:prstGeom>
          <a:gradFill flip="none" rotWithShape="1">
            <a:gsLst>
              <a:gs pos="0">
                <a:srgbClr val="FFFFFF">
                  <a:alpha val="31000"/>
                </a:srgbClr>
              </a:gs>
              <a:gs pos="99000">
                <a:srgbClr val="EDEEF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76246" rIns="326585" bIns="176246" rtlCol="0" anchor="ctr"/>
          <a:lstStyle/>
          <a:p>
            <a:pPr>
              <a:lnSpc>
                <a:spcPct val="130000"/>
              </a:lnSpc>
              <a:spcAft>
                <a:spcPts val="1089"/>
              </a:spcAft>
            </a:pPr>
            <a:endParaRPr kumimoji="1" lang="ja-JP" altLang="en-US" sz="1200" kern="900" spc="69">
              <a:solidFill>
                <a:prstClr val="white"/>
              </a:solidFill>
              <a:latin typeface="Meiryo" panose="020B0604030504040204" pitchFamily="34" charset="-128"/>
              <a:ea typeface="Meiryo" panose="020B0604030504040204" pitchFamily="34" charset="-128"/>
            </a:endParaRPr>
          </a:p>
        </p:txBody>
      </p:sp>
      <p:sp>
        <p:nvSpPr>
          <p:cNvPr id="7" name="テキスト プレースホルダー 6">
            <a:extLst>
              <a:ext uri="{FF2B5EF4-FFF2-40B4-BE49-F238E27FC236}">
                <a16:creationId xmlns:a16="http://schemas.microsoft.com/office/drawing/2014/main" id="{4EA809F9-0C86-CF4D-85E3-67D8D37806DE}"/>
              </a:ext>
            </a:extLst>
          </p:cNvPr>
          <p:cNvSpPr txBox="1">
            <a:spLocks/>
          </p:cNvSpPr>
          <p:nvPr userDrawn="1"/>
        </p:nvSpPr>
        <p:spPr>
          <a:xfrm>
            <a:off x="0" y="3027"/>
            <a:ext cx="2362200" cy="6854973"/>
          </a:xfrm>
          <a:prstGeom prst="rect">
            <a:avLst/>
          </a:prstGeom>
          <a:pattFill prst="dkUpDiag">
            <a:fgClr>
              <a:srgbClr val="003579"/>
            </a:fgClr>
            <a:bgClr>
              <a:srgbClr val="004292"/>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ct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4" name="テキスト プレースホルダー 13">
            <a:extLst>
              <a:ext uri="{FF2B5EF4-FFF2-40B4-BE49-F238E27FC236}">
                <a16:creationId xmlns:a16="http://schemas.microsoft.com/office/drawing/2014/main" id="{A93A36DD-2A38-364A-8A47-8780ED7B4FED}"/>
              </a:ext>
            </a:extLst>
          </p:cNvPr>
          <p:cNvSpPr>
            <a:spLocks noGrp="1"/>
          </p:cNvSpPr>
          <p:nvPr>
            <p:ph type="body" sz="quarter" idx="10"/>
          </p:nvPr>
        </p:nvSpPr>
        <p:spPr>
          <a:xfrm>
            <a:off x="2675088" y="2130336"/>
            <a:ext cx="4440062" cy="3054682"/>
          </a:xfrm>
        </p:spPr>
        <p:txBody>
          <a:bodyPr wrap="none" anchor="ctr">
            <a:spAutoFit/>
          </a:bodyPr>
          <a:lstStyle>
            <a:lvl1pPr>
              <a:defRPr lang="ja-JP" altLang="en-US" sz="2000" spc="272" smtClean="0"/>
            </a:lvl1pPr>
            <a:lvl2pPr>
              <a:defRPr lang="ja-JP" altLang="en-US" sz="1800" smtClean="0">
                <a:latin typeface="+mn-lt"/>
                <a:ea typeface="+mn-ea"/>
              </a:defRPr>
            </a:lvl2pPr>
            <a:lvl3pPr>
              <a:defRPr lang="ja-JP" altLang="en-US" sz="1800" smtClean="0">
                <a:latin typeface="+mn-lt"/>
                <a:ea typeface="+mn-ea"/>
              </a:defRPr>
            </a:lvl3pPr>
            <a:lvl4pPr>
              <a:defRPr lang="ja-JP" altLang="en-US" sz="1800" smtClean="0">
                <a:latin typeface="+mn-lt"/>
                <a:ea typeface="+mn-ea"/>
              </a:defRPr>
            </a:lvl4pPr>
            <a:lvl5pPr>
              <a:defRPr lang="ja-JP" altLang="en-US" sz="1800">
                <a:latin typeface="+mn-lt"/>
                <a:ea typeface="+mn-ea"/>
              </a:defRPr>
            </a:lvl5pPr>
          </a:lstStyle>
          <a:p>
            <a:pPr marL="342900" lvl="0" indent="-342900" defTabSz="457200">
              <a:lnSpc>
                <a:spcPct val="150000"/>
              </a:lnSpc>
              <a:buFont typeface="+mj-lt"/>
              <a:buAutoNum type="arabicPeriod"/>
            </a:pPr>
            <a:r>
              <a:rPr kumimoji="1" lang="ja-JP" altLang="en-US" dirty="0"/>
              <a:t>マスター テキストの書式設定</a:t>
            </a:r>
          </a:p>
          <a:p>
            <a:pPr marL="0" lvl="0" defTabSz="457200"/>
            <a:r>
              <a:rPr kumimoji="1" lang="ja-JP" altLang="en-US" dirty="0"/>
              <a:t>第 </a:t>
            </a:r>
            <a:r>
              <a:rPr kumimoji="1" lang="en-US" altLang="ja-JP" dirty="0"/>
              <a:t>2 </a:t>
            </a:r>
            <a:r>
              <a:rPr kumimoji="1" lang="ja-JP" altLang="en-US" dirty="0"/>
              <a:t>レベル</a:t>
            </a:r>
          </a:p>
          <a:p>
            <a:pPr marL="0" lvl="0" defTabSz="457200"/>
            <a:r>
              <a:rPr kumimoji="1" lang="ja-JP" altLang="en-US" dirty="0"/>
              <a:t>第 </a:t>
            </a:r>
            <a:r>
              <a:rPr kumimoji="1" lang="en-US" altLang="ja-JP" dirty="0"/>
              <a:t>3 </a:t>
            </a:r>
            <a:r>
              <a:rPr kumimoji="1" lang="ja-JP" altLang="en-US" dirty="0"/>
              <a:t>レベル</a:t>
            </a:r>
          </a:p>
          <a:p>
            <a:pPr marL="0" lvl="0" defTabSz="457200"/>
            <a:r>
              <a:rPr kumimoji="1" lang="ja-JP" altLang="en-US" dirty="0"/>
              <a:t>第 </a:t>
            </a:r>
            <a:r>
              <a:rPr kumimoji="1" lang="en-US" altLang="ja-JP" dirty="0"/>
              <a:t>4 </a:t>
            </a:r>
            <a:r>
              <a:rPr kumimoji="1" lang="ja-JP" altLang="en-US" dirty="0"/>
              <a:t>レベル</a:t>
            </a:r>
          </a:p>
          <a:p>
            <a:pPr marL="0" lvl="0" defTabSz="457200"/>
            <a:r>
              <a:rPr kumimoji="1" lang="ja-JP" altLang="en-US" dirty="0"/>
              <a:t>第 </a:t>
            </a:r>
            <a:r>
              <a:rPr kumimoji="1" lang="en-US" altLang="ja-JP" dirty="0"/>
              <a:t>5 </a:t>
            </a:r>
            <a:r>
              <a:rPr kumimoji="1" lang="ja-JP" altLang="en-US" dirty="0"/>
              <a:t>レベル</a:t>
            </a:r>
          </a:p>
        </p:txBody>
      </p:sp>
      <p:grpSp>
        <p:nvGrpSpPr>
          <p:cNvPr id="153" name="グループ化 152"/>
          <p:cNvGrpSpPr/>
          <p:nvPr userDrawn="1"/>
        </p:nvGrpSpPr>
        <p:grpSpPr>
          <a:xfrm rot="16200000">
            <a:off x="-1117606" y="1574806"/>
            <a:ext cx="2819400" cy="126987"/>
            <a:chOff x="900632" y="1414463"/>
            <a:chExt cx="7938089" cy="357535"/>
          </a:xfrm>
          <a:solidFill>
            <a:schemeClr val="bg1">
              <a:alpha val="17000"/>
            </a:schemeClr>
          </a:solidFill>
        </p:grpSpPr>
        <p:sp>
          <p:nvSpPr>
            <p:cNvPr id="154" name="Freeform 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5" name="Freeform 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6" name="Freeform 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7" name="Freeform 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8" name="Freeform 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9" name="Freeform 1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0" name="Freeform 1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1" name="Freeform 1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2" name="Freeform 1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3" name="Freeform 1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4" name="Freeform 1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5" name="Freeform 1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6" name="Freeform 1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7" name="Freeform 1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Freeform 1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Freeform 2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0" name="Freeform 2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1" name="Freeform 2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2" name="Freeform 2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3" name="Freeform 2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4" name="Freeform 2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5" name="Freeform 2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6" name="Freeform 2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7" name="Freeform 2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8" name="Freeform 2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9" name="Freeform 3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0" name="Freeform 3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1" name="Freeform 3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2" name="Freeform 3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3" name="Freeform 3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4" name="Freeform 3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5" name="Freeform 3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6" name="Freeform 3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7" name="Freeform 3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8" name="Freeform 3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9" name="Freeform 4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0" name="Freeform 4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1" name="Freeform 4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2" name="Freeform 4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3" name="Freeform 4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4" name="Freeform 4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5" name="Freeform 4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6" name="Freeform 4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7" name="Freeform 4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8" name="Freeform 4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9" name="Freeform 5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0" name="Freeform 5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1" name="Freeform 5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2" name="Freeform 5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3" name="Freeform 5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4" name="Freeform 5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5" name="Freeform 5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6" name="Freeform 5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7" name="Freeform 5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8" name="Freeform 5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9" name="Freeform 6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0" name="Freeform 6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1" name="Freeform 6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2" name="Freeform 6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3" name="Freeform 6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4" name="Freeform 6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5" name="Freeform 6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6" name="Freeform 6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7" name="Freeform 6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8" name="Freeform 6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9" name="Freeform 7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0" name="Freeform 7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1" name="Freeform 7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2" name="Freeform 7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3" name="Freeform 7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4" name="Freeform 7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5" name="Freeform 7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6" name="Freeform 7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7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8" name="Freeform 7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9" name="Freeform 8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0" name="Freeform 8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1" name="Freeform 8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2" name="Freeform 8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3" name="Freeform 8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9" name="テキスト プレースホルダー 6">
            <a:extLst>
              <a:ext uri="{FF2B5EF4-FFF2-40B4-BE49-F238E27FC236}">
                <a16:creationId xmlns:a16="http://schemas.microsoft.com/office/drawing/2014/main" id="{94ADDCFC-76A6-3E4C-9786-2004A991C4E2}"/>
              </a:ext>
            </a:extLst>
          </p:cNvPr>
          <p:cNvSpPr txBox="1">
            <a:spLocks/>
          </p:cNvSpPr>
          <p:nvPr userDrawn="1"/>
        </p:nvSpPr>
        <p:spPr>
          <a:xfrm rot="5400000" flipV="1">
            <a:off x="-679881" y="3815921"/>
            <a:ext cx="3721963" cy="2362198"/>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3540809 w 9907200"/>
              <a:gd name="connsiteY0" fmla="*/ 9052 h 827999"/>
              <a:gd name="connsiteX1" fmla="*/ 9907200 w 9907200"/>
              <a:gd name="connsiteY1" fmla="*/ 0 h 827999"/>
              <a:gd name="connsiteX2" fmla="*/ 9907200 w 9907200"/>
              <a:gd name="connsiteY2" fmla="*/ 827999 h 827999"/>
              <a:gd name="connsiteX3" fmla="*/ 0 w 9907200"/>
              <a:gd name="connsiteY3" fmla="*/ 827999 h 827999"/>
              <a:gd name="connsiteX4" fmla="*/ 3540809 w 9907200"/>
              <a:gd name="connsiteY4" fmla="*/ 9052 h 827999"/>
              <a:gd name="connsiteX0" fmla="*/ 6219564 w 9907200"/>
              <a:gd name="connsiteY0" fmla="*/ 2673 h 827999"/>
              <a:gd name="connsiteX1" fmla="*/ 9907200 w 9907200"/>
              <a:gd name="connsiteY1" fmla="*/ 0 h 827999"/>
              <a:gd name="connsiteX2" fmla="*/ 9907200 w 9907200"/>
              <a:gd name="connsiteY2" fmla="*/ 827999 h 827999"/>
              <a:gd name="connsiteX3" fmla="*/ 0 w 9907200"/>
              <a:gd name="connsiteY3" fmla="*/ 827999 h 827999"/>
              <a:gd name="connsiteX4" fmla="*/ 6219564 w 9907200"/>
              <a:gd name="connsiteY4" fmla="*/ 2673 h 827999"/>
              <a:gd name="connsiteX0" fmla="*/ 6255281 w 9942917"/>
              <a:gd name="connsiteY0" fmla="*/ 2673 h 827999"/>
              <a:gd name="connsiteX1" fmla="*/ 9942917 w 9942917"/>
              <a:gd name="connsiteY1" fmla="*/ 0 h 827999"/>
              <a:gd name="connsiteX2" fmla="*/ 9942917 w 9942917"/>
              <a:gd name="connsiteY2" fmla="*/ 827999 h 827999"/>
              <a:gd name="connsiteX3" fmla="*/ 0 w 9942917"/>
              <a:gd name="connsiteY3" fmla="*/ 826404 h 827999"/>
              <a:gd name="connsiteX4" fmla="*/ 6255281 w 9942917"/>
              <a:gd name="connsiteY4" fmla="*/ 2673 h 827999"/>
              <a:gd name="connsiteX0" fmla="*/ 6160036 w 9847672"/>
              <a:gd name="connsiteY0" fmla="*/ 2673 h 827999"/>
              <a:gd name="connsiteX1" fmla="*/ 9847672 w 9847672"/>
              <a:gd name="connsiteY1" fmla="*/ 0 h 827999"/>
              <a:gd name="connsiteX2" fmla="*/ 9847672 w 9847672"/>
              <a:gd name="connsiteY2" fmla="*/ 827999 h 827999"/>
              <a:gd name="connsiteX3" fmla="*/ 0 w 9847672"/>
              <a:gd name="connsiteY3" fmla="*/ 823215 h 827999"/>
              <a:gd name="connsiteX4" fmla="*/ 6160036 w 9847672"/>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0 w 9740523"/>
              <a:gd name="connsiteY3" fmla="*/ 821621 h 827999"/>
              <a:gd name="connsiteX4" fmla="*/ 6052887 w 9740523"/>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1 w 9740523"/>
              <a:gd name="connsiteY3" fmla="*/ 826683 h 827999"/>
              <a:gd name="connsiteX4" fmla="*/ 6052887 w 9740523"/>
              <a:gd name="connsiteY4" fmla="*/ 2673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0523" h="827999">
                <a:moveTo>
                  <a:pt x="6052887" y="2673"/>
                </a:moveTo>
                <a:lnTo>
                  <a:pt x="9740523" y="0"/>
                </a:lnTo>
                <a:lnTo>
                  <a:pt x="9740523" y="827999"/>
                </a:lnTo>
                <a:lnTo>
                  <a:pt x="1" y="826683"/>
                </a:lnTo>
                <a:lnTo>
                  <a:pt x="6052887" y="2673"/>
                </a:lnTo>
                <a:close/>
              </a:path>
            </a:pathLst>
          </a:custGeom>
          <a:gradFill flip="none" rotWithShape="1">
            <a:gsLst>
              <a:gs pos="0">
                <a:schemeClr val="bg2"/>
              </a:gs>
              <a:gs pos="62000">
                <a:schemeClr val="tx2">
                  <a:alpha val="31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pic>
        <p:nvPicPr>
          <p:cNvPr id="88" name="図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5089" y="5715000"/>
            <a:ext cx="1172311" cy="1011490"/>
          </a:xfrm>
          <a:prstGeom prst="rect">
            <a:avLst/>
          </a:prstGeom>
        </p:spPr>
      </p:pic>
    </p:spTree>
    <p:extLst>
      <p:ext uri="{BB962C8B-B14F-4D97-AF65-F5344CB8AC3E}">
        <p14:creationId xmlns:p14="http://schemas.microsoft.com/office/powerpoint/2010/main" val="167949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中扉・目次2">
    <p:spTree>
      <p:nvGrpSpPr>
        <p:cNvPr id="1" name=""/>
        <p:cNvGrpSpPr/>
        <p:nvPr/>
      </p:nvGrpSpPr>
      <p:grpSpPr>
        <a:xfrm>
          <a:off x="0" y="0"/>
          <a:ext cx="0" cy="0"/>
          <a:chOff x="0" y="0"/>
          <a:chExt cx="0" cy="0"/>
        </a:xfrm>
      </p:grpSpPr>
      <p:sp>
        <p:nvSpPr>
          <p:cNvPr id="101" name="テキスト プレースホルダー 6">
            <a:extLst>
              <a:ext uri="{FF2B5EF4-FFF2-40B4-BE49-F238E27FC236}">
                <a16:creationId xmlns:a16="http://schemas.microsoft.com/office/drawing/2014/main" id="{4EA809F9-0C86-CF4D-85E3-67D8D37806DE}"/>
              </a:ext>
            </a:extLst>
          </p:cNvPr>
          <p:cNvSpPr txBox="1">
            <a:spLocks/>
          </p:cNvSpPr>
          <p:nvPr userDrawn="1"/>
        </p:nvSpPr>
        <p:spPr>
          <a:xfrm>
            <a:off x="0" y="3027"/>
            <a:ext cx="2362200" cy="6854973"/>
          </a:xfrm>
          <a:prstGeom prst="rect">
            <a:avLst/>
          </a:prstGeom>
          <a:pattFill prst="dkUpDiag">
            <a:fgClr>
              <a:schemeClr val="accent2"/>
            </a:fgClr>
            <a:bgClr>
              <a:srgbClr val="DF637E"/>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ct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02" name="テキスト プレースホルダー 6">
            <a:extLst>
              <a:ext uri="{FF2B5EF4-FFF2-40B4-BE49-F238E27FC236}">
                <a16:creationId xmlns:a16="http://schemas.microsoft.com/office/drawing/2014/main" id="{94ADDCFC-76A6-3E4C-9786-2004A991C4E2}"/>
              </a:ext>
            </a:extLst>
          </p:cNvPr>
          <p:cNvSpPr txBox="1">
            <a:spLocks/>
          </p:cNvSpPr>
          <p:nvPr userDrawn="1"/>
        </p:nvSpPr>
        <p:spPr>
          <a:xfrm rot="5400000" flipV="1">
            <a:off x="-679881" y="3815921"/>
            <a:ext cx="3721963" cy="2362198"/>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3540809 w 9907200"/>
              <a:gd name="connsiteY0" fmla="*/ 9052 h 827999"/>
              <a:gd name="connsiteX1" fmla="*/ 9907200 w 9907200"/>
              <a:gd name="connsiteY1" fmla="*/ 0 h 827999"/>
              <a:gd name="connsiteX2" fmla="*/ 9907200 w 9907200"/>
              <a:gd name="connsiteY2" fmla="*/ 827999 h 827999"/>
              <a:gd name="connsiteX3" fmla="*/ 0 w 9907200"/>
              <a:gd name="connsiteY3" fmla="*/ 827999 h 827999"/>
              <a:gd name="connsiteX4" fmla="*/ 3540809 w 9907200"/>
              <a:gd name="connsiteY4" fmla="*/ 9052 h 827999"/>
              <a:gd name="connsiteX0" fmla="*/ 6219564 w 9907200"/>
              <a:gd name="connsiteY0" fmla="*/ 2673 h 827999"/>
              <a:gd name="connsiteX1" fmla="*/ 9907200 w 9907200"/>
              <a:gd name="connsiteY1" fmla="*/ 0 h 827999"/>
              <a:gd name="connsiteX2" fmla="*/ 9907200 w 9907200"/>
              <a:gd name="connsiteY2" fmla="*/ 827999 h 827999"/>
              <a:gd name="connsiteX3" fmla="*/ 0 w 9907200"/>
              <a:gd name="connsiteY3" fmla="*/ 827999 h 827999"/>
              <a:gd name="connsiteX4" fmla="*/ 6219564 w 9907200"/>
              <a:gd name="connsiteY4" fmla="*/ 2673 h 827999"/>
              <a:gd name="connsiteX0" fmla="*/ 6255281 w 9942917"/>
              <a:gd name="connsiteY0" fmla="*/ 2673 h 827999"/>
              <a:gd name="connsiteX1" fmla="*/ 9942917 w 9942917"/>
              <a:gd name="connsiteY1" fmla="*/ 0 h 827999"/>
              <a:gd name="connsiteX2" fmla="*/ 9942917 w 9942917"/>
              <a:gd name="connsiteY2" fmla="*/ 827999 h 827999"/>
              <a:gd name="connsiteX3" fmla="*/ 0 w 9942917"/>
              <a:gd name="connsiteY3" fmla="*/ 826404 h 827999"/>
              <a:gd name="connsiteX4" fmla="*/ 6255281 w 9942917"/>
              <a:gd name="connsiteY4" fmla="*/ 2673 h 827999"/>
              <a:gd name="connsiteX0" fmla="*/ 6160036 w 9847672"/>
              <a:gd name="connsiteY0" fmla="*/ 2673 h 827999"/>
              <a:gd name="connsiteX1" fmla="*/ 9847672 w 9847672"/>
              <a:gd name="connsiteY1" fmla="*/ 0 h 827999"/>
              <a:gd name="connsiteX2" fmla="*/ 9847672 w 9847672"/>
              <a:gd name="connsiteY2" fmla="*/ 827999 h 827999"/>
              <a:gd name="connsiteX3" fmla="*/ 0 w 9847672"/>
              <a:gd name="connsiteY3" fmla="*/ 823215 h 827999"/>
              <a:gd name="connsiteX4" fmla="*/ 6160036 w 9847672"/>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0 w 9740523"/>
              <a:gd name="connsiteY3" fmla="*/ 821621 h 827999"/>
              <a:gd name="connsiteX4" fmla="*/ 6052887 w 9740523"/>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1 w 9740523"/>
              <a:gd name="connsiteY3" fmla="*/ 826683 h 827999"/>
              <a:gd name="connsiteX4" fmla="*/ 6052887 w 9740523"/>
              <a:gd name="connsiteY4" fmla="*/ 2673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0523" h="827999">
                <a:moveTo>
                  <a:pt x="6052887" y="2673"/>
                </a:moveTo>
                <a:lnTo>
                  <a:pt x="9740523" y="0"/>
                </a:lnTo>
                <a:lnTo>
                  <a:pt x="9740523" y="827999"/>
                </a:lnTo>
                <a:lnTo>
                  <a:pt x="1" y="826683"/>
                </a:lnTo>
                <a:lnTo>
                  <a:pt x="6052887" y="2673"/>
                </a:lnTo>
                <a:close/>
              </a:path>
            </a:pathLst>
          </a:custGeom>
          <a:gradFill flip="none" rotWithShape="1">
            <a:gsLst>
              <a:gs pos="21000">
                <a:schemeClr val="accent4"/>
              </a:gs>
              <a:gs pos="62000">
                <a:schemeClr val="accent2">
                  <a:alpha val="2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ED030BBF-1018-E14A-AC2B-DC996F9E0808}"/>
              </a:ext>
            </a:extLst>
          </p:cNvPr>
          <p:cNvSpPr/>
          <p:nvPr userDrawn="1"/>
        </p:nvSpPr>
        <p:spPr>
          <a:xfrm>
            <a:off x="2362200" y="0"/>
            <a:ext cx="7543799" cy="6854972"/>
          </a:xfrm>
          <a:prstGeom prst="rect">
            <a:avLst/>
          </a:prstGeom>
          <a:gradFill flip="none" rotWithShape="1">
            <a:gsLst>
              <a:gs pos="0">
                <a:srgbClr val="FFFFFF">
                  <a:alpha val="31000"/>
                </a:srgbClr>
              </a:gs>
              <a:gs pos="99000">
                <a:srgbClr val="EDEEF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76246" rIns="326585" bIns="176246" rtlCol="0" anchor="ctr"/>
          <a:lstStyle/>
          <a:p>
            <a:pPr>
              <a:lnSpc>
                <a:spcPct val="130000"/>
              </a:lnSpc>
              <a:spcAft>
                <a:spcPts val="1089"/>
              </a:spcAft>
            </a:pPr>
            <a:endParaRPr kumimoji="1" lang="ja-JP" altLang="en-US" sz="1200" kern="900" spc="69">
              <a:solidFill>
                <a:prstClr val="white"/>
              </a:solidFill>
              <a:latin typeface="Meiryo" panose="020B0604030504040204" pitchFamily="34" charset="-128"/>
              <a:ea typeface="Meiryo" panose="020B0604030504040204" pitchFamily="34" charset="-128"/>
            </a:endParaRPr>
          </a:p>
        </p:txBody>
      </p:sp>
      <p:grpSp>
        <p:nvGrpSpPr>
          <p:cNvPr id="16" name="グループ化 15"/>
          <p:cNvGrpSpPr/>
          <p:nvPr userDrawn="1"/>
        </p:nvGrpSpPr>
        <p:grpSpPr>
          <a:xfrm rot="16200000">
            <a:off x="-1117606" y="1574806"/>
            <a:ext cx="2819400" cy="126987"/>
            <a:chOff x="900632" y="1414463"/>
            <a:chExt cx="7938089" cy="357535"/>
          </a:xfrm>
          <a:solidFill>
            <a:schemeClr val="bg1">
              <a:alpha val="17000"/>
            </a:schemeClr>
          </a:solidFill>
        </p:grpSpPr>
        <p:sp>
          <p:nvSpPr>
            <p:cNvPr id="17" name="Freeform 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1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1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1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2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2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Freeform 2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Freeform 2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2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Freeform 2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Freeform 2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2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3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3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Freeform 3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Freeform 3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7" name="Freeform 3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3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3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3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3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4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4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Freeform 4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Freeform 4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Freeform 4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Freeform 4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4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4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4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4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5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5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5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5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5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5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5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5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5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5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6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6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6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6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6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6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6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6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6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6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7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7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7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7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7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Freeform 7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Freeform 7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Freeform 7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7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Freeform 7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8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8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8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8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8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97" name="テキスト プレースホルダー 13">
            <a:extLst>
              <a:ext uri="{FF2B5EF4-FFF2-40B4-BE49-F238E27FC236}">
                <a16:creationId xmlns:a16="http://schemas.microsoft.com/office/drawing/2014/main" id="{A93A36DD-2A38-364A-8A47-8780ED7B4FED}"/>
              </a:ext>
            </a:extLst>
          </p:cNvPr>
          <p:cNvSpPr>
            <a:spLocks noGrp="1"/>
          </p:cNvSpPr>
          <p:nvPr>
            <p:ph type="body" sz="quarter" idx="10"/>
          </p:nvPr>
        </p:nvSpPr>
        <p:spPr>
          <a:xfrm>
            <a:off x="2675088" y="2130336"/>
            <a:ext cx="4440062" cy="3054682"/>
          </a:xfrm>
        </p:spPr>
        <p:txBody>
          <a:bodyPr wrap="none" anchor="ctr">
            <a:spAutoFit/>
          </a:bodyPr>
          <a:lstStyle>
            <a:lvl1pPr>
              <a:defRPr lang="ja-JP" altLang="en-US" sz="2000" spc="272" smtClean="0"/>
            </a:lvl1pPr>
            <a:lvl2pPr>
              <a:defRPr lang="ja-JP" altLang="en-US" sz="1800" smtClean="0">
                <a:latin typeface="+mn-lt"/>
                <a:ea typeface="+mn-ea"/>
              </a:defRPr>
            </a:lvl2pPr>
            <a:lvl3pPr>
              <a:defRPr lang="ja-JP" altLang="en-US" sz="1800" smtClean="0">
                <a:latin typeface="+mn-lt"/>
                <a:ea typeface="+mn-ea"/>
              </a:defRPr>
            </a:lvl3pPr>
            <a:lvl4pPr>
              <a:defRPr lang="ja-JP" altLang="en-US" sz="1800" smtClean="0">
                <a:latin typeface="+mn-lt"/>
                <a:ea typeface="+mn-ea"/>
              </a:defRPr>
            </a:lvl4pPr>
            <a:lvl5pPr>
              <a:defRPr lang="ja-JP" altLang="en-US" sz="1800">
                <a:latin typeface="+mn-lt"/>
                <a:ea typeface="+mn-ea"/>
              </a:defRPr>
            </a:lvl5pPr>
          </a:lstStyle>
          <a:p>
            <a:pPr marL="342900" lvl="0" indent="-342900" defTabSz="457200">
              <a:lnSpc>
                <a:spcPct val="150000"/>
              </a:lnSpc>
              <a:buFont typeface="+mj-lt"/>
              <a:buAutoNum type="arabicPeriod"/>
            </a:pPr>
            <a:r>
              <a:rPr kumimoji="1" lang="ja-JP" altLang="en-US" dirty="0"/>
              <a:t>マスター テキストの書式設定</a:t>
            </a:r>
          </a:p>
          <a:p>
            <a:pPr marL="0" lvl="0" defTabSz="457200"/>
            <a:r>
              <a:rPr kumimoji="1" lang="ja-JP" altLang="en-US" dirty="0"/>
              <a:t>第 </a:t>
            </a:r>
            <a:r>
              <a:rPr kumimoji="1" lang="en-US" altLang="ja-JP" dirty="0"/>
              <a:t>2 </a:t>
            </a:r>
            <a:r>
              <a:rPr kumimoji="1" lang="ja-JP" altLang="en-US" dirty="0"/>
              <a:t>レベル</a:t>
            </a:r>
          </a:p>
          <a:p>
            <a:pPr marL="0" lvl="0" defTabSz="457200"/>
            <a:r>
              <a:rPr kumimoji="1" lang="ja-JP" altLang="en-US" dirty="0"/>
              <a:t>第 </a:t>
            </a:r>
            <a:r>
              <a:rPr kumimoji="1" lang="en-US" altLang="ja-JP" dirty="0"/>
              <a:t>3 </a:t>
            </a:r>
            <a:r>
              <a:rPr kumimoji="1" lang="ja-JP" altLang="en-US" dirty="0"/>
              <a:t>レベル</a:t>
            </a:r>
          </a:p>
          <a:p>
            <a:pPr marL="0" lvl="0" defTabSz="457200"/>
            <a:r>
              <a:rPr kumimoji="1" lang="ja-JP" altLang="en-US" dirty="0"/>
              <a:t>第 </a:t>
            </a:r>
            <a:r>
              <a:rPr kumimoji="1" lang="en-US" altLang="ja-JP" dirty="0"/>
              <a:t>4 </a:t>
            </a:r>
            <a:r>
              <a:rPr kumimoji="1" lang="ja-JP" altLang="en-US" dirty="0"/>
              <a:t>レベル</a:t>
            </a:r>
          </a:p>
          <a:p>
            <a:pPr marL="0" lvl="0" defTabSz="457200"/>
            <a:r>
              <a:rPr kumimoji="1" lang="ja-JP" altLang="en-US" dirty="0"/>
              <a:t>第 </a:t>
            </a:r>
            <a:r>
              <a:rPr kumimoji="1" lang="en-US" altLang="ja-JP" dirty="0"/>
              <a:t>5 </a:t>
            </a:r>
            <a:r>
              <a:rPr kumimoji="1" lang="ja-JP" altLang="en-US" dirty="0"/>
              <a:t>レベル</a:t>
            </a:r>
          </a:p>
        </p:txBody>
      </p:sp>
      <p:pic>
        <p:nvPicPr>
          <p:cNvPr id="98" name="図 9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5089" y="5715000"/>
            <a:ext cx="1172311" cy="1011490"/>
          </a:xfrm>
          <a:prstGeom prst="rect">
            <a:avLst/>
          </a:prstGeom>
        </p:spPr>
      </p:pic>
    </p:spTree>
    <p:extLst>
      <p:ext uri="{BB962C8B-B14F-4D97-AF65-F5344CB8AC3E}">
        <p14:creationId xmlns:p14="http://schemas.microsoft.com/office/powerpoint/2010/main" val="1859685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中扉・目次3">
    <p:spTree>
      <p:nvGrpSpPr>
        <p:cNvPr id="1" name=""/>
        <p:cNvGrpSpPr/>
        <p:nvPr/>
      </p:nvGrpSpPr>
      <p:grpSpPr>
        <a:xfrm>
          <a:off x="0" y="0"/>
          <a:ext cx="0" cy="0"/>
          <a:chOff x="0" y="0"/>
          <a:chExt cx="0" cy="0"/>
        </a:xfrm>
      </p:grpSpPr>
      <p:sp>
        <p:nvSpPr>
          <p:cNvPr id="100" name="テキスト プレースホルダー 6">
            <a:extLst>
              <a:ext uri="{FF2B5EF4-FFF2-40B4-BE49-F238E27FC236}">
                <a16:creationId xmlns:a16="http://schemas.microsoft.com/office/drawing/2014/main" id="{4EA809F9-0C86-CF4D-85E3-67D8D37806DE}"/>
              </a:ext>
            </a:extLst>
          </p:cNvPr>
          <p:cNvSpPr txBox="1">
            <a:spLocks/>
          </p:cNvSpPr>
          <p:nvPr userDrawn="1"/>
        </p:nvSpPr>
        <p:spPr>
          <a:xfrm>
            <a:off x="0" y="3027"/>
            <a:ext cx="2362200" cy="6854973"/>
          </a:xfrm>
          <a:prstGeom prst="rect">
            <a:avLst/>
          </a:prstGeom>
          <a:pattFill prst="dkUpDiag">
            <a:fgClr>
              <a:schemeClr val="accent3"/>
            </a:fgClr>
            <a:bgClr>
              <a:srgbClr val="7EC4C1"/>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ctr"/>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101" name="テキスト プレースホルダー 6">
            <a:extLst>
              <a:ext uri="{FF2B5EF4-FFF2-40B4-BE49-F238E27FC236}">
                <a16:creationId xmlns:a16="http://schemas.microsoft.com/office/drawing/2014/main" id="{94ADDCFC-76A6-3E4C-9786-2004A991C4E2}"/>
              </a:ext>
            </a:extLst>
          </p:cNvPr>
          <p:cNvSpPr txBox="1">
            <a:spLocks/>
          </p:cNvSpPr>
          <p:nvPr userDrawn="1"/>
        </p:nvSpPr>
        <p:spPr>
          <a:xfrm rot="5400000" flipV="1">
            <a:off x="-679881" y="3815921"/>
            <a:ext cx="3721963" cy="2362198"/>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3540809 w 9907200"/>
              <a:gd name="connsiteY0" fmla="*/ 9052 h 827999"/>
              <a:gd name="connsiteX1" fmla="*/ 9907200 w 9907200"/>
              <a:gd name="connsiteY1" fmla="*/ 0 h 827999"/>
              <a:gd name="connsiteX2" fmla="*/ 9907200 w 9907200"/>
              <a:gd name="connsiteY2" fmla="*/ 827999 h 827999"/>
              <a:gd name="connsiteX3" fmla="*/ 0 w 9907200"/>
              <a:gd name="connsiteY3" fmla="*/ 827999 h 827999"/>
              <a:gd name="connsiteX4" fmla="*/ 3540809 w 9907200"/>
              <a:gd name="connsiteY4" fmla="*/ 9052 h 827999"/>
              <a:gd name="connsiteX0" fmla="*/ 6219564 w 9907200"/>
              <a:gd name="connsiteY0" fmla="*/ 2673 h 827999"/>
              <a:gd name="connsiteX1" fmla="*/ 9907200 w 9907200"/>
              <a:gd name="connsiteY1" fmla="*/ 0 h 827999"/>
              <a:gd name="connsiteX2" fmla="*/ 9907200 w 9907200"/>
              <a:gd name="connsiteY2" fmla="*/ 827999 h 827999"/>
              <a:gd name="connsiteX3" fmla="*/ 0 w 9907200"/>
              <a:gd name="connsiteY3" fmla="*/ 827999 h 827999"/>
              <a:gd name="connsiteX4" fmla="*/ 6219564 w 9907200"/>
              <a:gd name="connsiteY4" fmla="*/ 2673 h 827999"/>
              <a:gd name="connsiteX0" fmla="*/ 6255281 w 9942917"/>
              <a:gd name="connsiteY0" fmla="*/ 2673 h 827999"/>
              <a:gd name="connsiteX1" fmla="*/ 9942917 w 9942917"/>
              <a:gd name="connsiteY1" fmla="*/ 0 h 827999"/>
              <a:gd name="connsiteX2" fmla="*/ 9942917 w 9942917"/>
              <a:gd name="connsiteY2" fmla="*/ 827999 h 827999"/>
              <a:gd name="connsiteX3" fmla="*/ 0 w 9942917"/>
              <a:gd name="connsiteY3" fmla="*/ 826404 h 827999"/>
              <a:gd name="connsiteX4" fmla="*/ 6255281 w 9942917"/>
              <a:gd name="connsiteY4" fmla="*/ 2673 h 827999"/>
              <a:gd name="connsiteX0" fmla="*/ 6160036 w 9847672"/>
              <a:gd name="connsiteY0" fmla="*/ 2673 h 827999"/>
              <a:gd name="connsiteX1" fmla="*/ 9847672 w 9847672"/>
              <a:gd name="connsiteY1" fmla="*/ 0 h 827999"/>
              <a:gd name="connsiteX2" fmla="*/ 9847672 w 9847672"/>
              <a:gd name="connsiteY2" fmla="*/ 827999 h 827999"/>
              <a:gd name="connsiteX3" fmla="*/ 0 w 9847672"/>
              <a:gd name="connsiteY3" fmla="*/ 823215 h 827999"/>
              <a:gd name="connsiteX4" fmla="*/ 6160036 w 9847672"/>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0 w 9740523"/>
              <a:gd name="connsiteY3" fmla="*/ 821621 h 827999"/>
              <a:gd name="connsiteX4" fmla="*/ 6052887 w 9740523"/>
              <a:gd name="connsiteY4" fmla="*/ 2673 h 827999"/>
              <a:gd name="connsiteX0" fmla="*/ 6052887 w 9740523"/>
              <a:gd name="connsiteY0" fmla="*/ 2673 h 827999"/>
              <a:gd name="connsiteX1" fmla="*/ 9740523 w 9740523"/>
              <a:gd name="connsiteY1" fmla="*/ 0 h 827999"/>
              <a:gd name="connsiteX2" fmla="*/ 9740523 w 9740523"/>
              <a:gd name="connsiteY2" fmla="*/ 827999 h 827999"/>
              <a:gd name="connsiteX3" fmla="*/ 1 w 9740523"/>
              <a:gd name="connsiteY3" fmla="*/ 826683 h 827999"/>
              <a:gd name="connsiteX4" fmla="*/ 6052887 w 9740523"/>
              <a:gd name="connsiteY4" fmla="*/ 2673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40523" h="827999">
                <a:moveTo>
                  <a:pt x="6052887" y="2673"/>
                </a:moveTo>
                <a:lnTo>
                  <a:pt x="9740523" y="0"/>
                </a:lnTo>
                <a:lnTo>
                  <a:pt x="9740523" y="827999"/>
                </a:lnTo>
                <a:lnTo>
                  <a:pt x="1" y="826683"/>
                </a:lnTo>
                <a:lnTo>
                  <a:pt x="6052887" y="2673"/>
                </a:lnTo>
                <a:close/>
              </a:path>
            </a:pathLst>
          </a:custGeom>
          <a:gradFill flip="none" rotWithShape="1">
            <a:gsLst>
              <a:gs pos="26000">
                <a:schemeClr val="accent5"/>
              </a:gs>
              <a:gs pos="67000">
                <a:schemeClr val="accent3">
                  <a:alpha val="2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814" b="1" spc="272" dirty="0">
              <a:solidFill>
                <a:schemeClr val="bg1"/>
              </a:solidFill>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ED030BBF-1018-E14A-AC2B-DC996F9E0808}"/>
              </a:ext>
            </a:extLst>
          </p:cNvPr>
          <p:cNvSpPr/>
          <p:nvPr userDrawn="1"/>
        </p:nvSpPr>
        <p:spPr>
          <a:xfrm>
            <a:off x="2362200" y="0"/>
            <a:ext cx="7543799" cy="6854972"/>
          </a:xfrm>
          <a:prstGeom prst="rect">
            <a:avLst/>
          </a:prstGeom>
          <a:gradFill flip="none" rotWithShape="1">
            <a:gsLst>
              <a:gs pos="0">
                <a:srgbClr val="FFFFFF">
                  <a:alpha val="31000"/>
                </a:srgbClr>
              </a:gs>
              <a:gs pos="99000">
                <a:srgbClr val="EDEEF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76246" rIns="326585" bIns="176246" rtlCol="0" anchor="ctr"/>
          <a:lstStyle/>
          <a:p>
            <a:pPr>
              <a:lnSpc>
                <a:spcPct val="130000"/>
              </a:lnSpc>
              <a:spcAft>
                <a:spcPts val="1089"/>
              </a:spcAft>
            </a:pPr>
            <a:endParaRPr kumimoji="1" lang="ja-JP" altLang="en-US" sz="1200" kern="900" spc="69">
              <a:solidFill>
                <a:prstClr val="white"/>
              </a:solidFill>
              <a:latin typeface="Meiryo" panose="020B0604030504040204" pitchFamily="34" charset="-128"/>
              <a:ea typeface="Meiryo" panose="020B0604030504040204" pitchFamily="34" charset="-128"/>
            </a:endParaRPr>
          </a:p>
        </p:txBody>
      </p:sp>
      <p:sp>
        <p:nvSpPr>
          <p:cNvPr id="12" name="テキスト プレースホルダー 13">
            <a:extLst>
              <a:ext uri="{FF2B5EF4-FFF2-40B4-BE49-F238E27FC236}">
                <a16:creationId xmlns:a16="http://schemas.microsoft.com/office/drawing/2014/main" id="{013672E4-8361-284E-8D6A-CC652AA0D4A3}"/>
              </a:ext>
            </a:extLst>
          </p:cNvPr>
          <p:cNvSpPr>
            <a:spLocks noGrp="1"/>
          </p:cNvSpPr>
          <p:nvPr>
            <p:ph type="body" sz="quarter" idx="10"/>
          </p:nvPr>
        </p:nvSpPr>
        <p:spPr>
          <a:xfrm>
            <a:off x="2675088" y="2130336"/>
            <a:ext cx="4440062" cy="3054682"/>
          </a:xfrm>
        </p:spPr>
        <p:txBody>
          <a:bodyPr wrap="none" anchor="ctr">
            <a:spAutoFit/>
          </a:bodyPr>
          <a:lstStyle>
            <a:lvl1pPr>
              <a:defRPr lang="ja-JP" altLang="en-US" sz="2000" spc="272" smtClean="0"/>
            </a:lvl1pPr>
            <a:lvl2pPr>
              <a:defRPr lang="ja-JP" altLang="en-US" sz="1800" smtClean="0">
                <a:latin typeface="+mn-lt"/>
                <a:ea typeface="+mn-ea"/>
              </a:defRPr>
            </a:lvl2pPr>
            <a:lvl3pPr>
              <a:defRPr lang="ja-JP" altLang="en-US" sz="1800" smtClean="0">
                <a:latin typeface="+mn-lt"/>
                <a:ea typeface="+mn-ea"/>
              </a:defRPr>
            </a:lvl3pPr>
            <a:lvl4pPr>
              <a:defRPr lang="ja-JP" altLang="en-US" sz="1800" smtClean="0">
                <a:latin typeface="+mn-lt"/>
                <a:ea typeface="+mn-ea"/>
              </a:defRPr>
            </a:lvl4pPr>
            <a:lvl5pPr>
              <a:defRPr lang="ja-JP" altLang="en-US" sz="1800">
                <a:latin typeface="+mn-lt"/>
                <a:ea typeface="+mn-ea"/>
              </a:defRPr>
            </a:lvl5pPr>
          </a:lstStyle>
          <a:p>
            <a:pPr marL="342900" lvl="0" indent="-342900" defTabSz="457200">
              <a:lnSpc>
                <a:spcPct val="150000"/>
              </a:lnSpc>
              <a:buFont typeface="+mj-lt"/>
              <a:buAutoNum type="arabicPeriod"/>
            </a:pPr>
            <a:r>
              <a:rPr kumimoji="1" lang="ja-JP" altLang="en-US"/>
              <a:t>マスター テキストの書式設定</a:t>
            </a:r>
          </a:p>
          <a:p>
            <a:pPr marL="0" lvl="0" defTabSz="457200"/>
            <a:r>
              <a:rPr kumimoji="1" lang="ja-JP" altLang="en-US"/>
              <a:t>第 </a:t>
            </a:r>
            <a:r>
              <a:rPr kumimoji="1" lang="en-US" altLang="ja-JP" dirty="0"/>
              <a:t>2 </a:t>
            </a:r>
            <a:r>
              <a:rPr kumimoji="1" lang="ja-JP" altLang="en-US"/>
              <a:t>レベル</a:t>
            </a:r>
          </a:p>
          <a:p>
            <a:pPr marL="0" lvl="0" defTabSz="457200"/>
            <a:r>
              <a:rPr kumimoji="1" lang="ja-JP" altLang="en-US"/>
              <a:t>第 </a:t>
            </a:r>
            <a:r>
              <a:rPr kumimoji="1" lang="en-US" altLang="ja-JP" dirty="0"/>
              <a:t>3 </a:t>
            </a:r>
            <a:r>
              <a:rPr kumimoji="1" lang="ja-JP" altLang="en-US"/>
              <a:t>レベル</a:t>
            </a:r>
          </a:p>
          <a:p>
            <a:pPr marL="0" lvl="0" defTabSz="457200"/>
            <a:r>
              <a:rPr kumimoji="1" lang="ja-JP" altLang="en-US"/>
              <a:t>第 </a:t>
            </a:r>
            <a:r>
              <a:rPr kumimoji="1" lang="en-US" altLang="ja-JP" dirty="0"/>
              <a:t>4 </a:t>
            </a:r>
            <a:r>
              <a:rPr kumimoji="1" lang="ja-JP" altLang="en-US"/>
              <a:t>レベル</a:t>
            </a:r>
          </a:p>
          <a:p>
            <a:pPr marL="0" lvl="0" defTabSz="457200"/>
            <a:r>
              <a:rPr kumimoji="1" lang="ja-JP" altLang="en-US"/>
              <a:t>第 </a:t>
            </a:r>
            <a:r>
              <a:rPr kumimoji="1" lang="en-US" altLang="ja-JP" dirty="0"/>
              <a:t>5 </a:t>
            </a:r>
            <a:r>
              <a:rPr kumimoji="1" lang="ja-JP" altLang="en-US"/>
              <a:t>レベル</a:t>
            </a:r>
          </a:p>
        </p:txBody>
      </p:sp>
      <p:grpSp>
        <p:nvGrpSpPr>
          <p:cNvPr id="16" name="グループ化 15"/>
          <p:cNvGrpSpPr/>
          <p:nvPr userDrawn="1"/>
        </p:nvGrpSpPr>
        <p:grpSpPr>
          <a:xfrm rot="16200000">
            <a:off x="-1117606" y="1574806"/>
            <a:ext cx="2819400" cy="126987"/>
            <a:chOff x="900632" y="1414463"/>
            <a:chExt cx="7938089" cy="357535"/>
          </a:xfrm>
          <a:solidFill>
            <a:schemeClr val="bg1">
              <a:alpha val="17000"/>
            </a:schemeClr>
          </a:solidFill>
        </p:grpSpPr>
        <p:sp>
          <p:nvSpPr>
            <p:cNvPr id="17" name="Freeform 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1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1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1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2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2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Freeform 2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Freeform 2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2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Freeform 2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Freeform 2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2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3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3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Freeform 3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Freeform 3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7" name="Freeform 3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3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3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3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3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4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4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Freeform 4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Freeform 4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Freeform 4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Freeform 45"/>
            <p:cNvSpPr>
              <a:spLocks/>
            </p:cNvSpPr>
            <p:nvPr userDrawn="1"/>
          </p:nvSpPr>
          <p:spPr bwMode="auto">
            <a:xfrm>
              <a:off x="900632" y="1414463"/>
              <a:ext cx="250067" cy="283134"/>
            </a:xfrm>
            <a:custGeom>
              <a:avLst/>
              <a:gdLst>
                <a:gd name="T0" fmla="*/ 0 w 140"/>
                <a:gd name="T1" fmla="*/ 3 h 158"/>
                <a:gd name="T2" fmla="*/ 2 w 140"/>
                <a:gd name="T3" fmla="*/ 0 h 158"/>
                <a:gd name="T4" fmla="*/ 23 w 140"/>
                <a:gd name="T5" fmla="*/ 0 h 158"/>
                <a:gd name="T6" fmla="*/ 27 w 140"/>
                <a:gd name="T7" fmla="*/ 3 h 158"/>
                <a:gd name="T8" fmla="*/ 70 w 140"/>
                <a:gd name="T9" fmla="*/ 100 h 158"/>
                <a:gd name="T10" fmla="*/ 71 w 140"/>
                <a:gd name="T11" fmla="*/ 100 h 158"/>
                <a:gd name="T12" fmla="*/ 113 w 140"/>
                <a:gd name="T13" fmla="*/ 3 h 158"/>
                <a:gd name="T14" fmla="*/ 117 w 140"/>
                <a:gd name="T15" fmla="*/ 0 h 158"/>
                <a:gd name="T16" fmla="*/ 138 w 140"/>
                <a:gd name="T17" fmla="*/ 0 h 158"/>
                <a:gd name="T18" fmla="*/ 140 w 140"/>
                <a:gd name="T19" fmla="*/ 3 h 158"/>
                <a:gd name="T20" fmla="*/ 140 w 140"/>
                <a:gd name="T21" fmla="*/ 156 h 158"/>
                <a:gd name="T22" fmla="*/ 138 w 140"/>
                <a:gd name="T23" fmla="*/ 158 h 158"/>
                <a:gd name="T24" fmla="*/ 118 w 140"/>
                <a:gd name="T25" fmla="*/ 158 h 158"/>
                <a:gd name="T26" fmla="*/ 115 w 140"/>
                <a:gd name="T27" fmla="*/ 156 h 158"/>
                <a:gd name="T28" fmla="*/ 115 w 140"/>
                <a:gd name="T29" fmla="*/ 59 h 158"/>
                <a:gd name="T30" fmla="*/ 114 w 140"/>
                <a:gd name="T31" fmla="*/ 59 h 158"/>
                <a:gd name="T32" fmla="*/ 81 w 140"/>
                <a:gd name="T33" fmla="*/ 133 h 158"/>
                <a:gd name="T34" fmla="*/ 77 w 140"/>
                <a:gd name="T35" fmla="*/ 136 h 158"/>
                <a:gd name="T36" fmla="*/ 63 w 140"/>
                <a:gd name="T37" fmla="*/ 136 h 158"/>
                <a:gd name="T38" fmla="*/ 59 w 140"/>
                <a:gd name="T39" fmla="*/ 133 h 158"/>
                <a:gd name="T40" fmla="*/ 25 w 140"/>
                <a:gd name="T41" fmla="*/ 59 h 158"/>
                <a:gd name="T42" fmla="*/ 25 w 140"/>
                <a:gd name="T43" fmla="*/ 59 h 158"/>
                <a:gd name="T44" fmla="*/ 25 w 140"/>
                <a:gd name="T45" fmla="*/ 156 h 158"/>
                <a:gd name="T46" fmla="*/ 22 w 140"/>
                <a:gd name="T47" fmla="*/ 158 h 158"/>
                <a:gd name="T48" fmla="*/ 2 w 140"/>
                <a:gd name="T49" fmla="*/ 158 h 158"/>
                <a:gd name="T50" fmla="*/ 0 w 140"/>
                <a:gd name="T51" fmla="*/ 156 h 158"/>
                <a:gd name="T52" fmla="*/ 0 w 140"/>
                <a:gd name="T53"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158">
                  <a:moveTo>
                    <a:pt x="0" y="3"/>
                  </a:moveTo>
                  <a:cubicBezTo>
                    <a:pt x="0" y="1"/>
                    <a:pt x="1" y="0"/>
                    <a:pt x="2" y="0"/>
                  </a:cubicBezTo>
                  <a:cubicBezTo>
                    <a:pt x="23" y="0"/>
                    <a:pt x="23" y="0"/>
                    <a:pt x="23" y="0"/>
                  </a:cubicBezTo>
                  <a:cubicBezTo>
                    <a:pt x="25" y="0"/>
                    <a:pt x="26" y="1"/>
                    <a:pt x="27" y="3"/>
                  </a:cubicBezTo>
                  <a:cubicBezTo>
                    <a:pt x="70" y="100"/>
                    <a:pt x="70" y="100"/>
                    <a:pt x="70" y="100"/>
                  </a:cubicBezTo>
                  <a:cubicBezTo>
                    <a:pt x="71" y="100"/>
                    <a:pt x="71" y="100"/>
                    <a:pt x="71" y="100"/>
                  </a:cubicBezTo>
                  <a:cubicBezTo>
                    <a:pt x="113" y="3"/>
                    <a:pt x="113" y="3"/>
                    <a:pt x="113" y="3"/>
                  </a:cubicBezTo>
                  <a:cubicBezTo>
                    <a:pt x="114" y="1"/>
                    <a:pt x="115" y="0"/>
                    <a:pt x="117" y="0"/>
                  </a:cubicBezTo>
                  <a:cubicBezTo>
                    <a:pt x="138" y="0"/>
                    <a:pt x="138" y="0"/>
                    <a:pt x="138" y="0"/>
                  </a:cubicBezTo>
                  <a:cubicBezTo>
                    <a:pt x="139" y="0"/>
                    <a:pt x="140" y="1"/>
                    <a:pt x="140" y="3"/>
                  </a:cubicBezTo>
                  <a:cubicBezTo>
                    <a:pt x="140" y="156"/>
                    <a:pt x="140" y="156"/>
                    <a:pt x="140" y="156"/>
                  </a:cubicBezTo>
                  <a:cubicBezTo>
                    <a:pt x="140" y="157"/>
                    <a:pt x="139" y="158"/>
                    <a:pt x="138" y="158"/>
                  </a:cubicBezTo>
                  <a:cubicBezTo>
                    <a:pt x="118" y="158"/>
                    <a:pt x="118" y="158"/>
                    <a:pt x="118" y="158"/>
                  </a:cubicBezTo>
                  <a:cubicBezTo>
                    <a:pt x="116" y="158"/>
                    <a:pt x="115" y="157"/>
                    <a:pt x="115" y="156"/>
                  </a:cubicBezTo>
                  <a:cubicBezTo>
                    <a:pt x="115" y="59"/>
                    <a:pt x="115" y="59"/>
                    <a:pt x="115" y="59"/>
                  </a:cubicBezTo>
                  <a:cubicBezTo>
                    <a:pt x="114" y="59"/>
                    <a:pt x="114" y="59"/>
                    <a:pt x="114" y="59"/>
                  </a:cubicBezTo>
                  <a:cubicBezTo>
                    <a:pt x="81" y="133"/>
                    <a:pt x="81" y="133"/>
                    <a:pt x="81" y="133"/>
                  </a:cubicBezTo>
                  <a:cubicBezTo>
                    <a:pt x="80" y="136"/>
                    <a:pt x="79" y="136"/>
                    <a:pt x="77" y="136"/>
                  </a:cubicBezTo>
                  <a:cubicBezTo>
                    <a:pt x="63" y="136"/>
                    <a:pt x="63" y="136"/>
                    <a:pt x="63" y="136"/>
                  </a:cubicBezTo>
                  <a:cubicBezTo>
                    <a:pt x="61" y="136"/>
                    <a:pt x="60" y="136"/>
                    <a:pt x="59" y="133"/>
                  </a:cubicBezTo>
                  <a:cubicBezTo>
                    <a:pt x="25" y="59"/>
                    <a:pt x="25" y="59"/>
                    <a:pt x="25" y="59"/>
                  </a:cubicBezTo>
                  <a:cubicBezTo>
                    <a:pt x="25" y="59"/>
                    <a:pt x="25" y="59"/>
                    <a:pt x="25" y="59"/>
                  </a:cubicBezTo>
                  <a:cubicBezTo>
                    <a:pt x="25" y="156"/>
                    <a:pt x="25" y="156"/>
                    <a:pt x="25" y="156"/>
                  </a:cubicBezTo>
                  <a:cubicBezTo>
                    <a:pt x="25" y="157"/>
                    <a:pt x="24" y="158"/>
                    <a:pt x="22"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46"/>
            <p:cNvSpPr>
              <a:spLocks noEditPoints="1"/>
            </p:cNvSpPr>
            <p:nvPr userDrawn="1"/>
          </p:nvSpPr>
          <p:spPr bwMode="auto">
            <a:xfrm>
              <a:off x="1202367" y="1414463"/>
              <a:ext cx="45467" cy="283134"/>
            </a:xfrm>
            <a:custGeom>
              <a:avLst/>
              <a:gdLst>
                <a:gd name="T0" fmla="*/ 2 w 26"/>
                <a:gd name="T1" fmla="*/ 25 h 158"/>
                <a:gd name="T2" fmla="*/ 0 w 26"/>
                <a:gd name="T3" fmla="*/ 23 h 158"/>
                <a:gd name="T4" fmla="*/ 0 w 26"/>
                <a:gd name="T5" fmla="*/ 3 h 158"/>
                <a:gd name="T6" fmla="*/ 2 w 26"/>
                <a:gd name="T7" fmla="*/ 0 h 158"/>
                <a:gd name="T8" fmla="*/ 24 w 26"/>
                <a:gd name="T9" fmla="*/ 0 h 158"/>
                <a:gd name="T10" fmla="*/ 26 w 26"/>
                <a:gd name="T11" fmla="*/ 3 h 158"/>
                <a:gd name="T12" fmla="*/ 26 w 26"/>
                <a:gd name="T13" fmla="*/ 23 h 158"/>
                <a:gd name="T14" fmla="*/ 24 w 26"/>
                <a:gd name="T15" fmla="*/ 25 h 158"/>
                <a:gd name="T16" fmla="*/ 2 w 26"/>
                <a:gd name="T17" fmla="*/ 25 h 158"/>
                <a:gd name="T18" fmla="*/ 2 w 26"/>
                <a:gd name="T19" fmla="*/ 158 h 158"/>
                <a:gd name="T20" fmla="*/ 0 w 26"/>
                <a:gd name="T21" fmla="*/ 156 h 158"/>
                <a:gd name="T22" fmla="*/ 0 w 26"/>
                <a:gd name="T23" fmla="*/ 49 h 158"/>
                <a:gd name="T24" fmla="*/ 2 w 26"/>
                <a:gd name="T25" fmla="*/ 46 h 158"/>
                <a:gd name="T26" fmla="*/ 24 w 26"/>
                <a:gd name="T27" fmla="*/ 46 h 158"/>
                <a:gd name="T28" fmla="*/ 26 w 26"/>
                <a:gd name="T29" fmla="*/ 49 h 158"/>
                <a:gd name="T30" fmla="*/ 26 w 26"/>
                <a:gd name="T31" fmla="*/ 156 h 158"/>
                <a:gd name="T32" fmla="*/ 24 w 26"/>
                <a:gd name="T33" fmla="*/ 158 h 158"/>
                <a:gd name="T34" fmla="*/ 2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2" y="25"/>
                  </a:moveTo>
                  <a:cubicBezTo>
                    <a:pt x="1" y="25"/>
                    <a:pt x="0" y="24"/>
                    <a:pt x="0" y="23"/>
                  </a:cubicBezTo>
                  <a:cubicBezTo>
                    <a:pt x="0" y="3"/>
                    <a:pt x="0" y="3"/>
                    <a:pt x="0" y="3"/>
                  </a:cubicBezTo>
                  <a:cubicBezTo>
                    <a:pt x="0" y="1"/>
                    <a:pt x="1" y="0"/>
                    <a:pt x="2" y="0"/>
                  </a:cubicBezTo>
                  <a:cubicBezTo>
                    <a:pt x="24" y="0"/>
                    <a:pt x="24" y="0"/>
                    <a:pt x="24" y="0"/>
                  </a:cubicBezTo>
                  <a:cubicBezTo>
                    <a:pt x="25" y="0"/>
                    <a:pt x="26" y="1"/>
                    <a:pt x="26" y="3"/>
                  </a:cubicBezTo>
                  <a:cubicBezTo>
                    <a:pt x="26" y="23"/>
                    <a:pt x="26" y="23"/>
                    <a:pt x="26" y="23"/>
                  </a:cubicBezTo>
                  <a:cubicBezTo>
                    <a:pt x="26" y="24"/>
                    <a:pt x="25" y="25"/>
                    <a:pt x="24" y="25"/>
                  </a:cubicBezTo>
                  <a:lnTo>
                    <a:pt x="2" y="25"/>
                  </a:lnTo>
                  <a:close/>
                  <a:moveTo>
                    <a:pt x="2" y="158"/>
                  </a:moveTo>
                  <a:cubicBezTo>
                    <a:pt x="1" y="158"/>
                    <a:pt x="0" y="157"/>
                    <a:pt x="0" y="156"/>
                  </a:cubicBezTo>
                  <a:cubicBezTo>
                    <a:pt x="0" y="49"/>
                    <a:pt x="0" y="49"/>
                    <a:pt x="0" y="49"/>
                  </a:cubicBezTo>
                  <a:cubicBezTo>
                    <a:pt x="0" y="47"/>
                    <a:pt x="1" y="46"/>
                    <a:pt x="2" y="46"/>
                  </a:cubicBezTo>
                  <a:cubicBezTo>
                    <a:pt x="24" y="46"/>
                    <a:pt x="24" y="46"/>
                    <a:pt x="24" y="46"/>
                  </a:cubicBezTo>
                  <a:cubicBezTo>
                    <a:pt x="25" y="46"/>
                    <a:pt x="26" y="47"/>
                    <a:pt x="26" y="49"/>
                  </a:cubicBezTo>
                  <a:cubicBezTo>
                    <a:pt x="26" y="156"/>
                    <a:pt x="26" y="156"/>
                    <a:pt x="26" y="156"/>
                  </a:cubicBezTo>
                  <a:cubicBezTo>
                    <a:pt x="26" y="157"/>
                    <a:pt x="25" y="158"/>
                    <a:pt x="24" y="158"/>
                  </a:cubicBezTo>
                  <a:lnTo>
                    <a:pt x="2"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47"/>
            <p:cNvSpPr>
              <a:spLocks/>
            </p:cNvSpPr>
            <p:nvPr userDrawn="1"/>
          </p:nvSpPr>
          <p:spPr bwMode="auto">
            <a:xfrm>
              <a:off x="1297433" y="1492997"/>
              <a:ext cx="167400"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6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1"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48"/>
            <p:cNvSpPr>
              <a:spLocks noEditPoints="1"/>
            </p:cNvSpPr>
            <p:nvPr userDrawn="1"/>
          </p:nvSpPr>
          <p:spPr bwMode="auto">
            <a:xfrm>
              <a:off x="1512367" y="1414463"/>
              <a:ext cx="45467" cy="283134"/>
            </a:xfrm>
            <a:custGeom>
              <a:avLst/>
              <a:gdLst>
                <a:gd name="T0" fmla="*/ 3 w 26"/>
                <a:gd name="T1" fmla="*/ 25 h 158"/>
                <a:gd name="T2" fmla="*/ 0 w 26"/>
                <a:gd name="T3" fmla="*/ 23 h 158"/>
                <a:gd name="T4" fmla="*/ 0 w 26"/>
                <a:gd name="T5" fmla="*/ 3 h 158"/>
                <a:gd name="T6" fmla="*/ 3 w 26"/>
                <a:gd name="T7" fmla="*/ 0 h 158"/>
                <a:gd name="T8" fmla="*/ 24 w 26"/>
                <a:gd name="T9" fmla="*/ 0 h 158"/>
                <a:gd name="T10" fmla="*/ 26 w 26"/>
                <a:gd name="T11" fmla="*/ 3 h 158"/>
                <a:gd name="T12" fmla="*/ 26 w 26"/>
                <a:gd name="T13" fmla="*/ 23 h 158"/>
                <a:gd name="T14" fmla="*/ 24 w 26"/>
                <a:gd name="T15" fmla="*/ 25 h 158"/>
                <a:gd name="T16" fmla="*/ 3 w 26"/>
                <a:gd name="T17" fmla="*/ 25 h 158"/>
                <a:gd name="T18" fmla="*/ 3 w 26"/>
                <a:gd name="T19" fmla="*/ 158 h 158"/>
                <a:gd name="T20" fmla="*/ 0 w 26"/>
                <a:gd name="T21" fmla="*/ 156 h 158"/>
                <a:gd name="T22" fmla="*/ 0 w 26"/>
                <a:gd name="T23" fmla="*/ 49 h 158"/>
                <a:gd name="T24" fmla="*/ 3 w 26"/>
                <a:gd name="T25" fmla="*/ 46 h 158"/>
                <a:gd name="T26" fmla="*/ 24 w 26"/>
                <a:gd name="T27" fmla="*/ 46 h 158"/>
                <a:gd name="T28" fmla="*/ 26 w 26"/>
                <a:gd name="T29" fmla="*/ 49 h 158"/>
                <a:gd name="T30" fmla="*/ 26 w 26"/>
                <a:gd name="T31" fmla="*/ 156 h 158"/>
                <a:gd name="T32" fmla="*/ 24 w 26"/>
                <a:gd name="T33" fmla="*/ 158 h 158"/>
                <a:gd name="T34" fmla="*/ 3 w 26"/>
                <a:gd name="T3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58">
                  <a:moveTo>
                    <a:pt x="3" y="25"/>
                  </a:moveTo>
                  <a:cubicBezTo>
                    <a:pt x="1" y="25"/>
                    <a:pt x="0" y="24"/>
                    <a:pt x="0" y="23"/>
                  </a:cubicBezTo>
                  <a:cubicBezTo>
                    <a:pt x="0" y="3"/>
                    <a:pt x="0" y="3"/>
                    <a:pt x="0" y="3"/>
                  </a:cubicBezTo>
                  <a:cubicBezTo>
                    <a:pt x="0" y="1"/>
                    <a:pt x="1" y="0"/>
                    <a:pt x="3" y="0"/>
                  </a:cubicBezTo>
                  <a:cubicBezTo>
                    <a:pt x="24" y="0"/>
                    <a:pt x="24" y="0"/>
                    <a:pt x="24" y="0"/>
                  </a:cubicBezTo>
                  <a:cubicBezTo>
                    <a:pt x="25" y="0"/>
                    <a:pt x="26" y="1"/>
                    <a:pt x="26" y="3"/>
                  </a:cubicBezTo>
                  <a:cubicBezTo>
                    <a:pt x="26" y="23"/>
                    <a:pt x="26" y="23"/>
                    <a:pt x="26" y="23"/>
                  </a:cubicBezTo>
                  <a:cubicBezTo>
                    <a:pt x="26" y="24"/>
                    <a:pt x="25" y="25"/>
                    <a:pt x="24" y="25"/>
                  </a:cubicBezTo>
                  <a:lnTo>
                    <a:pt x="3" y="25"/>
                  </a:lnTo>
                  <a:close/>
                  <a:moveTo>
                    <a:pt x="3" y="158"/>
                  </a:moveTo>
                  <a:cubicBezTo>
                    <a:pt x="1" y="158"/>
                    <a:pt x="0" y="157"/>
                    <a:pt x="0" y="156"/>
                  </a:cubicBezTo>
                  <a:cubicBezTo>
                    <a:pt x="0" y="49"/>
                    <a:pt x="0" y="49"/>
                    <a:pt x="0" y="49"/>
                  </a:cubicBezTo>
                  <a:cubicBezTo>
                    <a:pt x="0" y="47"/>
                    <a:pt x="1" y="46"/>
                    <a:pt x="3" y="46"/>
                  </a:cubicBezTo>
                  <a:cubicBezTo>
                    <a:pt x="24" y="46"/>
                    <a:pt x="24" y="46"/>
                    <a:pt x="24" y="46"/>
                  </a:cubicBezTo>
                  <a:cubicBezTo>
                    <a:pt x="25" y="46"/>
                    <a:pt x="26" y="47"/>
                    <a:pt x="26" y="49"/>
                  </a:cubicBezTo>
                  <a:cubicBezTo>
                    <a:pt x="26" y="156"/>
                    <a:pt x="26" y="156"/>
                    <a:pt x="26" y="156"/>
                  </a:cubicBezTo>
                  <a:cubicBezTo>
                    <a:pt x="26" y="157"/>
                    <a:pt x="25" y="158"/>
                    <a:pt x="24" y="158"/>
                  </a:cubicBezTo>
                  <a:lnTo>
                    <a:pt x="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49"/>
            <p:cNvSpPr>
              <a:spLocks/>
            </p:cNvSpPr>
            <p:nvPr userDrawn="1"/>
          </p:nvSpPr>
          <p:spPr bwMode="auto">
            <a:xfrm>
              <a:off x="1595034" y="1492997"/>
              <a:ext cx="167400" cy="208734"/>
            </a:xfrm>
            <a:custGeom>
              <a:avLst/>
              <a:gdLst>
                <a:gd name="T0" fmla="*/ 1 w 95"/>
                <a:gd name="T1" fmla="*/ 99 h 117"/>
                <a:gd name="T2" fmla="*/ 1 w 95"/>
                <a:gd name="T3" fmla="*/ 96 h 117"/>
                <a:gd name="T4" fmla="*/ 14 w 95"/>
                <a:gd name="T5" fmla="*/ 82 h 117"/>
                <a:gd name="T6" fmla="*/ 17 w 95"/>
                <a:gd name="T7" fmla="*/ 82 h 117"/>
                <a:gd name="T8" fmla="*/ 50 w 95"/>
                <a:gd name="T9" fmla="*/ 95 h 117"/>
                <a:gd name="T10" fmla="*/ 70 w 95"/>
                <a:gd name="T11" fmla="*/ 81 h 117"/>
                <a:gd name="T12" fmla="*/ 52 w 95"/>
                <a:gd name="T13" fmla="*/ 69 h 117"/>
                <a:gd name="T14" fmla="*/ 40 w 95"/>
                <a:gd name="T15" fmla="*/ 68 h 117"/>
                <a:gd name="T16" fmla="*/ 5 w 95"/>
                <a:gd name="T17" fmla="*/ 35 h 117"/>
                <a:gd name="T18" fmla="*/ 49 w 95"/>
                <a:gd name="T19" fmla="*/ 0 h 117"/>
                <a:gd name="T20" fmla="*/ 91 w 95"/>
                <a:gd name="T21" fmla="*/ 13 h 117"/>
                <a:gd name="T22" fmla="*/ 91 w 95"/>
                <a:gd name="T23" fmla="*/ 17 h 117"/>
                <a:gd name="T24" fmla="*/ 80 w 95"/>
                <a:gd name="T25" fmla="*/ 30 h 117"/>
                <a:gd name="T26" fmla="*/ 77 w 95"/>
                <a:gd name="T27" fmla="*/ 31 h 117"/>
                <a:gd name="T28" fmla="*/ 47 w 95"/>
                <a:gd name="T29" fmla="*/ 22 h 117"/>
                <a:gd name="T30" fmla="*/ 30 w 95"/>
                <a:gd name="T31" fmla="*/ 33 h 117"/>
                <a:gd name="T32" fmla="*/ 49 w 95"/>
                <a:gd name="T33" fmla="*/ 45 h 117"/>
                <a:gd name="T34" fmla="*/ 61 w 95"/>
                <a:gd name="T35" fmla="*/ 46 h 117"/>
                <a:gd name="T36" fmla="*/ 95 w 95"/>
                <a:gd name="T37" fmla="*/ 79 h 117"/>
                <a:gd name="T38" fmla="*/ 49 w 95"/>
                <a:gd name="T39" fmla="*/ 117 h 117"/>
                <a:gd name="T40" fmla="*/ 1 w 95"/>
                <a:gd name="T41"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117">
                  <a:moveTo>
                    <a:pt x="1" y="99"/>
                  </a:moveTo>
                  <a:cubicBezTo>
                    <a:pt x="0" y="98"/>
                    <a:pt x="0" y="97"/>
                    <a:pt x="1" y="96"/>
                  </a:cubicBezTo>
                  <a:cubicBezTo>
                    <a:pt x="14" y="82"/>
                    <a:pt x="14" y="82"/>
                    <a:pt x="14" y="82"/>
                  </a:cubicBezTo>
                  <a:cubicBezTo>
                    <a:pt x="15" y="81"/>
                    <a:pt x="16" y="81"/>
                    <a:pt x="17" y="82"/>
                  </a:cubicBezTo>
                  <a:cubicBezTo>
                    <a:pt x="25" y="89"/>
                    <a:pt x="38" y="95"/>
                    <a:pt x="50" y="95"/>
                  </a:cubicBezTo>
                  <a:cubicBezTo>
                    <a:pt x="63" y="95"/>
                    <a:pt x="70" y="89"/>
                    <a:pt x="70" y="81"/>
                  </a:cubicBezTo>
                  <a:cubicBezTo>
                    <a:pt x="70" y="75"/>
                    <a:pt x="66" y="70"/>
                    <a:pt x="52" y="69"/>
                  </a:cubicBezTo>
                  <a:cubicBezTo>
                    <a:pt x="40" y="68"/>
                    <a:pt x="40" y="68"/>
                    <a:pt x="40" y="68"/>
                  </a:cubicBezTo>
                  <a:cubicBezTo>
                    <a:pt x="17" y="66"/>
                    <a:pt x="5" y="54"/>
                    <a:pt x="5" y="35"/>
                  </a:cubicBezTo>
                  <a:cubicBezTo>
                    <a:pt x="5" y="13"/>
                    <a:pt x="21" y="0"/>
                    <a:pt x="49" y="0"/>
                  </a:cubicBezTo>
                  <a:cubicBezTo>
                    <a:pt x="66" y="0"/>
                    <a:pt x="81" y="6"/>
                    <a:pt x="91" y="13"/>
                  </a:cubicBezTo>
                  <a:cubicBezTo>
                    <a:pt x="92" y="14"/>
                    <a:pt x="92" y="16"/>
                    <a:pt x="91" y="17"/>
                  </a:cubicBezTo>
                  <a:cubicBezTo>
                    <a:pt x="80" y="30"/>
                    <a:pt x="80" y="30"/>
                    <a:pt x="80" y="30"/>
                  </a:cubicBezTo>
                  <a:cubicBezTo>
                    <a:pt x="79" y="32"/>
                    <a:pt x="78" y="32"/>
                    <a:pt x="77" y="31"/>
                  </a:cubicBezTo>
                  <a:cubicBezTo>
                    <a:pt x="70" y="26"/>
                    <a:pt x="58" y="22"/>
                    <a:pt x="47" y="22"/>
                  </a:cubicBezTo>
                  <a:cubicBezTo>
                    <a:pt x="36" y="22"/>
                    <a:pt x="30" y="26"/>
                    <a:pt x="30" y="33"/>
                  </a:cubicBezTo>
                  <a:cubicBezTo>
                    <a:pt x="30" y="40"/>
                    <a:pt x="34" y="44"/>
                    <a:pt x="49" y="45"/>
                  </a:cubicBezTo>
                  <a:cubicBezTo>
                    <a:pt x="61" y="46"/>
                    <a:pt x="61" y="46"/>
                    <a:pt x="61" y="46"/>
                  </a:cubicBezTo>
                  <a:cubicBezTo>
                    <a:pt x="84" y="48"/>
                    <a:pt x="95" y="60"/>
                    <a:pt x="95" y="79"/>
                  </a:cubicBezTo>
                  <a:cubicBezTo>
                    <a:pt x="95" y="101"/>
                    <a:pt x="79" y="117"/>
                    <a:pt x="49" y="117"/>
                  </a:cubicBezTo>
                  <a:cubicBezTo>
                    <a:pt x="26" y="117"/>
                    <a:pt x="10" y="107"/>
                    <a:pt x="1"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50"/>
            <p:cNvSpPr>
              <a:spLocks/>
            </p:cNvSpPr>
            <p:nvPr userDrawn="1"/>
          </p:nvSpPr>
          <p:spPr bwMode="auto">
            <a:xfrm>
              <a:off x="1789301"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51"/>
            <p:cNvSpPr>
              <a:spLocks/>
            </p:cNvSpPr>
            <p:nvPr userDrawn="1"/>
          </p:nvSpPr>
          <p:spPr bwMode="auto">
            <a:xfrm>
              <a:off x="1925702"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52"/>
            <p:cNvSpPr>
              <a:spLocks/>
            </p:cNvSpPr>
            <p:nvPr userDrawn="1"/>
          </p:nvSpPr>
          <p:spPr bwMode="auto">
            <a:xfrm>
              <a:off x="2084836" y="1497130"/>
              <a:ext cx="183934" cy="274867"/>
            </a:xfrm>
            <a:custGeom>
              <a:avLst/>
              <a:gdLst>
                <a:gd name="T0" fmla="*/ 17 w 104"/>
                <a:gd name="T1" fmla="*/ 154 h 154"/>
                <a:gd name="T2" fmla="*/ 14 w 104"/>
                <a:gd name="T3" fmla="*/ 151 h 154"/>
                <a:gd name="T4" fmla="*/ 14 w 104"/>
                <a:gd name="T5" fmla="*/ 133 h 154"/>
                <a:gd name="T6" fmla="*/ 17 w 104"/>
                <a:gd name="T7" fmla="*/ 131 h 154"/>
                <a:gd name="T8" fmla="*/ 21 w 104"/>
                <a:gd name="T9" fmla="*/ 131 h 154"/>
                <a:gd name="T10" fmla="*/ 38 w 104"/>
                <a:gd name="T11" fmla="*/ 117 h 154"/>
                <a:gd name="T12" fmla="*/ 41 w 104"/>
                <a:gd name="T13" fmla="*/ 108 h 154"/>
                <a:gd name="T14" fmla="*/ 0 w 104"/>
                <a:gd name="T15" fmla="*/ 3 h 154"/>
                <a:gd name="T16" fmla="*/ 2 w 104"/>
                <a:gd name="T17" fmla="*/ 0 h 154"/>
                <a:gd name="T18" fmla="*/ 25 w 104"/>
                <a:gd name="T19" fmla="*/ 0 h 154"/>
                <a:gd name="T20" fmla="*/ 28 w 104"/>
                <a:gd name="T21" fmla="*/ 3 h 154"/>
                <a:gd name="T22" fmla="*/ 53 w 104"/>
                <a:gd name="T23" fmla="*/ 76 h 154"/>
                <a:gd name="T24" fmla="*/ 53 w 104"/>
                <a:gd name="T25" fmla="*/ 76 h 154"/>
                <a:gd name="T26" fmla="*/ 77 w 104"/>
                <a:gd name="T27" fmla="*/ 3 h 154"/>
                <a:gd name="T28" fmla="*/ 80 w 104"/>
                <a:gd name="T29" fmla="*/ 0 h 154"/>
                <a:gd name="T30" fmla="*/ 102 w 104"/>
                <a:gd name="T31" fmla="*/ 0 h 154"/>
                <a:gd name="T32" fmla="*/ 104 w 104"/>
                <a:gd name="T33" fmla="*/ 3 h 154"/>
                <a:gd name="T34" fmla="*/ 61 w 104"/>
                <a:gd name="T35" fmla="*/ 119 h 154"/>
                <a:gd name="T36" fmla="*/ 24 w 104"/>
                <a:gd name="T37" fmla="*/ 154 h 154"/>
                <a:gd name="T38" fmla="*/ 17 w 104"/>
                <a:gd name="T3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54">
                  <a:moveTo>
                    <a:pt x="17" y="154"/>
                  </a:moveTo>
                  <a:cubicBezTo>
                    <a:pt x="15" y="154"/>
                    <a:pt x="14" y="153"/>
                    <a:pt x="14" y="151"/>
                  </a:cubicBezTo>
                  <a:cubicBezTo>
                    <a:pt x="14" y="133"/>
                    <a:pt x="14" y="133"/>
                    <a:pt x="14" y="133"/>
                  </a:cubicBezTo>
                  <a:cubicBezTo>
                    <a:pt x="14" y="131"/>
                    <a:pt x="15" y="131"/>
                    <a:pt x="17" y="131"/>
                  </a:cubicBezTo>
                  <a:cubicBezTo>
                    <a:pt x="21" y="131"/>
                    <a:pt x="21" y="131"/>
                    <a:pt x="21" y="131"/>
                  </a:cubicBezTo>
                  <a:cubicBezTo>
                    <a:pt x="30" y="131"/>
                    <a:pt x="34" y="127"/>
                    <a:pt x="38" y="117"/>
                  </a:cubicBezTo>
                  <a:cubicBezTo>
                    <a:pt x="41" y="108"/>
                    <a:pt x="41" y="108"/>
                    <a:pt x="41" y="108"/>
                  </a:cubicBezTo>
                  <a:cubicBezTo>
                    <a:pt x="0" y="3"/>
                    <a:pt x="0" y="3"/>
                    <a:pt x="0" y="3"/>
                  </a:cubicBezTo>
                  <a:cubicBezTo>
                    <a:pt x="0" y="1"/>
                    <a:pt x="0" y="0"/>
                    <a:pt x="2" y="0"/>
                  </a:cubicBezTo>
                  <a:cubicBezTo>
                    <a:pt x="25" y="0"/>
                    <a:pt x="25" y="0"/>
                    <a:pt x="25" y="0"/>
                  </a:cubicBezTo>
                  <a:cubicBezTo>
                    <a:pt x="26" y="0"/>
                    <a:pt x="27" y="1"/>
                    <a:pt x="28" y="3"/>
                  </a:cubicBezTo>
                  <a:cubicBezTo>
                    <a:pt x="53" y="76"/>
                    <a:pt x="53" y="76"/>
                    <a:pt x="53" y="76"/>
                  </a:cubicBezTo>
                  <a:cubicBezTo>
                    <a:pt x="53" y="76"/>
                    <a:pt x="53" y="76"/>
                    <a:pt x="53" y="76"/>
                  </a:cubicBezTo>
                  <a:cubicBezTo>
                    <a:pt x="77" y="3"/>
                    <a:pt x="77" y="3"/>
                    <a:pt x="77" y="3"/>
                  </a:cubicBezTo>
                  <a:cubicBezTo>
                    <a:pt x="78" y="1"/>
                    <a:pt x="79" y="0"/>
                    <a:pt x="80" y="0"/>
                  </a:cubicBezTo>
                  <a:cubicBezTo>
                    <a:pt x="102" y="0"/>
                    <a:pt x="102" y="0"/>
                    <a:pt x="102" y="0"/>
                  </a:cubicBezTo>
                  <a:cubicBezTo>
                    <a:pt x="104" y="0"/>
                    <a:pt x="104" y="1"/>
                    <a:pt x="104" y="3"/>
                  </a:cubicBezTo>
                  <a:cubicBezTo>
                    <a:pt x="61" y="119"/>
                    <a:pt x="61" y="119"/>
                    <a:pt x="61" y="119"/>
                  </a:cubicBezTo>
                  <a:cubicBezTo>
                    <a:pt x="52" y="145"/>
                    <a:pt x="42" y="154"/>
                    <a:pt x="24" y="154"/>
                  </a:cubicBezTo>
                  <a:lnTo>
                    <a:pt x="17"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53"/>
            <p:cNvSpPr>
              <a:spLocks noEditPoints="1"/>
            </p:cNvSpPr>
            <p:nvPr userDrawn="1"/>
          </p:nvSpPr>
          <p:spPr bwMode="auto">
            <a:xfrm>
              <a:off x="235350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54"/>
            <p:cNvSpPr>
              <a:spLocks/>
            </p:cNvSpPr>
            <p:nvPr userDrawn="1"/>
          </p:nvSpPr>
          <p:spPr bwMode="auto">
            <a:xfrm>
              <a:off x="2553970" y="1414463"/>
              <a:ext cx="109534" cy="283134"/>
            </a:xfrm>
            <a:custGeom>
              <a:avLst/>
              <a:gdLst>
                <a:gd name="T0" fmla="*/ 14 w 61"/>
                <a:gd name="T1" fmla="*/ 158 h 158"/>
                <a:gd name="T2" fmla="*/ 12 w 61"/>
                <a:gd name="T3" fmla="*/ 156 h 158"/>
                <a:gd name="T4" fmla="*/ 12 w 61"/>
                <a:gd name="T5" fmla="*/ 68 h 158"/>
                <a:gd name="T6" fmla="*/ 10 w 61"/>
                <a:gd name="T7" fmla="*/ 66 h 158"/>
                <a:gd name="T8" fmla="*/ 3 w 61"/>
                <a:gd name="T9" fmla="*/ 66 h 158"/>
                <a:gd name="T10" fmla="*/ 0 w 61"/>
                <a:gd name="T11" fmla="*/ 64 h 158"/>
                <a:gd name="T12" fmla="*/ 0 w 61"/>
                <a:gd name="T13" fmla="*/ 49 h 158"/>
                <a:gd name="T14" fmla="*/ 3 w 61"/>
                <a:gd name="T15" fmla="*/ 46 h 158"/>
                <a:gd name="T16" fmla="*/ 10 w 61"/>
                <a:gd name="T17" fmla="*/ 46 h 158"/>
                <a:gd name="T18" fmla="*/ 12 w 61"/>
                <a:gd name="T19" fmla="*/ 45 h 158"/>
                <a:gd name="T20" fmla="*/ 12 w 61"/>
                <a:gd name="T21" fmla="*/ 38 h 158"/>
                <a:gd name="T22" fmla="*/ 49 w 61"/>
                <a:gd name="T23" fmla="*/ 0 h 158"/>
                <a:gd name="T24" fmla="*/ 59 w 61"/>
                <a:gd name="T25" fmla="*/ 0 h 158"/>
                <a:gd name="T26" fmla="*/ 61 w 61"/>
                <a:gd name="T27" fmla="*/ 3 h 158"/>
                <a:gd name="T28" fmla="*/ 61 w 61"/>
                <a:gd name="T29" fmla="*/ 21 h 158"/>
                <a:gd name="T30" fmla="*/ 59 w 61"/>
                <a:gd name="T31" fmla="*/ 24 h 158"/>
                <a:gd name="T32" fmla="*/ 52 w 61"/>
                <a:gd name="T33" fmla="*/ 24 h 158"/>
                <a:gd name="T34" fmla="*/ 37 w 61"/>
                <a:gd name="T35" fmla="*/ 37 h 158"/>
                <a:gd name="T36" fmla="*/ 37 w 61"/>
                <a:gd name="T37" fmla="*/ 45 h 158"/>
                <a:gd name="T38" fmla="*/ 39 w 61"/>
                <a:gd name="T39" fmla="*/ 46 h 158"/>
                <a:gd name="T40" fmla="*/ 59 w 61"/>
                <a:gd name="T41" fmla="*/ 46 h 158"/>
                <a:gd name="T42" fmla="*/ 61 w 61"/>
                <a:gd name="T43" fmla="*/ 49 h 158"/>
                <a:gd name="T44" fmla="*/ 61 w 61"/>
                <a:gd name="T45" fmla="*/ 64 h 158"/>
                <a:gd name="T46" fmla="*/ 59 w 61"/>
                <a:gd name="T47" fmla="*/ 66 h 158"/>
                <a:gd name="T48" fmla="*/ 39 w 61"/>
                <a:gd name="T49" fmla="*/ 66 h 158"/>
                <a:gd name="T50" fmla="*/ 37 w 61"/>
                <a:gd name="T51" fmla="*/ 68 h 158"/>
                <a:gd name="T52" fmla="*/ 37 w 61"/>
                <a:gd name="T53" fmla="*/ 156 h 158"/>
                <a:gd name="T54" fmla="*/ 35 w 61"/>
                <a:gd name="T55" fmla="*/ 158 h 158"/>
                <a:gd name="T56" fmla="*/ 14 w 61"/>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58">
                  <a:moveTo>
                    <a:pt x="14" y="158"/>
                  </a:moveTo>
                  <a:cubicBezTo>
                    <a:pt x="12" y="158"/>
                    <a:pt x="12" y="157"/>
                    <a:pt x="12" y="156"/>
                  </a:cubicBezTo>
                  <a:cubicBezTo>
                    <a:pt x="12" y="68"/>
                    <a:pt x="12" y="68"/>
                    <a:pt x="12" y="68"/>
                  </a:cubicBezTo>
                  <a:cubicBezTo>
                    <a:pt x="12" y="67"/>
                    <a:pt x="11" y="66"/>
                    <a:pt x="10" y="66"/>
                  </a:cubicBezTo>
                  <a:cubicBezTo>
                    <a:pt x="3" y="66"/>
                    <a:pt x="3" y="66"/>
                    <a:pt x="3" y="66"/>
                  </a:cubicBezTo>
                  <a:cubicBezTo>
                    <a:pt x="1" y="66"/>
                    <a:pt x="0" y="66"/>
                    <a:pt x="0" y="64"/>
                  </a:cubicBezTo>
                  <a:cubicBezTo>
                    <a:pt x="0" y="49"/>
                    <a:pt x="0" y="49"/>
                    <a:pt x="0" y="49"/>
                  </a:cubicBezTo>
                  <a:cubicBezTo>
                    <a:pt x="0" y="47"/>
                    <a:pt x="1" y="46"/>
                    <a:pt x="3" y="46"/>
                  </a:cubicBezTo>
                  <a:cubicBezTo>
                    <a:pt x="10" y="46"/>
                    <a:pt x="10" y="46"/>
                    <a:pt x="10" y="46"/>
                  </a:cubicBezTo>
                  <a:cubicBezTo>
                    <a:pt x="11" y="46"/>
                    <a:pt x="12" y="46"/>
                    <a:pt x="12" y="45"/>
                  </a:cubicBezTo>
                  <a:cubicBezTo>
                    <a:pt x="12" y="38"/>
                    <a:pt x="12" y="38"/>
                    <a:pt x="12" y="38"/>
                  </a:cubicBezTo>
                  <a:cubicBezTo>
                    <a:pt x="12" y="12"/>
                    <a:pt x="24" y="0"/>
                    <a:pt x="49" y="0"/>
                  </a:cubicBezTo>
                  <a:cubicBezTo>
                    <a:pt x="59" y="0"/>
                    <a:pt x="59" y="0"/>
                    <a:pt x="59" y="0"/>
                  </a:cubicBezTo>
                  <a:cubicBezTo>
                    <a:pt x="60" y="0"/>
                    <a:pt x="61" y="1"/>
                    <a:pt x="61" y="3"/>
                  </a:cubicBezTo>
                  <a:cubicBezTo>
                    <a:pt x="61" y="21"/>
                    <a:pt x="61" y="21"/>
                    <a:pt x="61" y="21"/>
                  </a:cubicBezTo>
                  <a:cubicBezTo>
                    <a:pt x="61" y="23"/>
                    <a:pt x="60" y="24"/>
                    <a:pt x="59" y="24"/>
                  </a:cubicBezTo>
                  <a:cubicBezTo>
                    <a:pt x="52" y="24"/>
                    <a:pt x="52" y="24"/>
                    <a:pt x="52" y="24"/>
                  </a:cubicBezTo>
                  <a:cubicBezTo>
                    <a:pt x="40" y="24"/>
                    <a:pt x="37" y="26"/>
                    <a:pt x="37" y="37"/>
                  </a:cubicBezTo>
                  <a:cubicBezTo>
                    <a:pt x="37" y="45"/>
                    <a:pt x="37" y="45"/>
                    <a:pt x="37" y="45"/>
                  </a:cubicBezTo>
                  <a:cubicBezTo>
                    <a:pt x="37" y="46"/>
                    <a:pt x="38" y="46"/>
                    <a:pt x="39" y="46"/>
                  </a:cubicBezTo>
                  <a:cubicBezTo>
                    <a:pt x="59" y="46"/>
                    <a:pt x="59" y="46"/>
                    <a:pt x="59" y="46"/>
                  </a:cubicBezTo>
                  <a:cubicBezTo>
                    <a:pt x="60" y="46"/>
                    <a:pt x="61" y="47"/>
                    <a:pt x="61" y="49"/>
                  </a:cubicBezTo>
                  <a:cubicBezTo>
                    <a:pt x="61" y="64"/>
                    <a:pt x="61" y="64"/>
                    <a:pt x="61" y="64"/>
                  </a:cubicBezTo>
                  <a:cubicBezTo>
                    <a:pt x="61" y="66"/>
                    <a:pt x="60" y="66"/>
                    <a:pt x="59" y="66"/>
                  </a:cubicBezTo>
                  <a:cubicBezTo>
                    <a:pt x="39" y="66"/>
                    <a:pt x="39" y="66"/>
                    <a:pt x="39" y="66"/>
                  </a:cubicBezTo>
                  <a:cubicBezTo>
                    <a:pt x="38" y="66"/>
                    <a:pt x="37" y="67"/>
                    <a:pt x="37" y="68"/>
                  </a:cubicBezTo>
                  <a:cubicBezTo>
                    <a:pt x="37" y="156"/>
                    <a:pt x="37" y="156"/>
                    <a:pt x="37" y="156"/>
                  </a:cubicBezTo>
                  <a:cubicBezTo>
                    <a:pt x="37" y="157"/>
                    <a:pt x="37" y="158"/>
                    <a:pt x="35" y="158"/>
                  </a:cubicBezTo>
                  <a:lnTo>
                    <a:pt x="14"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55"/>
            <p:cNvSpPr>
              <a:spLocks/>
            </p:cNvSpPr>
            <p:nvPr userDrawn="1"/>
          </p:nvSpPr>
          <p:spPr bwMode="auto">
            <a:xfrm>
              <a:off x="2762704" y="1414463"/>
              <a:ext cx="208734" cy="283134"/>
            </a:xfrm>
            <a:custGeom>
              <a:avLst/>
              <a:gdLst>
                <a:gd name="T0" fmla="*/ 0 w 117"/>
                <a:gd name="T1" fmla="*/ 3 h 158"/>
                <a:gd name="T2" fmla="*/ 2 w 117"/>
                <a:gd name="T3" fmla="*/ 0 h 158"/>
                <a:gd name="T4" fmla="*/ 25 w 117"/>
                <a:gd name="T5" fmla="*/ 0 h 158"/>
                <a:gd name="T6" fmla="*/ 27 w 117"/>
                <a:gd name="T7" fmla="*/ 3 h 158"/>
                <a:gd name="T8" fmla="*/ 27 w 117"/>
                <a:gd name="T9" fmla="*/ 65 h 158"/>
                <a:gd name="T10" fmla="*/ 29 w 117"/>
                <a:gd name="T11" fmla="*/ 66 h 158"/>
                <a:gd name="T12" fmla="*/ 89 w 117"/>
                <a:gd name="T13" fmla="*/ 66 h 158"/>
                <a:gd name="T14" fmla="*/ 90 w 117"/>
                <a:gd name="T15" fmla="*/ 65 h 158"/>
                <a:gd name="T16" fmla="*/ 90 w 117"/>
                <a:gd name="T17" fmla="*/ 3 h 158"/>
                <a:gd name="T18" fmla="*/ 92 w 117"/>
                <a:gd name="T19" fmla="*/ 0 h 158"/>
                <a:gd name="T20" fmla="*/ 115 w 117"/>
                <a:gd name="T21" fmla="*/ 0 h 158"/>
                <a:gd name="T22" fmla="*/ 117 w 117"/>
                <a:gd name="T23" fmla="*/ 3 h 158"/>
                <a:gd name="T24" fmla="*/ 117 w 117"/>
                <a:gd name="T25" fmla="*/ 156 h 158"/>
                <a:gd name="T26" fmla="*/ 115 w 117"/>
                <a:gd name="T27" fmla="*/ 158 h 158"/>
                <a:gd name="T28" fmla="*/ 92 w 117"/>
                <a:gd name="T29" fmla="*/ 158 h 158"/>
                <a:gd name="T30" fmla="*/ 90 w 117"/>
                <a:gd name="T31" fmla="*/ 156 h 158"/>
                <a:gd name="T32" fmla="*/ 90 w 117"/>
                <a:gd name="T33" fmla="*/ 92 h 158"/>
                <a:gd name="T34" fmla="*/ 89 w 117"/>
                <a:gd name="T35" fmla="*/ 91 h 158"/>
                <a:gd name="T36" fmla="*/ 29 w 117"/>
                <a:gd name="T37" fmla="*/ 91 h 158"/>
                <a:gd name="T38" fmla="*/ 27 w 117"/>
                <a:gd name="T39" fmla="*/ 92 h 158"/>
                <a:gd name="T40" fmla="*/ 27 w 117"/>
                <a:gd name="T41" fmla="*/ 156 h 158"/>
                <a:gd name="T42" fmla="*/ 25 w 117"/>
                <a:gd name="T43" fmla="*/ 158 h 158"/>
                <a:gd name="T44" fmla="*/ 2 w 117"/>
                <a:gd name="T45" fmla="*/ 158 h 158"/>
                <a:gd name="T46" fmla="*/ 0 w 117"/>
                <a:gd name="T47" fmla="*/ 156 h 158"/>
                <a:gd name="T48" fmla="*/ 0 w 117"/>
                <a:gd name="T49"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7" h="158">
                  <a:moveTo>
                    <a:pt x="0" y="3"/>
                  </a:moveTo>
                  <a:cubicBezTo>
                    <a:pt x="0" y="1"/>
                    <a:pt x="1" y="0"/>
                    <a:pt x="2" y="0"/>
                  </a:cubicBezTo>
                  <a:cubicBezTo>
                    <a:pt x="25" y="0"/>
                    <a:pt x="25" y="0"/>
                    <a:pt x="25" y="0"/>
                  </a:cubicBezTo>
                  <a:cubicBezTo>
                    <a:pt x="26" y="0"/>
                    <a:pt x="27" y="1"/>
                    <a:pt x="27" y="3"/>
                  </a:cubicBezTo>
                  <a:cubicBezTo>
                    <a:pt x="27" y="65"/>
                    <a:pt x="27" y="65"/>
                    <a:pt x="27" y="65"/>
                  </a:cubicBezTo>
                  <a:cubicBezTo>
                    <a:pt x="27" y="66"/>
                    <a:pt x="28" y="66"/>
                    <a:pt x="29" y="66"/>
                  </a:cubicBezTo>
                  <a:cubicBezTo>
                    <a:pt x="89" y="66"/>
                    <a:pt x="89" y="66"/>
                    <a:pt x="89" y="66"/>
                  </a:cubicBezTo>
                  <a:cubicBezTo>
                    <a:pt x="89" y="66"/>
                    <a:pt x="90" y="66"/>
                    <a:pt x="90" y="65"/>
                  </a:cubicBezTo>
                  <a:cubicBezTo>
                    <a:pt x="90" y="3"/>
                    <a:pt x="90" y="3"/>
                    <a:pt x="90" y="3"/>
                  </a:cubicBezTo>
                  <a:cubicBezTo>
                    <a:pt x="90" y="1"/>
                    <a:pt x="91" y="0"/>
                    <a:pt x="92" y="0"/>
                  </a:cubicBezTo>
                  <a:cubicBezTo>
                    <a:pt x="115" y="0"/>
                    <a:pt x="115" y="0"/>
                    <a:pt x="115" y="0"/>
                  </a:cubicBezTo>
                  <a:cubicBezTo>
                    <a:pt x="116" y="0"/>
                    <a:pt x="117" y="1"/>
                    <a:pt x="117" y="3"/>
                  </a:cubicBezTo>
                  <a:cubicBezTo>
                    <a:pt x="117" y="156"/>
                    <a:pt x="117" y="156"/>
                    <a:pt x="117" y="156"/>
                  </a:cubicBezTo>
                  <a:cubicBezTo>
                    <a:pt x="117" y="157"/>
                    <a:pt x="116" y="158"/>
                    <a:pt x="115" y="158"/>
                  </a:cubicBezTo>
                  <a:cubicBezTo>
                    <a:pt x="92" y="158"/>
                    <a:pt x="92" y="158"/>
                    <a:pt x="92" y="158"/>
                  </a:cubicBezTo>
                  <a:cubicBezTo>
                    <a:pt x="91" y="158"/>
                    <a:pt x="90" y="157"/>
                    <a:pt x="90" y="156"/>
                  </a:cubicBezTo>
                  <a:cubicBezTo>
                    <a:pt x="90" y="92"/>
                    <a:pt x="90" y="92"/>
                    <a:pt x="90" y="92"/>
                  </a:cubicBezTo>
                  <a:cubicBezTo>
                    <a:pt x="90" y="91"/>
                    <a:pt x="89" y="91"/>
                    <a:pt x="89" y="91"/>
                  </a:cubicBezTo>
                  <a:cubicBezTo>
                    <a:pt x="29" y="91"/>
                    <a:pt x="29" y="91"/>
                    <a:pt x="29" y="91"/>
                  </a:cubicBezTo>
                  <a:cubicBezTo>
                    <a:pt x="28" y="91"/>
                    <a:pt x="27" y="91"/>
                    <a:pt x="27" y="92"/>
                  </a:cubicBezTo>
                  <a:cubicBezTo>
                    <a:pt x="27" y="156"/>
                    <a:pt x="27" y="156"/>
                    <a:pt x="27" y="156"/>
                  </a:cubicBezTo>
                  <a:cubicBezTo>
                    <a:pt x="27" y="157"/>
                    <a:pt x="26" y="158"/>
                    <a:pt x="25"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56"/>
            <p:cNvSpPr>
              <a:spLocks noEditPoints="1"/>
            </p:cNvSpPr>
            <p:nvPr userDrawn="1"/>
          </p:nvSpPr>
          <p:spPr bwMode="auto">
            <a:xfrm>
              <a:off x="3014838" y="1492997"/>
              <a:ext cx="175667" cy="208734"/>
            </a:xfrm>
            <a:custGeom>
              <a:avLst/>
              <a:gdLst>
                <a:gd name="T0" fmla="*/ 4 w 99"/>
                <a:gd name="T1" fmla="*/ 85 h 117"/>
                <a:gd name="T2" fmla="*/ 0 w 99"/>
                <a:gd name="T3" fmla="*/ 58 h 117"/>
                <a:gd name="T4" fmla="*/ 4 w 99"/>
                <a:gd name="T5" fmla="*/ 31 h 117"/>
                <a:gd name="T6" fmla="*/ 49 w 99"/>
                <a:gd name="T7" fmla="*/ 0 h 117"/>
                <a:gd name="T8" fmla="*/ 95 w 99"/>
                <a:gd name="T9" fmla="*/ 31 h 117"/>
                <a:gd name="T10" fmla="*/ 99 w 99"/>
                <a:gd name="T11" fmla="*/ 64 h 117"/>
                <a:gd name="T12" fmla="*/ 97 w 99"/>
                <a:gd name="T13" fmla="*/ 66 h 117"/>
                <a:gd name="T14" fmla="*/ 28 w 99"/>
                <a:gd name="T15" fmla="*/ 66 h 117"/>
                <a:gd name="T16" fmla="*/ 26 w 99"/>
                <a:gd name="T17" fmla="*/ 68 h 117"/>
                <a:gd name="T18" fmla="*/ 28 w 99"/>
                <a:gd name="T19" fmla="*/ 76 h 117"/>
                <a:gd name="T20" fmla="*/ 53 w 99"/>
                <a:gd name="T21" fmla="*/ 93 h 117"/>
                <a:gd name="T22" fmla="*/ 79 w 99"/>
                <a:gd name="T23" fmla="*/ 83 h 117"/>
                <a:gd name="T24" fmla="*/ 83 w 99"/>
                <a:gd name="T25" fmla="*/ 82 h 117"/>
                <a:gd name="T26" fmla="*/ 96 w 99"/>
                <a:gd name="T27" fmla="*/ 94 h 117"/>
                <a:gd name="T28" fmla="*/ 97 w 99"/>
                <a:gd name="T29" fmla="*/ 98 h 117"/>
                <a:gd name="T30" fmla="*/ 51 w 99"/>
                <a:gd name="T31" fmla="*/ 117 h 117"/>
                <a:gd name="T32" fmla="*/ 4 w 99"/>
                <a:gd name="T33" fmla="*/ 85 h 117"/>
                <a:gd name="T34" fmla="*/ 71 w 99"/>
                <a:gd name="T35" fmla="*/ 36 h 117"/>
                <a:gd name="T36" fmla="*/ 50 w 99"/>
                <a:gd name="T37" fmla="*/ 22 h 117"/>
                <a:gd name="T38" fmla="*/ 28 w 99"/>
                <a:gd name="T39" fmla="*/ 36 h 117"/>
                <a:gd name="T40" fmla="*/ 26 w 99"/>
                <a:gd name="T41" fmla="*/ 46 h 117"/>
                <a:gd name="T42" fmla="*/ 28 w 99"/>
                <a:gd name="T43" fmla="*/ 47 h 117"/>
                <a:gd name="T44" fmla="*/ 71 w 99"/>
                <a:gd name="T45" fmla="*/ 47 h 117"/>
                <a:gd name="T46" fmla="*/ 73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2" y="78"/>
                    <a:pt x="0" y="70"/>
                    <a:pt x="0" y="58"/>
                  </a:cubicBezTo>
                  <a:cubicBezTo>
                    <a:pt x="0" y="47"/>
                    <a:pt x="2" y="38"/>
                    <a:pt x="4" y="31"/>
                  </a:cubicBezTo>
                  <a:cubicBezTo>
                    <a:pt x="10" y="11"/>
                    <a:pt x="27" y="0"/>
                    <a:pt x="49" y="0"/>
                  </a:cubicBezTo>
                  <a:cubicBezTo>
                    <a:pt x="72" y="0"/>
                    <a:pt x="89" y="12"/>
                    <a:pt x="95" y="31"/>
                  </a:cubicBezTo>
                  <a:cubicBezTo>
                    <a:pt x="98" y="38"/>
                    <a:pt x="99" y="46"/>
                    <a:pt x="99" y="64"/>
                  </a:cubicBezTo>
                  <a:cubicBezTo>
                    <a:pt x="99" y="66"/>
                    <a:pt x="98" y="66"/>
                    <a:pt x="97" y="66"/>
                  </a:cubicBezTo>
                  <a:cubicBezTo>
                    <a:pt x="28" y="66"/>
                    <a:pt x="28" y="66"/>
                    <a:pt x="28" y="66"/>
                  </a:cubicBezTo>
                  <a:cubicBezTo>
                    <a:pt x="27" y="66"/>
                    <a:pt x="26" y="67"/>
                    <a:pt x="26" y="68"/>
                  </a:cubicBezTo>
                  <a:cubicBezTo>
                    <a:pt x="26" y="71"/>
                    <a:pt x="27" y="74"/>
                    <a:pt x="28" y="76"/>
                  </a:cubicBezTo>
                  <a:cubicBezTo>
                    <a:pt x="32" y="87"/>
                    <a:pt x="40" y="93"/>
                    <a:pt x="53" y="93"/>
                  </a:cubicBezTo>
                  <a:cubicBezTo>
                    <a:pt x="65" y="93"/>
                    <a:pt x="74" y="89"/>
                    <a:pt x="79" y="83"/>
                  </a:cubicBezTo>
                  <a:cubicBezTo>
                    <a:pt x="80" y="82"/>
                    <a:pt x="81" y="81"/>
                    <a:pt x="83" y="82"/>
                  </a:cubicBezTo>
                  <a:cubicBezTo>
                    <a:pt x="96" y="94"/>
                    <a:pt x="96" y="94"/>
                    <a:pt x="96" y="94"/>
                  </a:cubicBezTo>
                  <a:cubicBezTo>
                    <a:pt x="97" y="95"/>
                    <a:pt x="97" y="96"/>
                    <a:pt x="97" y="98"/>
                  </a:cubicBezTo>
                  <a:cubicBezTo>
                    <a:pt x="87" y="109"/>
                    <a:pt x="71" y="117"/>
                    <a:pt x="51" y="117"/>
                  </a:cubicBezTo>
                  <a:cubicBezTo>
                    <a:pt x="27" y="117"/>
                    <a:pt x="10" y="105"/>
                    <a:pt x="4" y="85"/>
                  </a:cubicBezTo>
                  <a:close/>
                  <a:moveTo>
                    <a:pt x="71" y="36"/>
                  </a:moveTo>
                  <a:cubicBezTo>
                    <a:pt x="68" y="27"/>
                    <a:pt x="60" y="22"/>
                    <a:pt x="50" y="22"/>
                  </a:cubicBezTo>
                  <a:cubicBezTo>
                    <a:pt x="39" y="22"/>
                    <a:pt x="31" y="27"/>
                    <a:pt x="28" y="36"/>
                  </a:cubicBezTo>
                  <a:cubicBezTo>
                    <a:pt x="27" y="39"/>
                    <a:pt x="26" y="42"/>
                    <a:pt x="26" y="46"/>
                  </a:cubicBezTo>
                  <a:cubicBezTo>
                    <a:pt x="26" y="47"/>
                    <a:pt x="27" y="47"/>
                    <a:pt x="28" y="47"/>
                  </a:cubicBezTo>
                  <a:cubicBezTo>
                    <a:pt x="71" y="47"/>
                    <a:pt x="71" y="47"/>
                    <a:pt x="71" y="47"/>
                  </a:cubicBezTo>
                  <a:cubicBezTo>
                    <a:pt x="72" y="47"/>
                    <a:pt x="73" y="47"/>
                    <a:pt x="73" y="46"/>
                  </a:cubicBezTo>
                  <a:cubicBezTo>
                    <a:pt x="73"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57"/>
            <p:cNvSpPr>
              <a:spLocks noEditPoints="1"/>
            </p:cNvSpPr>
            <p:nvPr userDrawn="1"/>
          </p:nvSpPr>
          <p:spPr bwMode="auto">
            <a:xfrm>
              <a:off x="322150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8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1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4" y="111"/>
                    <a:pt x="53" y="117"/>
                    <a:pt x="37"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8"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1"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58"/>
            <p:cNvSpPr>
              <a:spLocks/>
            </p:cNvSpPr>
            <p:nvPr userDrawn="1"/>
          </p:nvSpPr>
          <p:spPr bwMode="auto">
            <a:xfrm>
              <a:off x="3434373" y="1414463"/>
              <a:ext cx="76467" cy="285201"/>
            </a:xfrm>
            <a:custGeom>
              <a:avLst/>
              <a:gdLst>
                <a:gd name="T0" fmla="*/ 30 w 43"/>
                <a:gd name="T1" fmla="*/ 159 h 159"/>
                <a:gd name="T2" fmla="*/ 0 w 43"/>
                <a:gd name="T3" fmla="*/ 127 h 159"/>
                <a:gd name="T4" fmla="*/ 0 w 43"/>
                <a:gd name="T5" fmla="*/ 3 h 159"/>
                <a:gd name="T6" fmla="*/ 2 w 43"/>
                <a:gd name="T7" fmla="*/ 0 h 159"/>
                <a:gd name="T8" fmla="*/ 23 w 43"/>
                <a:gd name="T9" fmla="*/ 0 h 159"/>
                <a:gd name="T10" fmla="*/ 26 w 43"/>
                <a:gd name="T11" fmla="*/ 3 h 159"/>
                <a:gd name="T12" fmla="*/ 26 w 43"/>
                <a:gd name="T13" fmla="*/ 126 h 159"/>
                <a:gd name="T14" fmla="*/ 35 w 43"/>
                <a:gd name="T15" fmla="*/ 136 h 159"/>
                <a:gd name="T16" fmla="*/ 41 w 43"/>
                <a:gd name="T17" fmla="*/ 136 h 159"/>
                <a:gd name="T18" fmla="*/ 43 w 43"/>
                <a:gd name="T19" fmla="*/ 139 h 159"/>
                <a:gd name="T20" fmla="*/ 43 w 43"/>
                <a:gd name="T21" fmla="*/ 157 h 159"/>
                <a:gd name="T22" fmla="*/ 41 w 43"/>
                <a:gd name="T23" fmla="*/ 159 h 159"/>
                <a:gd name="T24" fmla="*/ 30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0" y="159"/>
                  </a:moveTo>
                  <a:cubicBezTo>
                    <a:pt x="9" y="159"/>
                    <a:pt x="0" y="149"/>
                    <a:pt x="0" y="127"/>
                  </a:cubicBezTo>
                  <a:cubicBezTo>
                    <a:pt x="0" y="3"/>
                    <a:pt x="0" y="3"/>
                    <a:pt x="0" y="3"/>
                  </a:cubicBezTo>
                  <a:cubicBezTo>
                    <a:pt x="0" y="1"/>
                    <a:pt x="1" y="0"/>
                    <a:pt x="2" y="0"/>
                  </a:cubicBezTo>
                  <a:cubicBezTo>
                    <a:pt x="23" y="0"/>
                    <a:pt x="23" y="0"/>
                    <a:pt x="23" y="0"/>
                  </a:cubicBezTo>
                  <a:cubicBezTo>
                    <a:pt x="25" y="0"/>
                    <a:pt x="26" y="1"/>
                    <a:pt x="26" y="3"/>
                  </a:cubicBezTo>
                  <a:cubicBezTo>
                    <a:pt x="26" y="126"/>
                    <a:pt x="26" y="126"/>
                    <a:pt x="26" y="126"/>
                  </a:cubicBezTo>
                  <a:cubicBezTo>
                    <a:pt x="26" y="134"/>
                    <a:pt x="29" y="136"/>
                    <a:pt x="35"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0"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59"/>
            <p:cNvSpPr>
              <a:spLocks/>
            </p:cNvSpPr>
            <p:nvPr userDrawn="1"/>
          </p:nvSpPr>
          <p:spPr bwMode="auto">
            <a:xfrm>
              <a:off x="3525306" y="1435130"/>
              <a:ext cx="99200" cy="264534"/>
            </a:xfrm>
            <a:custGeom>
              <a:avLst/>
              <a:gdLst>
                <a:gd name="T0" fmla="*/ 42 w 56"/>
                <a:gd name="T1" fmla="*/ 147 h 147"/>
                <a:gd name="T2" fmla="*/ 11 w 56"/>
                <a:gd name="T3" fmla="*/ 115 h 147"/>
                <a:gd name="T4" fmla="*/ 11 w 56"/>
                <a:gd name="T5" fmla="*/ 56 h 147"/>
                <a:gd name="T6" fmla="*/ 10 w 56"/>
                <a:gd name="T7" fmla="*/ 54 h 147"/>
                <a:gd name="T8" fmla="*/ 2 w 56"/>
                <a:gd name="T9" fmla="*/ 54 h 147"/>
                <a:gd name="T10" fmla="*/ 0 w 56"/>
                <a:gd name="T11" fmla="*/ 52 h 147"/>
                <a:gd name="T12" fmla="*/ 0 w 56"/>
                <a:gd name="T13" fmla="*/ 37 h 147"/>
                <a:gd name="T14" fmla="*/ 2 w 56"/>
                <a:gd name="T15" fmla="*/ 34 h 147"/>
                <a:gd name="T16" fmla="*/ 10 w 56"/>
                <a:gd name="T17" fmla="*/ 34 h 147"/>
                <a:gd name="T18" fmla="*/ 11 w 56"/>
                <a:gd name="T19" fmla="*/ 33 h 147"/>
                <a:gd name="T20" fmla="*/ 11 w 56"/>
                <a:gd name="T21" fmla="*/ 2 h 147"/>
                <a:gd name="T22" fmla="*/ 13 w 56"/>
                <a:gd name="T23" fmla="*/ 0 h 147"/>
                <a:gd name="T24" fmla="*/ 35 w 56"/>
                <a:gd name="T25" fmla="*/ 0 h 147"/>
                <a:gd name="T26" fmla="*/ 37 w 56"/>
                <a:gd name="T27" fmla="*/ 2 h 147"/>
                <a:gd name="T28" fmla="*/ 37 w 56"/>
                <a:gd name="T29" fmla="*/ 33 h 147"/>
                <a:gd name="T30" fmla="*/ 38 w 56"/>
                <a:gd name="T31" fmla="*/ 34 h 147"/>
                <a:gd name="T32" fmla="*/ 53 w 56"/>
                <a:gd name="T33" fmla="*/ 34 h 147"/>
                <a:gd name="T34" fmla="*/ 56 w 56"/>
                <a:gd name="T35" fmla="*/ 37 h 147"/>
                <a:gd name="T36" fmla="*/ 56 w 56"/>
                <a:gd name="T37" fmla="*/ 52 h 147"/>
                <a:gd name="T38" fmla="*/ 53 w 56"/>
                <a:gd name="T39" fmla="*/ 54 h 147"/>
                <a:gd name="T40" fmla="*/ 38 w 56"/>
                <a:gd name="T41" fmla="*/ 54 h 147"/>
                <a:gd name="T42" fmla="*/ 37 w 56"/>
                <a:gd name="T43" fmla="*/ 56 h 147"/>
                <a:gd name="T44" fmla="*/ 37 w 56"/>
                <a:gd name="T45" fmla="*/ 114 h 147"/>
                <a:gd name="T46" fmla="*/ 47 w 56"/>
                <a:gd name="T47" fmla="*/ 124 h 147"/>
                <a:gd name="T48" fmla="*/ 53 w 56"/>
                <a:gd name="T49" fmla="*/ 124 h 147"/>
                <a:gd name="T50" fmla="*/ 56 w 56"/>
                <a:gd name="T51" fmla="*/ 127 h 147"/>
                <a:gd name="T52" fmla="*/ 56 w 56"/>
                <a:gd name="T53" fmla="*/ 145 h 147"/>
                <a:gd name="T54" fmla="*/ 53 w 56"/>
                <a:gd name="T55" fmla="*/ 147 h 147"/>
                <a:gd name="T56" fmla="*/ 42 w 56"/>
                <a:gd name="T5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147">
                  <a:moveTo>
                    <a:pt x="42" y="147"/>
                  </a:moveTo>
                  <a:cubicBezTo>
                    <a:pt x="20" y="147"/>
                    <a:pt x="11" y="136"/>
                    <a:pt x="11" y="115"/>
                  </a:cubicBezTo>
                  <a:cubicBezTo>
                    <a:pt x="11" y="56"/>
                    <a:pt x="11" y="56"/>
                    <a:pt x="11" y="56"/>
                  </a:cubicBezTo>
                  <a:cubicBezTo>
                    <a:pt x="11" y="55"/>
                    <a:pt x="11" y="54"/>
                    <a:pt x="10" y="54"/>
                  </a:cubicBezTo>
                  <a:cubicBezTo>
                    <a:pt x="2" y="54"/>
                    <a:pt x="2" y="54"/>
                    <a:pt x="2" y="54"/>
                  </a:cubicBezTo>
                  <a:cubicBezTo>
                    <a:pt x="1" y="54"/>
                    <a:pt x="0" y="54"/>
                    <a:pt x="0" y="52"/>
                  </a:cubicBezTo>
                  <a:cubicBezTo>
                    <a:pt x="0" y="37"/>
                    <a:pt x="0" y="37"/>
                    <a:pt x="0" y="37"/>
                  </a:cubicBezTo>
                  <a:cubicBezTo>
                    <a:pt x="0" y="35"/>
                    <a:pt x="1" y="34"/>
                    <a:pt x="2" y="34"/>
                  </a:cubicBezTo>
                  <a:cubicBezTo>
                    <a:pt x="10" y="34"/>
                    <a:pt x="10" y="34"/>
                    <a:pt x="10" y="34"/>
                  </a:cubicBezTo>
                  <a:cubicBezTo>
                    <a:pt x="11" y="34"/>
                    <a:pt x="11" y="34"/>
                    <a:pt x="11" y="33"/>
                  </a:cubicBezTo>
                  <a:cubicBezTo>
                    <a:pt x="11" y="2"/>
                    <a:pt x="11" y="2"/>
                    <a:pt x="11" y="2"/>
                  </a:cubicBezTo>
                  <a:cubicBezTo>
                    <a:pt x="11" y="1"/>
                    <a:pt x="12" y="0"/>
                    <a:pt x="13" y="0"/>
                  </a:cubicBezTo>
                  <a:cubicBezTo>
                    <a:pt x="35" y="0"/>
                    <a:pt x="35" y="0"/>
                    <a:pt x="35" y="0"/>
                  </a:cubicBezTo>
                  <a:cubicBezTo>
                    <a:pt x="36" y="0"/>
                    <a:pt x="37" y="1"/>
                    <a:pt x="37" y="2"/>
                  </a:cubicBezTo>
                  <a:cubicBezTo>
                    <a:pt x="37" y="33"/>
                    <a:pt x="37" y="33"/>
                    <a:pt x="37" y="33"/>
                  </a:cubicBezTo>
                  <a:cubicBezTo>
                    <a:pt x="37" y="34"/>
                    <a:pt x="37" y="34"/>
                    <a:pt x="38" y="34"/>
                  </a:cubicBezTo>
                  <a:cubicBezTo>
                    <a:pt x="53" y="34"/>
                    <a:pt x="53" y="34"/>
                    <a:pt x="53" y="34"/>
                  </a:cubicBezTo>
                  <a:cubicBezTo>
                    <a:pt x="55" y="34"/>
                    <a:pt x="56" y="35"/>
                    <a:pt x="56" y="37"/>
                  </a:cubicBezTo>
                  <a:cubicBezTo>
                    <a:pt x="56" y="52"/>
                    <a:pt x="56" y="52"/>
                    <a:pt x="56" y="52"/>
                  </a:cubicBezTo>
                  <a:cubicBezTo>
                    <a:pt x="56" y="54"/>
                    <a:pt x="55" y="54"/>
                    <a:pt x="53" y="54"/>
                  </a:cubicBezTo>
                  <a:cubicBezTo>
                    <a:pt x="38" y="54"/>
                    <a:pt x="38" y="54"/>
                    <a:pt x="38" y="54"/>
                  </a:cubicBezTo>
                  <a:cubicBezTo>
                    <a:pt x="37" y="54"/>
                    <a:pt x="37" y="55"/>
                    <a:pt x="37" y="56"/>
                  </a:cubicBezTo>
                  <a:cubicBezTo>
                    <a:pt x="37" y="114"/>
                    <a:pt x="37" y="114"/>
                    <a:pt x="37" y="114"/>
                  </a:cubicBezTo>
                  <a:cubicBezTo>
                    <a:pt x="37" y="122"/>
                    <a:pt x="40" y="124"/>
                    <a:pt x="47" y="124"/>
                  </a:cubicBezTo>
                  <a:cubicBezTo>
                    <a:pt x="53" y="124"/>
                    <a:pt x="53" y="124"/>
                    <a:pt x="53" y="124"/>
                  </a:cubicBezTo>
                  <a:cubicBezTo>
                    <a:pt x="55" y="124"/>
                    <a:pt x="56" y="125"/>
                    <a:pt x="56" y="127"/>
                  </a:cubicBezTo>
                  <a:cubicBezTo>
                    <a:pt x="56" y="145"/>
                    <a:pt x="56" y="145"/>
                    <a:pt x="56" y="145"/>
                  </a:cubicBezTo>
                  <a:cubicBezTo>
                    <a:pt x="56" y="146"/>
                    <a:pt x="55" y="147"/>
                    <a:pt x="53" y="147"/>
                  </a:cubicBezTo>
                  <a:lnTo>
                    <a:pt x="42"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60"/>
            <p:cNvSpPr>
              <a:spLocks/>
            </p:cNvSpPr>
            <p:nvPr userDrawn="1"/>
          </p:nvSpPr>
          <p:spPr bwMode="auto">
            <a:xfrm>
              <a:off x="3663773" y="1414463"/>
              <a:ext cx="167400" cy="283134"/>
            </a:xfrm>
            <a:custGeom>
              <a:avLst/>
              <a:gdLst>
                <a:gd name="T0" fmla="*/ 71 w 94"/>
                <a:gd name="T1" fmla="*/ 158 h 158"/>
                <a:gd name="T2" fmla="*/ 69 w 94"/>
                <a:gd name="T3" fmla="*/ 156 h 158"/>
                <a:gd name="T4" fmla="*/ 69 w 94"/>
                <a:gd name="T5" fmla="*/ 91 h 158"/>
                <a:gd name="T6" fmla="*/ 47 w 94"/>
                <a:gd name="T7" fmla="*/ 67 h 158"/>
                <a:gd name="T8" fmla="*/ 26 w 94"/>
                <a:gd name="T9" fmla="*/ 91 h 158"/>
                <a:gd name="T10" fmla="*/ 26 w 94"/>
                <a:gd name="T11" fmla="*/ 156 h 158"/>
                <a:gd name="T12" fmla="*/ 24 w 94"/>
                <a:gd name="T13" fmla="*/ 158 h 158"/>
                <a:gd name="T14" fmla="*/ 3 w 94"/>
                <a:gd name="T15" fmla="*/ 158 h 158"/>
                <a:gd name="T16" fmla="*/ 0 w 94"/>
                <a:gd name="T17" fmla="*/ 156 h 158"/>
                <a:gd name="T18" fmla="*/ 0 w 94"/>
                <a:gd name="T19" fmla="*/ 3 h 158"/>
                <a:gd name="T20" fmla="*/ 3 w 94"/>
                <a:gd name="T21" fmla="*/ 0 h 158"/>
                <a:gd name="T22" fmla="*/ 24 w 94"/>
                <a:gd name="T23" fmla="*/ 0 h 158"/>
                <a:gd name="T24" fmla="*/ 26 w 94"/>
                <a:gd name="T25" fmla="*/ 3 h 158"/>
                <a:gd name="T26" fmla="*/ 26 w 94"/>
                <a:gd name="T27" fmla="*/ 57 h 158"/>
                <a:gd name="T28" fmla="*/ 26 w 94"/>
                <a:gd name="T29" fmla="*/ 57 h 158"/>
                <a:gd name="T30" fmla="*/ 56 w 94"/>
                <a:gd name="T31" fmla="*/ 44 h 158"/>
                <a:gd name="T32" fmla="*/ 94 w 94"/>
                <a:gd name="T33" fmla="*/ 85 h 158"/>
                <a:gd name="T34" fmla="*/ 94 w 94"/>
                <a:gd name="T35" fmla="*/ 156 h 158"/>
                <a:gd name="T36" fmla="*/ 92 w 94"/>
                <a:gd name="T37" fmla="*/ 158 h 158"/>
                <a:gd name="T38" fmla="*/ 71 w 94"/>
                <a:gd name="T39"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58">
                  <a:moveTo>
                    <a:pt x="71" y="158"/>
                  </a:moveTo>
                  <a:cubicBezTo>
                    <a:pt x="69" y="158"/>
                    <a:pt x="69" y="157"/>
                    <a:pt x="69" y="156"/>
                  </a:cubicBezTo>
                  <a:cubicBezTo>
                    <a:pt x="69" y="91"/>
                    <a:pt x="69" y="91"/>
                    <a:pt x="69" y="91"/>
                  </a:cubicBezTo>
                  <a:cubicBezTo>
                    <a:pt x="69" y="77"/>
                    <a:pt x="61" y="67"/>
                    <a:pt x="47" y="67"/>
                  </a:cubicBezTo>
                  <a:cubicBezTo>
                    <a:pt x="34" y="67"/>
                    <a:pt x="26" y="77"/>
                    <a:pt x="26" y="91"/>
                  </a:cubicBezTo>
                  <a:cubicBezTo>
                    <a:pt x="26" y="156"/>
                    <a:pt x="26" y="156"/>
                    <a:pt x="26" y="156"/>
                  </a:cubicBezTo>
                  <a:cubicBezTo>
                    <a:pt x="26" y="157"/>
                    <a:pt x="25" y="158"/>
                    <a:pt x="24" y="158"/>
                  </a:cubicBezTo>
                  <a:cubicBezTo>
                    <a:pt x="3" y="158"/>
                    <a:pt x="3" y="158"/>
                    <a:pt x="3" y="158"/>
                  </a:cubicBezTo>
                  <a:cubicBezTo>
                    <a:pt x="1" y="158"/>
                    <a:pt x="0" y="157"/>
                    <a:pt x="0" y="156"/>
                  </a:cubicBezTo>
                  <a:cubicBezTo>
                    <a:pt x="0" y="3"/>
                    <a:pt x="0" y="3"/>
                    <a:pt x="0" y="3"/>
                  </a:cubicBezTo>
                  <a:cubicBezTo>
                    <a:pt x="0" y="1"/>
                    <a:pt x="1" y="0"/>
                    <a:pt x="3" y="0"/>
                  </a:cubicBezTo>
                  <a:cubicBezTo>
                    <a:pt x="24" y="0"/>
                    <a:pt x="24" y="0"/>
                    <a:pt x="24" y="0"/>
                  </a:cubicBezTo>
                  <a:cubicBezTo>
                    <a:pt x="25" y="0"/>
                    <a:pt x="26" y="1"/>
                    <a:pt x="26" y="3"/>
                  </a:cubicBezTo>
                  <a:cubicBezTo>
                    <a:pt x="26" y="57"/>
                    <a:pt x="26" y="57"/>
                    <a:pt x="26" y="57"/>
                  </a:cubicBezTo>
                  <a:cubicBezTo>
                    <a:pt x="26" y="57"/>
                    <a:pt x="26" y="57"/>
                    <a:pt x="26" y="57"/>
                  </a:cubicBezTo>
                  <a:cubicBezTo>
                    <a:pt x="31" y="50"/>
                    <a:pt x="41" y="44"/>
                    <a:pt x="56" y="44"/>
                  </a:cubicBezTo>
                  <a:cubicBezTo>
                    <a:pt x="80" y="44"/>
                    <a:pt x="94" y="61"/>
                    <a:pt x="94" y="85"/>
                  </a:cubicBezTo>
                  <a:cubicBezTo>
                    <a:pt x="94" y="156"/>
                    <a:pt x="94" y="156"/>
                    <a:pt x="94" y="156"/>
                  </a:cubicBezTo>
                  <a:cubicBezTo>
                    <a:pt x="94" y="157"/>
                    <a:pt x="94" y="158"/>
                    <a:pt x="92" y="158"/>
                  </a:cubicBezTo>
                  <a:lnTo>
                    <a:pt x="71"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61"/>
            <p:cNvSpPr>
              <a:spLocks/>
            </p:cNvSpPr>
            <p:nvPr userDrawn="1"/>
          </p:nvSpPr>
          <p:spPr bwMode="auto">
            <a:xfrm>
              <a:off x="3880774" y="1647997"/>
              <a:ext cx="45467" cy="95067"/>
            </a:xfrm>
            <a:custGeom>
              <a:avLst/>
              <a:gdLst>
                <a:gd name="T0" fmla="*/ 0 w 26"/>
                <a:gd name="T1" fmla="*/ 2 h 54"/>
                <a:gd name="T2" fmla="*/ 2 w 26"/>
                <a:gd name="T3" fmla="*/ 0 h 54"/>
                <a:gd name="T4" fmla="*/ 24 w 26"/>
                <a:gd name="T5" fmla="*/ 0 h 54"/>
                <a:gd name="T6" fmla="*/ 26 w 26"/>
                <a:gd name="T7" fmla="*/ 2 h 54"/>
                <a:gd name="T8" fmla="*/ 26 w 26"/>
                <a:gd name="T9" fmla="*/ 27 h 54"/>
                <a:gd name="T10" fmla="*/ 24 w 26"/>
                <a:gd name="T11" fmla="*/ 32 h 54"/>
                <a:gd name="T12" fmla="*/ 5 w 26"/>
                <a:gd name="T13" fmla="*/ 52 h 54"/>
                <a:gd name="T14" fmla="*/ 2 w 26"/>
                <a:gd name="T15" fmla="*/ 54 h 54"/>
                <a:gd name="T16" fmla="*/ 0 w 26"/>
                <a:gd name="T17" fmla="*/ 51 h 54"/>
                <a:gd name="T18" fmla="*/ 0 w 26"/>
                <a:gd name="T19"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54">
                  <a:moveTo>
                    <a:pt x="0" y="2"/>
                  </a:moveTo>
                  <a:cubicBezTo>
                    <a:pt x="0" y="1"/>
                    <a:pt x="0" y="0"/>
                    <a:pt x="2" y="0"/>
                  </a:cubicBezTo>
                  <a:cubicBezTo>
                    <a:pt x="24" y="0"/>
                    <a:pt x="24" y="0"/>
                    <a:pt x="24" y="0"/>
                  </a:cubicBezTo>
                  <a:cubicBezTo>
                    <a:pt x="25" y="0"/>
                    <a:pt x="26" y="1"/>
                    <a:pt x="26" y="2"/>
                  </a:cubicBezTo>
                  <a:cubicBezTo>
                    <a:pt x="26" y="27"/>
                    <a:pt x="26" y="27"/>
                    <a:pt x="26" y="27"/>
                  </a:cubicBezTo>
                  <a:cubicBezTo>
                    <a:pt x="26" y="30"/>
                    <a:pt x="26" y="31"/>
                    <a:pt x="24" y="32"/>
                  </a:cubicBezTo>
                  <a:cubicBezTo>
                    <a:pt x="5" y="52"/>
                    <a:pt x="5" y="52"/>
                    <a:pt x="5" y="52"/>
                  </a:cubicBezTo>
                  <a:cubicBezTo>
                    <a:pt x="4" y="53"/>
                    <a:pt x="3" y="54"/>
                    <a:pt x="2" y="54"/>
                  </a:cubicBezTo>
                  <a:cubicBezTo>
                    <a:pt x="0" y="54"/>
                    <a:pt x="0" y="53"/>
                    <a:pt x="0" y="5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62"/>
            <p:cNvSpPr>
              <a:spLocks/>
            </p:cNvSpPr>
            <p:nvPr userDrawn="1"/>
          </p:nvSpPr>
          <p:spPr bwMode="auto">
            <a:xfrm>
              <a:off x="4041974" y="1414463"/>
              <a:ext cx="183934" cy="283134"/>
            </a:xfrm>
            <a:custGeom>
              <a:avLst/>
              <a:gdLst>
                <a:gd name="T0" fmla="*/ 0 w 103"/>
                <a:gd name="T1" fmla="*/ 3 h 158"/>
                <a:gd name="T2" fmla="*/ 2 w 103"/>
                <a:gd name="T3" fmla="*/ 0 h 158"/>
                <a:gd name="T4" fmla="*/ 25 w 103"/>
                <a:gd name="T5" fmla="*/ 0 h 158"/>
                <a:gd name="T6" fmla="*/ 27 w 103"/>
                <a:gd name="T7" fmla="*/ 3 h 158"/>
                <a:gd name="T8" fmla="*/ 27 w 103"/>
                <a:gd name="T9" fmla="*/ 132 h 158"/>
                <a:gd name="T10" fmla="*/ 29 w 103"/>
                <a:gd name="T11" fmla="*/ 133 h 158"/>
                <a:gd name="T12" fmla="*/ 101 w 103"/>
                <a:gd name="T13" fmla="*/ 133 h 158"/>
                <a:gd name="T14" fmla="*/ 103 w 103"/>
                <a:gd name="T15" fmla="*/ 136 h 158"/>
                <a:gd name="T16" fmla="*/ 103 w 103"/>
                <a:gd name="T17" fmla="*/ 156 h 158"/>
                <a:gd name="T18" fmla="*/ 101 w 103"/>
                <a:gd name="T19" fmla="*/ 158 h 158"/>
                <a:gd name="T20" fmla="*/ 2 w 103"/>
                <a:gd name="T21" fmla="*/ 158 h 158"/>
                <a:gd name="T22" fmla="*/ 0 w 103"/>
                <a:gd name="T23" fmla="*/ 156 h 158"/>
                <a:gd name="T24" fmla="*/ 0 w 103"/>
                <a:gd name="T2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58">
                  <a:moveTo>
                    <a:pt x="0" y="3"/>
                  </a:moveTo>
                  <a:cubicBezTo>
                    <a:pt x="0" y="1"/>
                    <a:pt x="1" y="0"/>
                    <a:pt x="2" y="0"/>
                  </a:cubicBezTo>
                  <a:cubicBezTo>
                    <a:pt x="25" y="0"/>
                    <a:pt x="25" y="0"/>
                    <a:pt x="25" y="0"/>
                  </a:cubicBezTo>
                  <a:cubicBezTo>
                    <a:pt x="26" y="0"/>
                    <a:pt x="27" y="1"/>
                    <a:pt x="27" y="3"/>
                  </a:cubicBezTo>
                  <a:cubicBezTo>
                    <a:pt x="27" y="132"/>
                    <a:pt x="27" y="132"/>
                    <a:pt x="27" y="132"/>
                  </a:cubicBezTo>
                  <a:cubicBezTo>
                    <a:pt x="27" y="133"/>
                    <a:pt x="28" y="133"/>
                    <a:pt x="29" y="133"/>
                  </a:cubicBezTo>
                  <a:cubicBezTo>
                    <a:pt x="101" y="133"/>
                    <a:pt x="101" y="133"/>
                    <a:pt x="101" y="133"/>
                  </a:cubicBezTo>
                  <a:cubicBezTo>
                    <a:pt x="102" y="133"/>
                    <a:pt x="103" y="134"/>
                    <a:pt x="103" y="136"/>
                  </a:cubicBezTo>
                  <a:cubicBezTo>
                    <a:pt x="103" y="156"/>
                    <a:pt x="103" y="156"/>
                    <a:pt x="103" y="156"/>
                  </a:cubicBezTo>
                  <a:cubicBezTo>
                    <a:pt x="103" y="157"/>
                    <a:pt x="102" y="158"/>
                    <a:pt x="101" y="158"/>
                  </a:cubicBezTo>
                  <a:cubicBezTo>
                    <a:pt x="2" y="158"/>
                    <a:pt x="2" y="158"/>
                    <a:pt x="2" y="158"/>
                  </a:cubicBezTo>
                  <a:cubicBezTo>
                    <a:pt x="1" y="158"/>
                    <a:pt x="0" y="157"/>
                    <a:pt x="0" y="156"/>
                  </a:cubicBez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63"/>
            <p:cNvSpPr>
              <a:spLocks noEditPoints="1"/>
            </p:cNvSpPr>
            <p:nvPr userDrawn="1"/>
          </p:nvSpPr>
          <p:spPr bwMode="auto">
            <a:xfrm>
              <a:off x="4254842" y="1492997"/>
              <a:ext cx="167400" cy="208734"/>
            </a:xfrm>
            <a:custGeom>
              <a:avLst/>
              <a:gdLst>
                <a:gd name="T0" fmla="*/ 72 w 94"/>
                <a:gd name="T1" fmla="*/ 114 h 117"/>
                <a:gd name="T2" fmla="*/ 70 w 94"/>
                <a:gd name="T3" fmla="*/ 112 h 117"/>
                <a:gd name="T4" fmla="*/ 70 w 94"/>
                <a:gd name="T5" fmla="*/ 104 h 117"/>
                <a:gd name="T6" fmla="*/ 69 w 94"/>
                <a:gd name="T7" fmla="*/ 104 h 117"/>
                <a:gd name="T8" fmla="*/ 38 w 94"/>
                <a:gd name="T9" fmla="*/ 117 h 117"/>
                <a:gd name="T10" fmla="*/ 0 w 94"/>
                <a:gd name="T11" fmla="*/ 82 h 117"/>
                <a:gd name="T12" fmla="*/ 45 w 94"/>
                <a:gd name="T13" fmla="*/ 47 h 117"/>
                <a:gd name="T14" fmla="*/ 68 w 94"/>
                <a:gd name="T15" fmla="*/ 47 h 117"/>
                <a:gd name="T16" fmla="*/ 69 w 94"/>
                <a:gd name="T17" fmla="*/ 46 h 117"/>
                <a:gd name="T18" fmla="*/ 69 w 94"/>
                <a:gd name="T19" fmla="*/ 40 h 117"/>
                <a:gd name="T20" fmla="*/ 44 w 94"/>
                <a:gd name="T21" fmla="*/ 22 h 117"/>
                <a:gd name="T22" fmla="*/ 19 w 94"/>
                <a:gd name="T23" fmla="*/ 29 h 117"/>
                <a:gd name="T24" fmla="*/ 16 w 94"/>
                <a:gd name="T25" fmla="*/ 29 h 117"/>
                <a:gd name="T26" fmla="*/ 7 w 94"/>
                <a:gd name="T27" fmla="*/ 14 h 117"/>
                <a:gd name="T28" fmla="*/ 8 w 94"/>
                <a:gd name="T29" fmla="*/ 11 h 117"/>
                <a:gd name="T30" fmla="*/ 47 w 94"/>
                <a:gd name="T31" fmla="*/ 0 h 117"/>
                <a:gd name="T32" fmla="*/ 94 w 94"/>
                <a:gd name="T33" fmla="*/ 39 h 117"/>
                <a:gd name="T34" fmla="*/ 94 w 94"/>
                <a:gd name="T35" fmla="*/ 112 h 117"/>
                <a:gd name="T36" fmla="*/ 91 w 94"/>
                <a:gd name="T37" fmla="*/ 114 h 117"/>
                <a:gd name="T38" fmla="*/ 72 w 94"/>
                <a:gd name="T39" fmla="*/ 114 h 117"/>
                <a:gd name="T40" fmla="*/ 69 w 94"/>
                <a:gd name="T41" fmla="*/ 76 h 117"/>
                <a:gd name="T42" fmla="*/ 69 w 94"/>
                <a:gd name="T43" fmla="*/ 68 h 117"/>
                <a:gd name="T44" fmla="*/ 68 w 94"/>
                <a:gd name="T45" fmla="*/ 66 h 117"/>
                <a:gd name="T46" fmla="*/ 49 w 94"/>
                <a:gd name="T47" fmla="*/ 66 h 117"/>
                <a:gd name="T48" fmla="*/ 25 w 94"/>
                <a:gd name="T49" fmla="*/ 82 h 117"/>
                <a:gd name="T50" fmla="*/ 44 w 94"/>
                <a:gd name="T51" fmla="*/ 95 h 117"/>
                <a:gd name="T52" fmla="*/ 69 w 94"/>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17">
                  <a:moveTo>
                    <a:pt x="72" y="114"/>
                  </a:moveTo>
                  <a:cubicBezTo>
                    <a:pt x="71" y="114"/>
                    <a:pt x="70" y="113"/>
                    <a:pt x="70" y="112"/>
                  </a:cubicBezTo>
                  <a:cubicBezTo>
                    <a:pt x="70" y="104"/>
                    <a:pt x="70" y="104"/>
                    <a:pt x="70" y="104"/>
                  </a:cubicBezTo>
                  <a:cubicBezTo>
                    <a:pt x="69" y="104"/>
                    <a:pt x="69" y="104"/>
                    <a:pt x="69" y="104"/>
                  </a:cubicBezTo>
                  <a:cubicBezTo>
                    <a:pt x="64" y="111"/>
                    <a:pt x="54" y="117"/>
                    <a:pt x="38" y="117"/>
                  </a:cubicBezTo>
                  <a:cubicBezTo>
                    <a:pt x="17" y="117"/>
                    <a:pt x="0" y="106"/>
                    <a:pt x="0" y="82"/>
                  </a:cubicBezTo>
                  <a:cubicBezTo>
                    <a:pt x="0" y="58"/>
                    <a:pt x="17" y="47"/>
                    <a:pt x="45" y="47"/>
                  </a:cubicBezTo>
                  <a:cubicBezTo>
                    <a:pt x="68" y="47"/>
                    <a:pt x="68" y="47"/>
                    <a:pt x="68" y="47"/>
                  </a:cubicBezTo>
                  <a:cubicBezTo>
                    <a:pt x="69" y="47"/>
                    <a:pt x="69" y="47"/>
                    <a:pt x="69" y="46"/>
                  </a:cubicBezTo>
                  <a:cubicBezTo>
                    <a:pt x="69" y="40"/>
                    <a:pt x="69" y="40"/>
                    <a:pt x="69" y="40"/>
                  </a:cubicBezTo>
                  <a:cubicBezTo>
                    <a:pt x="69" y="28"/>
                    <a:pt x="63" y="22"/>
                    <a:pt x="44" y="22"/>
                  </a:cubicBezTo>
                  <a:cubicBezTo>
                    <a:pt x="32" y="22"/>
                    <a:pt x="24" y="25"/>
                    <a:pt x="19" y="29"/>
                  </a:cubicBezTo>
                  <a:cubicBezTo>
                    <a:pt x="18" y="30"/>
                    <a:pt x="16" y="30"/>
                    <a:pt x="16" y="29"/>
                  </a:cubicBezTo>
                  <a:cubicBezTo>
                    <a:pt x="7" y="14"/>
                    <a:pt x="7" y="14"/>
                    <a:pt x="7" y="14"/>
                  </a:cubicBezTo>
                  <a:cubicBezTo>
                    <a:pt x="6" y="13"/>
                    <a:pt x="7" y="11"/>
                    <a:pt x="8" y="11"/>
                  </a:cubicBezTo>
                  <a:cubicBezTo>
                    <a:pt x="17" y="4"/>
                    <a:pt x="29" y="0"/>
                    <a:pt x="47" y="0"/>
                  </a:cubicBezTo>
                  <a:cubicBezTo>
                    <a:pt x="81" y="0"/>
                    <a:pt x="94" y="11"/>
                    <a:pt x="94" y="39"/>
                  </a:cubicBezTo>
                  <a:cubicBezTo>
                    <a:pt x="94" y="112"/>
                    <a:pt x="94" y="112"/>
                    <a:pt x="94" y="112"/>
                  </a:cubicBezTo>
                  <a:cubicBezTo>
                    <a:pt x="94" y="113"/>
                    <a:pt x="93" y="114"/>
                    <a:pt x="91" y="114"/>
                  </a:cubicBezTo>
                  <a:lnTo>
                    <a:pt x="72" y="114"/>
                  </a:lnTo>
                  <a:close/>
                  <a:moveTo>
                    <a:pt x="69" y="76"/>
                  </a:moveTo>
                  <a:cubicBezTo>
                    <a:pt x="69" y="68"/>
                    <a:pt x="69" y="68"/>
                    <a:pt x="69" y="68"/>
                  </a:cubicBezTo>
                  <a:cubicBezTo>
                    <a:pt x="69" y="67"/>
                    <a:pt x="69" y="66"/>
                    <a:pt x="68" y="66"/>
                  </a:cubicBezTo>
                  <a:cubicBezTo>
                    <a:pt x="49" y="66"/>
                    <a:pt x="49" y="66"/>
                    <a:pt x="49" y="66"/>
                  </a:cubicBezTo>
                  <a:cubicBezTo>
                    <a:pt x="33" y="66"/>
                    <a:pt x="25" y="71"/>
                    <a:pt x="25" y="82"/>
                  </a:cubicBezTo>
                  <a:cubicBezTo>
                    <a:pt x="25" y="91"/>
                    <a:pt x="32"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64"/>
            <p:cNvSpPr>
              <a:spLocks noEditPoints="1"/>
            </p:cNvSpPr>
            <p:nvPr userDrawn="1"/>
          </p:nvSpPr>
          <p:spPr bwMode="auto">
            <a:xfrm>
              <a:off x="4469776" y="1414463"/>
              <a:ext cx="175667" cy="287267"/>
            </a:xfrm>
            <a:custGeom>
              <a:avLst/>
              <a:gdLst>
                <a:gd name="T0" fmla="*/ 26 w 98"/>
                <a:gd name="T1" fmla="*/ 147 h 161"/>
                <a:gd name="T2" fmla="*/ 26 w 98"/>
                <a:gd name="T3" fmla="*/ 147 h 161"/>
                <a:gd name="T4" fmla="*/ 26 w 98"/>
                <a:gd name="T5" fmla="*/ 156 h 161"/>
                <a:gd name="T6" fmla="*/ 23 w 98"/>
                <a:gd name="T7" fmla="*/ 158 h 161"/>
                <a:gd name="T8" fmla="*/ 2 w 98"/>
                <a:gd name="T9" fmla="*/ 158 h 161"/>
                <a:gd name="T10" fmla="*/ 0 w 98"/>
                <a:gd name="T11" fmla="*/ 156 h 161"/>
                <a:gd name="T12" fmla="*/ 0 w 98"/>
                <a:gd name="T13" fmla="*/ 3 h 161"/>
                <a:gd name="T14" fmla="*/ 2 w 98"/>
                <a:gd name="T15" fmla="*/ 0 h 161"/>
                <a:gd name="T16" fmla="*/ 23 w 98"/>
                <a:gd name="T17" fmla="*/ 0 h 161"/>
                <a:gd name="T18" fmla="*/ 26 w 98"/>
                <a:gd name="T19" fmla="*/ 3 h 161"/>
                <a:gd name="T20" fmla="*/ 26 w 98"/>
                <a:gd name="T21" fmla="*/ 57 h 161"/>
                <a:gd name="T22" fmla="*/ 26 w 98"/>
                <a:gd name="T23" fmla="*/ 57 h 161"/>
                <a:gd name="T24" fmla="*/ 56 w 98"/>
                <a:gd name="T25" fmla="*/ 44 h 161"/>
                <a:gd name="T26" fmla="*/ 94 w 98"/>
                <a:gd name="T27" fmla="*/ 71 h 161"/>
                <a:gd name="T28" fmla="*/ 98 w 98"/>
                <a:gd name="T29" fmla="*/ 102 h 161"/>
                <a:gd name="T30" fmla="*/ 94 w 98"/>
                <a:gd name="T31" fmla="*/ 134 h 161"/>
                <a:gd name="T32" fmla="*/ 56 w 98"/>
                <a:gd name="T33" fmla="*/ 161 h 161"/>
                <a:gd name="T34" fmla="*/ 26 w 98"/>
                <a:gd name="T35" fmla="*/ 147 h 161"/>
                <a:gd name="T36" fmla="*/ 69 w 98"/>
                <a:gd name="T37" fmla="*/ 123 h 161"/>
                <a:gd name="T38" fmla="*/ 72 w 98"/>
                <a:gd name="T39" fmla="*/ 102 h 161"/>
                <a:gd name="T40" fmla="*/ 69 w 98"/>
                <a:gd name="T41" fmla="*/ 81 h 161"/>
                <a:gd name="T42" fmla="*/ 49 w 98"/>
                <a:gd name="T43" fmla="*/ 67 h 161"/>
                <a:gd name="T44" fmla="*/ 28 w 98"/>
                <a:gd name="T45" fmla="*/ 81 h 161"/>
                <a:gd name="T46" fmla="*/ 26 w 98"/>
                <a:gd name="T47" fmla="*/ 102 h 161"/>
                <a:gd name="T48" fmla="*/ 28 w 98"/>
                <a:gd name="T49" fmla="*/ 123 h 161"/>
                <a:gd name="T50" fmla="*/ 49 w 98"/>
                <a:gd name="T51" fmla="*/ 137 h 161"/>
                <a:gd name="T52" fmla="*/ 69 w 98"/>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61">
                  <a:moveTo>
                    <a:pt x="26" y="147"/>
                  </a:moveTo>
                  <a:cubicBezTo>
                    <a:pt x="26" y="147"/>
                    <a:pt x="26" y="147"/>
                    <a:pt x="26" y="147"/>
                  </a:cubicBezTo>
                  <a:cubicBezTo>
                    <a:pt x="26" y="156"/>
                    <a:pt x="26" y="156"/>
                    <a:pt x="26" y="156"/>
                  </a:cubicBezTo>
                  <a:cubicBezTo>
                    <a:pt x="26" y="157"/>
                    <a:pt x="25" y="158"/>
                    <a:pt x="23" y="158"/>
                  </a:cubicBezTo>
                  <a:cubicBezTo>
                    <a:pt x="2" y="158"/>
                    <a:pt x="2" y="158"/>
                    <a:pt x="2" y="158"/>
                  </a:cubicBezTo>
                  <a:cubicBezTo>
                    <a:pt x="1" y="158"/>
                    <a:pt x="0" y="157"/>
                    <a:pt x="0" y="156"/>
                  </a:cubicBezTo>
                  <a:cubicBezTo>
                    <a:pt x="0" y="3"/>
                    <a:pt x="0" y="3"/>
                    <a:pt x="0" y="3"/>
                  </a:cubicBezTo>
                  <a:cubicBezTo>
                    <a:pt x="0" y="1"/>
                    <a:pt x="1" y="0"/>
                    <a:pt x="2" y="0"/>
                  </a:cubicBezTo>
                  <a:cubicBezTo>
                    <a:pt x="23" y="0"/>
                    <a:pt x="23" y="0"/>
                    <a:pt x="23" y="0"/>
                  </a:cubicBezTo>
                  <a:cubicBezTo>
                    <a:pt x="25" y="0"/>
                    <a:pt x="26" y="1"/>
                    <a:pt x="26" y="3"/>
                  </a:cubicBezTo>
                  <a:cubicBezTo>
                    <a:pt x="26" y="57"/>
                    <a:pt x="26" y="57"/>
                    <a:pt x="26" y="57"/>
                  </a:cubicBezTo>
                  <a:cubicBezTo>
                    <a:pt x="26" y="57"/>
                    <a:pt x="26" y="57"/>
                    <a:pt x="26" y="57"/>
                  </a:cubicBezTo>
                  <a:cubicBezTo>
                    <a:pt x="31" y="49"/>
                    <a:pt x="40" y="44"/>
                    <a:pt x="56" y="44"/>
                  </a:cubicBezTo>
                  <a:cubicBezTo>
                    <a:pt x="75" y="44"/>
                    <a:pt x="88" y="53"/>
                    <a:pt x="94" y="71"/>
                  </a:cubicBezTo>
                  <a:cubicBezTo>
                    <a:pt x="97" y="79"/>
                    <a:pt x="98" y="87"/>
                    <a:pt x="98" y="102"/>
                  </a:cubicBezTo>
                  <a:cubicBezTo>
                    <a:pt x="98" y="117"/>
                    <a:pt x="97" y="125"/>
                    <a:pt x="94" y="134"/>
                  </a:cubicBezTo>
                  <a:cubicBezTo>
                    <a:pt x="88" y="151"/>
                    <a:pt x="75" y="161"/>
                    <a:pt x="56" y="161"/>
                  </a:cubicBezTo>
                  <a:cubicBezTo>
                    <a:pt x="40" y="161"/>
                    <a:pt x="31" y="155"/>
                    <a:pt x="26" y="147"/>
                  </a:cubicBezTo>
                  <a:close/>
                  <a:moveTo>
                    <a:pt x="69" y="123"/>
                  </a:moveTo>
                  <a:cubicBezTo>
                    <a:pt x="71" y="118"/>
                    <a:pt x="72" y="112"/>
                    <a:pt x="72" y="102"/>
                  </a:cubicBezTo>
                  <a:cubicBezTo>
                    <a:pt x="72" y="92"/>
                    <a:pt x="71" y="86"/>
                    <a:pt x="69" y="81"/>
                  </a:cubicBezTo>
                  <a:cubicBezTo>
                    <a:pt x="66" y="72"/>
                    <a:pt x="59" y="67"/>
                    <a:pt x="49" y="67"/>
                  </a:cubicBezTo>
                  <a:cubicBezTo>
                    <a:pt x="38" y="67"/>
                    <a:pt x="31" y="72"/>
                    <a:pt x="28" y="81"/>
                  </a:cubicBezTo>
                  <a:cubicBezTo>
                    <a:pt x="26" y="86"/>
                    <a:pt x="26" y="92"/>
                    <a:pt x="26" y="102"/>
                  </a:cubicBezTo>
                  <a:cubicBezTo>
                    <a:pt x="26" y="112"/>
                    <a:pt x="26" y="118"/>
                    <a:pt x="28" y="123"/>
                  </a:cubicBezTo>
                  <a:cubicBezTo>
                    <a:pt x="31" y="132"/>
                    <a:pt x="38" y="137"/>
                    <a:pt x="49" y="137"/>
                  </a:cubicBezTo>
                  <a:cubicBezTo>
                    <a:pt x="59" y="137"/>
                    <a:pt x="66" y="132"/>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65"/>
            <p:cNvSpPr>
              <a:spLocks noEditPoints="1"/>
            </p:cNvSpPr>
            <p:nvPr userDrawn="1"/>
          </p:nvSpPr>
          <p:spPr bwMode="auto">
            <a:xfrm>
              <a:off x="4676443" y="1492997"/>
              <a:ext cx="177734" cy="208734"/>
            </a:xfrm>
            <a:custGeom>
              <a:avLst/>
              <a:gdLst>
                <a:gd name="T0" fmla="*/ 4 w 100"/>
                <a:gd name="T1" fmla="*/ 86 h 117"/>
                <a:gd name="T2" fmla="*/ 0 w 100"/>
                <a:gd name="T3" fmla="*/ 58 h 117"/>
                <a:gd name="T4" fmla="*/ 4 w 100"/>
                <a:gd name="T5" fmla="*/ 31 h 117"/>
                <a:gd name="T6" fmla="*/ 50 w 100"/>
                <a:gd name="T7" fmla="*/ 0 h 117"/>
                <a:gd name="T8" fmla="*/ 96 w 100"/>
                <a:gd name="T9" fmla="*/ 31 h 117"/>
                <a:gd name="T10" fmla="*/ 100 w 100"/>
                <a:gd name="T11" fmla="*/ 58 h 117"/>
                <a:gd name="T12" fmla="*/ 96 w 100"/>
                <a:gd name="T13" fmla="*/ 86 h 117"/>
                <a:gd name="T14" fmla="*/ 50 w 100"/>
                <a:gd name="T15" fmla="*/ 117 h 117"/>
                <a:gd name="T16" fmla="*/ 4 w 100"/>
                <a:gd name="T17" fmla="*/ 86 h 117"/>
                <a:gd name="T18" fmla="*/ 71 w 100"/>
                <a:gd name="T19" fmla="*/ 79 h 117"/>
                <a:gd name="T20" fmla="*/ 73 w 100"/>
                <a:gd name="T21" fmla="*/ 58 h 117"/>
                <a:gd name="T22" fmla="*/ 71 w 100"/>
                <a:gd name="T23" fmla="*/ 38 h 117"/>
                <a:gd name="T24" fmla="*/ 50 w 100"/>
                <a:gd name="T25" fmla="*/ 23 h 117"/>
                <a:gd name="T26" fmla="*/ 29 w 100"/>
                <a:gd name="T27" fmla="*/ 38 h 117"/>
                <a:gd name="T28" fmla="*/ 27 w 100"/>
                <a:gd name="T29" fmla="*/ 58 h 117"/>
                <a:gd name="T30" fmla="*/ 29 w 100"/>
                <a:gd name="T31" fmla="*/ 79 h 117"/>
                <a:gd name="T32" fmla="*/ 50 w 100"/>
                <a:gd name="T33" fmla="*/ 93 h 117"/>
                <a:gd name="T34" fmla="*/ 71 w 100"/>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117">
                  <a:moveTo>
                    <a:pt x="4" y="86"/>
                  </a:moveTo>
                  <a:cubicBezTo>
                    <a:pt x="2" y="78"/>
                    <a:pt x="0" y="70"/>
                    <a:pt x="0" y="58"/>
                  </a:cubicBezTo>
                  <a:cubicBezTo>
                    <a:pt x="0" y="46"/>
                    <a:pt x="2" y="38"/>
                    <a:pt x="4" y="31"/>
                  </a:cubicBezTo>
                  <a:cubicBezTo>
                    <a:pt x="10" y="11"/>
                    <a:pt x="28" y="0"/>
                    <a:pt x="50" y="0"/>
                  </a:cubicBezTo>
                  <a:cubicBezTo>
                    <a:pt x="73" y="0"/>
                    <a:pt x="90" y="11"/>
                    <a:pt x="96" y="31"/>
                  </a:cubicBezTo>
                  <a:cubicBezTo>
                    <a:pt x="99" y="38"/>
                    <a:pt x="100" y="46"/>
                    <a:pt x="100" y="58"/>
                  </a:cubicBezTo>
                  <a:cubicBezTo>
                    <a:pt x="100" y="70"/>
                    <a:pt x="99" y="78"/>
                    <a:pt x="96" y="86"/>
                  </a:cubicBezTo>
                  <a:cubicBezTo>
                    <a:pt x="90" y="105"/>
                    <a:pt x="73" y="117"/>
                    <a:pt x="50" y="117"/>
                  </a:cubicBezTo>
                  <a:cubicBezTo>
                    <a:pt x="28" y="117"/>
                    <a:pt x="10" y="105"/>
                    <a:pt x="4" y="86"/>
                  </a:cubicBezTo>
                  <a:close/>
                  <a:moveTo>
                    <a:pt x="71" y="79"/>
                  </a:moveTo>
                  <a:cubicBezTo>
                    <a:pt x="73" y="73"/>
                    <a:pt x="73" y="68"/>
                    <a:pt x="73" y="58"/>
                  </a:cubicBezTo>
                  <a:cubicBezTo>
                    <a:pt x="73" y="49"/>
                    <a:pt x="73" y="44"/>
                    <a:pt x="71" y="38"/>
                  </a:cubicBezTo>
                  <a:cubicBezTo>
                    <a:pt x="68" y="28"/>
                    <a:pt x="61" y="23"/>
                    <a:pt x="50" y="23"/>
                  </a:cubicBezTo>
                  <a:cubicBezTo>
                    <a:pt x="40" y="23"/>
                    <a:pt x="32" y="28"/>
                    <a:pt x="29" y="38"/>
                  </a:cubicBezTo>
                  <a:cubicBezTo>
                    <a:pt x="27" y="44"/>
                    <a:pt x="27" y="49"/>
                    <a:pt x="27" y="58"/>
                  </a:cubicBezTo>
                  <a:cubicBezTo>
                    <a:pt x="27" y="68"/>
                    <a:pt x="27" y="73"/>
                    <a:pt x="29" y="79"/>
                  </a:cubicBezTo>
                  <a:cubicBezTo>
                    <a:pt x="32" y="88"/>
                    <a:pt x="40" y="93"/>
                    <a:pt x="50" y="93"/>
                  </a:cubicBezTo>
                  <a:cubicBezTo>
                    <a:pt x="61" y="93"/>
                    <a:pt x="68" y="88"/>
                    <a:pt x="7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66"/>
            <p:cNvSpPr>
              <a:spLocks/>
            </p:cNvSpPr>
            <p:nvPr userDrawn="1"/>
          </p:nvSpPr>
          <p:spPr bwMode="auto">
            <a:xfrm>
              <a:off x="4891377" y="1497130"/>
              <a:ext cx="167400" cy="204601"/>
            </a:xfrm>
            <a:custGeom>
              <a:avLst/>
              <a:gdLst>
                <a:gd name="T0" fmla="*/ 70 w 94"/>
                <a:gd name="T1" fmla="*/ 112 h 115"/>
                <a:gd name="T2" fmla="*/ 68 w 94"/>
                <a:gd name="T3" fmla="*/ 110 h 115"/>
                <a:gd name="T4" fmla="*/ 68 w 94"/>
                <a:gd name="T5" fmla="*/ 102 h 115"/>
                <a:gd name="T6" fmla="*/ 68 w 94"/>
                <a:gd name="T7" fmla="*/ 102 h 115"/>
                <a:gd name="T8" fmla="*/ 39 w 94"/>
                <a:gd name="T9" fmla="*/ 115 h 115"/>
                <a:gd name="T10" fmla="*/ 0 w 94"/>
                <a:gd name="T11" fmla="*/ 73 h 115"/>
                <a:gd name="T12" fmla="*/ 0 w 94"/>
                <a:gd name="T13" fmla="*/ 3 h 115"/>
                <a:gd name="T14" fmla="*/ 3 w 94"/>
                <a:gd name="T15" fmla="*/ 0 h 115"/>
                <a:gd name="T16" fmla="*/ 24 w 94"/>
                <a:gd name="T17" fmla="*/ 0 h 115"/>
                <a:gd name="T18" fmla="*/ 26 w 94"/>
                <a:gd name="T19" fmla="*/ 3 h 115"/>
                <a:gd name="T20" fmla="*/ 26 w 94"/>
                <a:gd name="T21" fmla="*/ 67 h 115"/>
                <a:gd name="T22" fmla="*/ 47 w 94"/>
                <a:gd name="T23" fmla="*/ 91 h 115"/>
                <a:gd name="T24" fmla="*/ 68 w 94"/>
                <a:gd name="T25" fmla="*/ 67 h 115"/>
                <a:gd name="T26" fmla="*/ 68 w 94"/>
                <a:gd name="T27" fmla="*/ 3 h 115"/>
                <a:gd name="T28" fmla="*/ 70 w 94"/>
                <a:gd name="T29" fmla="*/ 0 h 115"/>
                <a:gd name="T30" fmla="*/ 91 w 94"/>
                <a:gd name="T31" fmla="*/ 0 h 115"/>
                <a:gd name="T32" fmla="*/ 94 w 94"/>
                <a:gd name="T33" fmla="*/ 3 h 115"/>
                <a:gd name="T34" fmla="*/ 94 w 94"/>
                <a:gd name="T35" fmla="*/ 110 h 115"/>
                <a:gd name="T36" fmla="*/ 91 w 94"/>
                <a:gd name="T37" fmla="*/ 112 h 115"/>
                <a:gd name="T38" fmla="*/ 70 w 94"/>
                <a:gd name="T39" fmla="*/ 11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5">
                  <a:moveTo>
                    <a:pt x="70" y="112"/>
                  </a:moveTo>
                  <a:cubicBezTo>
                    <a:pt x="69" y="112"/>
                    <a:pt x="68" y="111"/>
                    <a:pt x="68" y="110"/>
                  </a:cubicBezTo>
                  <a:cubicBezTo>
                    <a:pt x="68" y="102"/>
                    <a:pt x="68" y="102"/>
                    <a:pt x="68" y="102"/>
                  </a:cubicBezTo>
                  <a:cubicBezTo>
                    <a:pt x="68" y="102"/>
                    <a:pt x="68" y="102"/>
                    <a:pt x="68" y="102"/>
                  </a:cubicBezTo>
                  <a:cubicBezTo>
                    <a:pt x="62" y="109"/>
                    <a:pt x="53" y="115"/>
                    <a:pt x="39" y="115"/>
                  </a:cubicBezTo>
                  <a:cubicBezTo>
                    <a:pt x="15" y="115"/>
                    <a:pt x="0" y="97"/>
                    <a:pt x="0" y="73"/>
                  </a:cubicBezTo>
                  <a:cubicBezTo>
                    <a:pt x="0" y="3"/>
                    <a:pt x="0" y="3"/>
                    <a:pt x="0" y="3"/>
                  </a:cubicBezTo>
                  <a:cubicBezTo>
                    <a:pt x="0" y="1"/>
                    <a:pt x="1" y="0"/>
                    <a:pt x="3" y="0"/>
                  </a:cubicBezTo>
                  <a:cubicBezTo>
                    <a:pt x="24" y="0"/>
                    <a:pt x="24" y="0"/>
                    <a:pt x="24" y="0"/>
                  </a:cubicBezTo>
                  <a:cubicBezTo>
                    <a:pt x="25" y="0"/>
                    <a:pt x="26" y="1"/>
                    <a:pt x="26" y="3"/>
                  </a:cubicBezTo>
                  <a:cubicBezTo>
                    <a:pt x="26" y="67"/>
                    <a:pt x="26" y="67"/>
                    <a:pt x="26" y="67"/>
                  </a:cubicBezTo>
                  <a:cubicBezTo>
                    <a:pt x="26" y="81"/>
                    <a:pt x="33" y="91"/>
                    <a:pt x="47" y="91"/>
                  </a:cubicBezTo>
                  <a:cubicBezTo>
                    <a:pt x="60" y="91"/>
                    <a:pt x="68" y="81"/>
                    <a:pt x="68" y="67"/>
                  </a:cubicBezTo>
                  <a:cubicBezTo>
                    <a:pt x="68" y="3"/>
                    <a:pt x="68" y="3"/>
                    <a:pt x="68" y="3"/>
                  </a:cubicBezTo>
                  <a:cubicBezTo>
                    <a:pt x="68" y="1"/>
                    <a:pt x="69" y="0"/>
                    <a:pt x="70" y="0"/>
                  </a:cubicBezTo>
                  <a:cubicBezTo>
                    <a:pt x="91" y="0"/>
                    <a:pt x="91" y="0"/>
                    <a:pt x="91" y="0"/>
                  </a:cubicBezTo>
                  <a:cubicBezTo>
                    <a:pt x="93" y="0"/>
                    <a:pt x="94" y="1"/>
                    <a:pt x="94" y="3"/>
                  </a:cubicBezTo>
                  <a:cubicBezTo>
                    <a:pt x="94" y="110"/>
                    <a:pt x="94" y="110"/>
                    <a:pt x="94" y="110"/>
                  </a:cubicBezTo>
                  <a:cubicBezTo>
                    <a:pt x="94" y="111"/>
                    <a:pt x="93" y="112"/>
                    <a:pt x="91" y="112"/>
                  </a:cubicBez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67"/>
            <p:cNvSpPr>
              <a:spLocks/>
            </p:cNvSpPr>
            <p:nvPr userDrawn="1"/>
          </p:nvSpPr>
          <p:spPr bwMode="auto">
            <a:xfrm>
              <a:off x="5108377" y="1492997"/>
              <a:ext cx="142600" cy="204601"/>
            </a:xfrm>
            <a:custGeom>
              <a:avLst/>
              <a:gdLst>
                <a:gd name="T0" fmla="*/ 3 w 80"/>
                <a:gd name="T1" fmla="*/ 114 h 114"/>
                <a:gd name="T2" fmla="*/ 0 w 80"/>
                <a:gd name="T3" fmla="*/ 112 h 114"/>
                <a:gd name="T4" fmla="*/ 0 w 80"/>
                <a:gd name="T5" fmla="*/ 5 h 114"/>
                <a:gd name="T6" fmla="*/ 3 w 80"/>
                <a:gd name="T7" fmla="*/ 2 h 114"/>
                <a:gd name="T8" fmla="*/ 24 w 80"/>
                <a:gd name="T9" fmla="*/ 2 h 114"/>
                <a:gd name="T10" fmla="*/ 26 w 80"/>
                <a:gd name="T11" fmla="*/ 5 h 114"/>
                <a:gd name="T12" fmla="*/ 26 w 80"/>
                <a:gd name="T13" fmla="*/ 14 h 114"/>
                <a:gd name="T14" fmla="*/ 27 w 80"/>
                <a:gd name="T15" fmla="*/ 14 h 114"/>
                <a:gd name="T16" fmla="*/ 56 w 80"/>
                <a:gd name="T17" fmla="*/ 0 h 114"/>
                <a:gd name="T18" fmla="*/ 79 w 80"/>
                <a:gd name="T19" fmla="*/ 9 h 114"/>
                <a:gd name="T20" fmla="*/ 79 w 80"/>
                <a:gd name="T21" fmla="*/ 12 h 114"/>
                <a:gd name="T22" fmla="*/ 67 w 80"/>
                <a:gd name="T23" fmla="*/ 28 h 114"/>
                <a:gd name="T24" fmla="*/ 64 w 80"/>
                <a:gd name="T25" fmla="*/ 28 h 114"/>
                <a:gd name="T26" fmla="*/ 47 w 80"/>
                <a:gd name="T27" fmla="*/ 23 h 114"/>
                <a:gd name="T28" fmla="*/ 26 w 80"/>
                <a:gd name="T29" fmla="*/ 51 h 114"/>
                <a:gd name="T30" fmla="*/ 26 w 80"/>
                <a:gd name="T31" fmla="*/ 112 h 114"/>
                <a:gd name="T32" fmla="*/ 24 w 80"/>
                <a:gd name="T33" fmla="*/ 114 h 114"/>
                <a:gd name="T34" fmla="*/ 3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3" y="114"/>
                  </a:move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4"/>
                    <a:pt x="26" y="14"/>
                    <a:pt x="26" y="14"/>
                  </a:cubicBezTo>
                  <a:cubicBezTo>
                    <a:pt x="27" y="14"/>
                    <a:pt x="27" y="14"/>
                    <a:pt x="27" y="14"/>
                  </a:cubicBezTo>
                  <a:cubicBezTo>
                    <a:pt x="32" y="6"/>
                    <a:pt x="41" y="0"/>
                    <a:pt x="56" y="0"/>
                  </a:cubicBezTo>
                  <a:cubicBezTo>
                    <a:pt x="64" y="0"/>
                    <a:pt x="73" y="3"/>
                    <a:pt x="79" y="9"/>
                  </a:cubicBezTo>
                  <a:cubicBezTo>
                    <a:pt x="80" y="10"/>
                    <a:pt x="80" y="11"/>
                    <a:pt x="79" y="12"/>
                  </a:cubicBezTo>
                  <a:cubicBezTo>
                    <a:pt x="67" y="28"/>
                    <a:pt x="67" y="28"/>
                    <a:pt x="67" y="28"/>
                  </a:cubicBezTo>
                  <a:cubicBezTo>
                    <a:pt x="66" y="29"/>
                    <a:pt x="65" y="29"/>
                    <a:pt x="64" y="28"/>
                  </a:cubicBezTo>
                  <a:cubicBezTo>
                    <a:pt x="59" y="25"/>
                    <a:pt x="53" y="23"/>
                    <a:pt x="47" y="23"/>
                  </a:cubicBezTo>
                  <a:cubicBezTo>
                    <a:pt x="33" y="23"/>
                    <a:pt x="26" y="33"/>
                    <a:pt x="26" y="51"/>
                  </a:cubicBezTo>
                  <a:cubicBezTo>
                    <a:pt x="26" y="112"/>
                    <a:pt x="26" y="112"/>
                    <a:pt x="26" y="112"/>
                  </a:cubicBezTo>
                  <a:cubicBezTo>
                    <a:pt x="26" y="113"/>
                    <a:pt x="25" y="114"/>
                    <a:pt x="24" y="114"/>
                  </a:cubicBezTo>
                  <a:lnTo>
                    <a:pt x="3"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68"/>
            <p:cNvSpPr>
              <a:spLocks noEditPoints="1"/>
            </p:cNvSpPr>
            <p:nvPr userDrawn="1"/>
          </p:nvSpPr>
          <p:spPr bwMode="auto">
            <a:xfrm>
              <a:off x="5331578"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69"/>
            <p:cNvSpPr>
              <a:spLocks/>
            </p:cNvSpPr>
            <p:nvPr userDrawn="1"/>
          </p:nvSpPr>
          <p:spPr bwMode="auto">
            <a:xfrm>
              <a:off x="5546512" y="1492997"/>
              <a:ext cx="167400" cy="204601"/>
            </a:xfrm>
            <a:custGeom>
              <a:avLst/>
              <a:gdLst>
                <a:gd name="T0" fmla="*/ 71 w 94"/>
                <a:gd name="T1" fmla="*/ 114 h 114"/>
                <a:gd name="T2" fmla="*/ 68 w 94"/>
                <a:gd name="T3" fmla="*/ 112 h 114"/>
                <a:gd name="T4" fmla="*/ 68 w 94"/>
                <a:gd name="T5" fmla="*/ 47 h 114"/>
                <a:gd name="T6" fmla="*/ 47 w 94"/>
                <a:gd name="T7" fmla="*/ 23 h 114"/>
                <a:gd name="T8" fmla="*/ 26 w 94"/>
                <a:gd name="T9" fmla="*/ 47 h 114"/>
                <a:gd name="T10" fmla="*/ 26 w 94"/>
                <a:gd name="T11" fmla="*/ 112 h 114"/>
                <a:gd name="T12" fmla="*/ 24 w 94"/>
                <a:gd name="T13" fmla="*/ 114 h 114"/>
                <a:gd name="T14" fmla="*/ 2 w 94"/>
                <a:gd name="T15" fmla="*/ 114 h 114"/>
                <a:gd name="T16" fmla="*/ 0 w 94"/>
                <a:gd name="T17" fmla="*/ 112 h 114"/>
                <a:gd name="T18" fmla="*/ 0 w 94"/>
                <a:gd name="T19" fmla="*/ 5 h 114"/>
                <a:gd name="T20" fmla="*/ 2 w 94"/>
                <a:gd name="T21" fmla="*/ 2 h 114"/>
                <a:gd name="T22" fmla="*/ 24 w 94"/>
                <a:gd name="T23" fmla="*/ 2 h 114"/>
                <a:gd name="T24" fmla="*/ 26 w 94"/>
                <a:gd name="T25" fmla="*/ 5 h 114"/>
                <a:gd name="T26" fmla="*/ 26 w 94"/>
                <a:gd name="T27" fmla="*/ 13 h 114"/>
                <a:gd name="T28" fmla="*/ 26 w 94"/>
                <a:gd name="T29" fmla="*/ 13 h 114"/>
                <a:gd name="T30" fmla="*/ 56 w 94"/>
                <a:gd name="T31" fmla="*/ 0 h 114"/>
                <a:gd name="T32" fmla="*/ 94 w 94"/>
                <a:gd name="T33" fmla="*/ 41 h 114"/>
                <a:gd name="T34" fmla="*/ 94 w 94"/>
                <a:gd name="T35" fmla="*/ 112 h 114"/>
                <a:gd name="T36" fmla="*/ 92 w 94"/>
                <a:gd name="T37" fmla="*/ 114 h 114"/>
                <a:gd name="T38" fmla="*/ 71 w 94"/>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14">
                  <a:moveTo>
                    <a:pt x="71" y="114"/>
                  </a:moveTo>
                  <a:cubicBezTo>
                    <a:pt x="69" y="114"/>
                    <a:pt x="68" y="113"/>
                    <a:pt x="68" y="112"/>
                  </a:cubicBezTo>
                  <a:cubicBezTo>
                    <a:pt x="68" y="47"/>
                    <a:pt x="68" y="47"/>
                    <a:pt x="68" y="47"/>
                  </a:cubicBezTo>
                  <a:cubicBezTo>
                    <a:pt x="68" y="33"/>
                    <a:pt x="61" y="23"/>
                    <a:pt x="47" y="23"/>
                  </a:cubicBezTo>
                  <a:cubicBezTo>
                    <a:pt x="34" y="23"/>
                    <a:pt x="26" y="33"/>
                    <a:pt x="26" y="47"/>
                  </a:cubicBezTo>
                  <a:cubicBezTo>
                    <a:pt x="26" y="112"/>
                    <a:pt x="26" y="112"/>
                    <a:pt x="26" y="112"/>
                  </a:cubicBezTo>
                  <a:cubicBezTo>
                    <a:pt x="26" y="113"/>
                    <a:pt x="25" y="114"/>
                    <a:pt x="24" y="114"/>
                  </a:cubicBezTo>
                  <a:cubicBezTo>
                    <a:pt x="2" y="114"/>
                    <a:pt x="2" y="114"/>
                    <a:pt x="2" y="114"/>
                  </a:cubicBez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6"/>
                    <a:pt x="41" y="0"/>
                    <a:pt x="56" y="0"/>
                  </a:cubicBezTo>
                  <a:cubicBezTo>
                    <a:pt x="79" y="0"/>
                    <a:pt x="94" y="17"/>
                    <a:pt x="94" y="41"/>
                  </a:cubicBezTo>
                  <a:cubicBezTo>
                    <a:pt x="94" y="112"/>
                    <a:pt x="94" y="112"/>
                    <a:pt x="94" y="112"/>
                  </a:cubicBezTo>
                  <a:cubicBezTo>
                    <a:pt x="94" y="113"/>
                    <a:pt x="93"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70"/>
            <p:cNvSpPr>
              <a:spLocks noEditPoints="1"/>
            </p:cNvSpPr>
            <p:nvPr userDrawn="1"/>
          </p:nvSpPr>
          <p:spPr bwMode="auto">
            <a:xfrm>
              <a:off x="5753179" y="1414463"/>
              <a:ext cx="175667" cy="287267"/>
            </a:xfrm>
            <a:custGeom>
              <a:avLst/>
              <a:gdLst>
                <a:gd name="T0" fmla="*/ 75 w 99"/>
                <a:gd name="T1" fmla="*/ 158 h 161"/>
                <a:gd name="T2" fmla="*/ 73 w 99"/>
                <a:gd name="T3" fmla="*/ 156 h 161"/>
                <a:gd name="T4" fmla="*/ 73 w 99"/>
                <a:gd name="T5" fmla="*/ 147 h 161"/>
                <a:gd name="T6" fmla="*/ 73 w 99"/>
                <a:gd name="T7" fmla="*/ 147 h 161"/>
                <a:gd name="T8" fmla="*/ 43 w 99"/>
                <a:gd name="T9" fmla="*/ 161 h 161"/>
                <a:gd name="T10" fmla="*/ 4 w 99"/>
                <a:gd name="T11" fmla="*/ 134 h 161"/>
                <a:gd name="T12" fmla="*/ 0 w 99"/>
                <a:gd name="T13" fmla="*/ 102 h 161"/>
                <a:gd name="T14" fmla="*/ 4 w 99"/>
                <a:gd name="T15" fmla="*/ 71 h 161"/>
                <a:gd name="T16" fmla="*/ 43 w 99"/>
                <a:gd name="T17" fmla="*/ 44 h 161"/>
                <a:gd name="T18" fmla="*/ 73 w 99"/>
                <a:gd name="T19" fmla="*/ 57 h 161"/>
                <a:gd name="T20" fmla="*/ 73 w 99"/>
                <a:gd name="T21" fmla="*/ 57 h 161"/>
                <a:gd name="T22" fmla="*/ 73 w 99"/>
                <a:gd name="T23" fmla="*/ 3 h 161"/>
                <a:gd name="T24" fmla="*/ 75 w 99"/>
                <a:gd name="T25" fmla="*/ 0 h 161"/>
                <a:gd name="T26" fmla="*/ 97 w 99"/>
                <a:gd name="T27" fmla="*/ 0 h 161"/>
                <a:gd name="T28" fmla="*/ 99 w 99"/>
                <a:gd name="T29" fmla="*/ 3 h 161"/>
                <a:gd name="T30" fmla="*/ 99 w 99"/>
                <a:gd name="T31" fmla="*/ 156 h 161"/>
                <a:gd name="T32" fmla="*/ 97 w 99"/>
                <a:gd name="T33" fmla="*/ 158 h 161"/>
                <a:gd name="T34" fmla="*/ 75 w 99"/>
                <a:gd name="T35" fmla="*/ 158 h 161"/>
                <a:gd name="T36" fmla="*/ 71 w 99"/>
                <a:gd name="T37" fmla="*/ 123 h 161"/>
                <a:gd name="T38" fmla="*/ 73 w 99"/>
                <a:gd name="T39" fmla="*/ 102 h 161"/>
                <a:gd name="T40" fmla="*/ 71 w 99"/>
                <a:gd name="T41" fmla="*/ 81 h 161"/>
                <a:gd name="T42" fmla="*/ 50 w 99"/>
                <a:gd name="T43" fmla="*/ 67 h 161"/>
                <a:gd name="T44" fmla="*/ 29 w 99"/>
                <a:gd name="T45" fmla="*/ 81 h 161"/>
                <a:gd name="T46" fmla="*/ 27 w 99"/>
                <a:gd name="T47" fmla="*/ 102 h 161"/>
                <a:gd name="T48" fmla="*/ 29 w 99"/>
                <a:gd name="T49" fmla="*/ 123 h 161"/>
                <a:gd name="T50" fmla="*/ 50 w 99"/>
                <a:gd name="T51" fmla="*/ 137 h 161"/>
                <a:gd name="T52" fmla="*/ 71 w 99"/>
                <a:gd name="T53" fmla="*/ 12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 h="161">
                  <a:moveTo>
                    <a:pt x="75" y="158"/>
                  </a:moveTo>
                  <a:cubicBezTo>
                    <a:pt x="74" y="158"/>
                    <a:pt x="73" y="157"/>
                    <a:pt x="73" y="156"/>
                  </a:cubicBezTo>
                  <a:cubicBezTo>
                    <a:pt x="73" y="147"/>
                    <a:pt x="73" y="147"/>
                    <a:pt x="73" y="147"/>
                  </a:cubicBezTo>
                  <a:cubicBezTo>
                    <a:pt x="73" y="147"/>
                    <a:pt x="73" y="147"/>
                    <a:pt x="73" y="147"/>
                  </a:cubicBezTo>
                  <a:cubicBezTo>
                    <a:pt x="67" y="155"/>
                    <a:pt x="58" y="161"/>
                    <a:pt x="43" y="161"/>
                  </a:cubicBezTo>
                  <a:cubicBezTo>
                    <a:pt x="24" y="161"/>
                    <a:pt x="10" y="151"/>
                    <a:pt x="4" y="134"/>
                  </a:cubicBezTo>
                  <a:cubicBezTo>
                    <a:pt x="2" y="125"/>
                    <a:pt x="0" y="117"/>
                    <a:pt x="0" y="102"/>
                  </a:cubicBezTo>
                  <a:cubicBezTo>
                    <a:pt x="0" y="87"/>
                    <a:pt x="2" y="79"/>
                    <a:pt x="4" y="71"/>
                  </a:cubicBezTo>
                  <a:cubicBezTo>
                    <a:pt x="10" y="53"/>
                    <a:pt x="24" y="44"/>
                    <a:pt x="43" y="44"/>
                  </a:cubicBezTo>
                  <a:cubicBezTo>
                    <a:pt x="58" y="44"/>
                    <a:pt x="67" y="49"/>
                    <a:pt x="73" y="57"/>
                  </a:cubicBezTo>
                  <a:cubicBezTo>
                    <a:pt x="73" y="57"/>
                    <a:pt x="73" y="57"/>
                    <a:pt x="73" y="57"/>
                  </a:cubicBezTo>
                  <a:cubicBezTo>
                    <a:pt x="73" y="3"/>
                    <a:pt x="73" y="3"/>
                    <a:pt x="73" y="3"/>
                  </a:cubicBezTo>
                  <a:cubicBezTo>
                    <a:pt x="73" y="1"/>
                    <a:pt x="74" y="0"/>
                    <a:pt x="75" y="0"/>
                  </a:cubicBezTo>
                  <a:cubicBezTo>
                    <a:pt x="97" y="0"/>
                    <a:pt x="97" y="0"/>
                    <a:pt x="97" y="0"/>
                  </a:cubicBezTo>
                  <a:cubicBezTo>
                    <a:pt x="98" y="0"/>
                    <a:pt x="99" y="1"/>
                    <a:pt x="99" y="3"/>
                  </a:cubicBezTo>
                  <a:cubicBezTo>
                    <a:pt x="99" y="156"/>
                    <a:pt x="99" y="156"/>
                    <a:pt x="99" y="156"/>
                  </a:cubicBezTo>
                  <a:cubicBezTo>
                    <a:pt x="99" y="157"/>
                    <a:pt x="98" y="158"/>
                    <a:pt x="97" y="158"/>
                  </a:cubicBezTo>
                  <a:lnTo>
                    <a:pt x="75" y="158"/>
                  </a:lnTo>
                  <a:close/>
                  <a:moveTo>
                    <a:pt x="71" y="123"/>
                  </a:moveTo>
                  <a:cubicBezTo>
                    <a:pt x="72" y="118"/>
                    <a:pt x="73" y="112"/>
                    <a:pt x="73" y="102"/>
                  </a:cubicBezTo>
                  <a:cubicBezTo>
                    <a:pt x="73" y="92"/>
                    <a:pt x="72" y="86"/>
                    <a:pt x="71" y="81"/>
                  </a:cubicBezTo>
                  <a:cubicBezTo>
                    <a:pt x="68" y="72"/>
                    <a:pt x="60" y="67"/>
                    <a:pt x="50" y="67"/>
                  </a:cubicBezTo>
                  <a:cubicBezTo>
                    <a:pt x="39" y="67"/>
                    <a:pt x="32" y="72"/>
                    <a:pt x="29" y="81"/>
                  </a:cubicBezTo>
                  <a:cubicBezTo>
                    <a:pt x="28" y="86"/>
                    <a:pt x="27" y="92"/>
                    <a:pt x="27" y="102"/>
                  </a:cubicBezTo>
                  <a:cubicBezTo>
                    <a:pt x="27" y="112"/>
                    <a:pt x="28" y="118"/>
                    <a:pt x="29" y="123"/>
                  </a:cubicBezTo>
                  <a:cubicBezTo>
                    <a:pt x="32" y="132"/>
                    <a:pt x="39" y="137"/>
                    <a:pt x="50" y="137"/>
                  </a:cubicBezTo>
                  <a:cubicBezTo>
                    <a:pt x="60" y="137"/>
                    <a:pt x="68" y="132"/>
                    <a:pt x="71"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71"/>
            <p:cNvSpPr>
              <a:spLocks/>
            </p:cNvSpPr>
            <p:nvPr userDrawn="1"/>
          </p:nvSpPr>
          <p:spPr bwMode="auto">
            <a:xfrm>
              <a:off x="6023913" y="1414463"/>
              <a:ext cx="328601" cy="283134"/>
            </a:xfrm>
            <a:custGeom>
              <a:avLst/>
              <a:gdLst>
                <a:gd name="T0" fmla="*/ 125 w 184"/>
                <a:gd name="T1" fmla="*/ 158 h 158"/>
                <a:gd name="T2" fmla="*/ 122 w 184"/>
                <a:gd name="T3" fmla="*/ 156 h 158"/>
                <a:gd name="T4" fmla="*/ 92 w 184"/>
                <a:gd name="T5" fmla="*/ 48 h 158"/>
                <a:gd name="T6" fmla="*/ 92 w 184"/>
                <a:gd name="T7" fmla="*/ 48 h 158"/>
                <a:gd name="T8" fmla="*/ 61 w 184"/>
                <a:gd name="T9" fmla="*/ 156 h 158"/>
                <a:gd name="T10" fmla="*/ 59 w 184"/>
                <a:gd name="T11" fmla="*/ 158 h 158"/>
                <a:gd name="T12" fmla="*/ 41 w 184"/>
                <a:gd name="T13" fmla="*/ 158 h 158"/>
                <a:gd name="T14" fmla="*/ 39 w 184"/>
                <a:gd name="T15" fmla="*/ 156 h 158"/>
                <a:gd name="T16" fmla="*/ 0 w 184"/>
                <a:gd name="T17" fmla="*/ 3 h 158"/>
                <a:gd name="T18" fmla="*/ 2 w 184"/>
                <a:gd name="T19" fmla="*/ 0 h 158"/>
                <a:gd name="T20" fmla="*/ 23 w 184"/>
                <a:gd name="T21" fmla="*/ 0 h 158"/>
                <a:gd name="T22" fmla="*/ 26 w 184"/>
                <a:gd name="T23" fmla="*/ 3 h 158"/>
                <a:gd name="T24" fmla="*/ 51 w 184"/>
                <a:gd name="T25" fmla="*/ 109 h 158"/>
                <a:gd name="T26" fmla="*/ 52 w 184"/>
                <a:gd name="T27" fmla="*/ 109 h 158"/>
                <a:gd name="T28" fmla="*/ 81 w 184"/>
                <a:gd name="T29" fmla="*/ 3 h 158"/>
                <a:gd name="T30" fmla="*/ 84 w 184"/>
                <a:gd name="T31" fmla="*/ 0 h 158"/>
                <a:gd name="T32" fmla="*/ 100 w 184"/>
                <a:gd name="T33" fmla="*/ 0 h 158"/>
                <a:gd name="T34" fmla="*/ 103 w 184"/>
                <a:gd name="T35" fmla="*/ 3 h 158"/>
                <a:gd name="T36" fmla="*/ 133 w 184"/>
                <a:gd name="T37" fmla="*/ 109 h 158"/>
                <a:gd name="T38" fmla="*/ 133 w 184"/>
                <a:gd name="T39" fmla="*/ 109 h 158"/>
                <a:gd name="T40" fmla="*/ 158 w 184"/>
                <a:gd name="T41" fmla="*/ 3 h 158"/>
                <a:gd name="T42" fmla="*/ 161 w 184"/>
                <a:gd name="T43" fmla="*/ 0 h 158"/>
                <a:gd name="T44" fmla="*/ 182 w 184"/>
                <a:gd name="T45" fmla="*/ 0 h 158"/>
                <a:gd name="T46" fmla="*/ 184 w 184"/>
                <a:gd name="T47" fmla="*/ 3 h 158"/>
                <a:gd name="T48" fmla="*/ 146 w 184"/>
                <a:gd name="T49" fmla="*/ 156 h 158"/>
                <a:gd name="T50" fmla="*/ 143 w 184"/>
                <a:gd name="T51" fmla="*/ 158 h 158"/>
                <a:gd name="T52" fmla="*/ 125 w 184"/>
                <a:gd name="T5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158">
                  <a:moveTo>
                    <a:pt x="125" y="158"/>
                  </a:moveTo>
                  <a:cubicBezTo>
                    <a:pt x="124" y="158"/>
                    <a:pt x="123" y="157"/>
                    <a:pt x="122" y="156"/>
                  </a:cubicBezTo>
                  <a:cubicBezTo>
                    <a:pt x="92" y="48"/>
                    <a:pt x="92" y="48"/>
                    <a:pt x="92" y="48"/>
                  </a:cubicBezTo>
                  <a:cubicBezTo>
                    <a:pt x="92" y="48"/>
                    <a:pt x="92" y="48"/>
                    <a:pt x="92" y="48"/>
                  </a:cubicBezTo>
                  <a:cubicBezTo>
                    <a:pt x="61" y="156"/>
                    <a:pt x="61" y="156"/>
                    <a:pt x="61" y="156"/>
                  </a:cubicBezTo>
                  <a:cubicBezTo>
                    <a:pt x="61" y="157"/>
                    <a:pt x="60" y="158"/>
                    <a:pt x="59" y="158"/>
                  </a:cubicBezTo>
                  <a:cubicBezTo>
                    <a:pt x="41" y="158"/>
                    <a:pt x="41" y="158"/>
                    <a:pt x="41" y="158"/>
                  </a:cubicBezTo>
                  <a:cubicBezTo>
                    <a:pt x="40" y="158"/>
                    <a:pt x="39" y="157"/>
                    <a:pt x="39" y="156"/>
                  </a:cubicBezTo>
                  <a:cubicBezTo>
                    <a:pt x="0" y="3"/>
                    <a:pt x="0" y="3"/>
                    <a:pt x="0" y="3"/>
                  </a:cubicBezTo>
                  <a:cubicBezTo>
                    <a:pt x="0" y="1"/>
                    <a:pt x="0" y="0"/>
                    <a:pt x="2" y="0"/>
                  </a:cubicBezTo>
                  <a:cubicBezTo>
                    <a:pt x="23" y="0"/>
                    <a:pt x="23" y="0"/>
                    <a:pt x="23" y="0"/>
                  </a:cubicBezTo>
                  <a:cubicBezTo>
                    <a:pt x="25" y="0"/>
                    <a:pt x="26" y="1"/>
                    <a:pt x="26" y="3"/>
                  </a:cubicBezTo>
                  <a:cubicBezTo>
                    <a:pt x="51" y="109"/>
                    <a:pt x="51" y="109"/>
                    <a:pt x="51" y="109"/>
                  </a:cubicBezTo>
                  <a:cubicBezTo>
                    <a:pt x="52" y="109"/>
                    <a:pt x="52" y="109"/>
                    <a:pt x="52" y="109"/>
                  </a:cubicBezTo>
                  <a:cubicBezTo>
                    <a:pt x="81" y="3"/>
                    <a:pt x="81" y="3"/>
                    <a:pt x="81" y="3"/>
                  </a:cubicBezTo>
                  <a:cubicBezTo>
                    <a:pt x="82" y="1"/>
                    <a:pt x="83" y="0"/>
                    <a:pt x="84" y="0"/>
                  </a:cubicBezTo>
                  <a:cubicBezTo>
                    <a:pt x="100" y="0"/>
                    <a:pt x="100" y="0"/>
                    <a:pt x="100" y="0"/>
                  </a:cubicBezTo>
                  <a:cubicBezTo>
                    <a:pt x="102" y="0"/>
                    <a:pt x="102" y="1"/>
                    <a:pt x="103" y="3"/>
                  </a:cubicBezTo>
                  <a:cubicBezTo>
                    <a:pt x="133" y="109"/>
                    <a:pt x="133" y="109"/>
                    <a:pt x="133" y="109"/>
                  </a:cubicBezTo>
                  <a:cubicBezTo>
                    <a:pt x="133" y="109"/>
                    <a:pt x="133" y="109"/>
                    <a:pt x="133" y="109"/>
                  </a:cubicBezTo>
                  <a:cubicBezTo>
                    <a:pt x="158" y="3"/>
                    <a:pt x="158" y="3"/>
                    <a:pt x="158" y="3"/>
                  </a:cubicBezTo>
                  <a:cubicBezTo>
                    <a:pt x="158" y="1"/>
                    <a:pt x="159" y="0"/>
                    <a:pt x="161" y="0"/>
                  </a:cubicBezTo>
                  <a:cubicBezTo>
                    <a:pt x="182" y="0"/>
                    <a:pt x="182" y="0"/>
                    <a:pt x="182" y="0"/>
                  </a:cubicBezTo>
                  <a:cubicBezTo>
                    <a:pt x="184" y="0"/>
                    <a:pt x="184" y="1"/>
                    <a:pt x="184" y="3"/>
                  </a:cubicBezTo>
                  <a:cubicBezTo>
                    <a:pt x="146" y="156"/>
                    <a:pt x="146" y="156"/>
                    <a:pt x="146" y="156"/>
                  </a:cubicBezTo>
                  <a:cubicBezTo>
                    <a:pt x="145" y="157"/>
                    <a:pt x="144" y="158"/>
                    <a:pt x="143" y="158"/>
                  </a:cubicBezTo>
                  <a:lnTo>
                    <a:pt x="125"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72"/>
            <p:cNvSpPr>
              <a:spLocks noEditPoints="1"/>
            </p:cNvSpPr>
            <p:nvPr userDrawn="1"/>
          </p:nvSpPr>
          <p:spPr bwMode="auto">
            <a:xfrm>
              <a:off x="6360781" y="1492997"/>
              <a:ext cx="175667" cy="208734"/>
            </a:xfrm>
            <a:custGeom>
              <a:avLst/>
              <a:gdLst>
                <a:gd name="T0" fmla="*/ 4 w 99"/>
                <a:gd name="T1" fmla="*/ 85 h 117"/>
                <a:gd name="T2" fmla="*/ 0 w 99"/>
                <a:gd name="T3" fmla="*/ 58 h 117"/>
                <a:gd name="T4" fmla="*/ 3 w 99"/>
                <a:gd name="T5" fmla="*/ 31 h 117"/>
                <a:gd name="T6" fmla="*/ 49 w 99"/>
                <a:gd name="T7" fmla="*/ 0 h 117"/>
                <a:gd name="T8" fmla="*/ 95 w 99"/>
                <a:gd name="T9" fmla="*/ 31 h 117"/>
                <a:gd name="T10" fmla="*/ 99 w 99"/>
                <a:gd name="T11" fmla="*/ 64 h 117"/>
                <a:gd name="T12" fmla="*/ 96 w 99"/>
                <a:gd name="T13" fmla="*/ 66 h 117"/>
                <a:gd name="T14" fmla="*/ 27 w 99"/>
                <a:gd name="T15" fmla="*/ 66 h 117"/>
                <a:gd name="T16" fmla="*/ 26 w 99"/>
                <a:gd name="T17" fmla="*/ 68 h 117"/>
                <a:gd name="T18" fmla="*/ 27 w 99"/>
                <a:gd name="T19" fmla="*/ 76 h 117"/>
                <a:gd name="T20" fmla="*/ 52 w 99"/>
                <a:gd name="T21" fmla="*/ 93 h 117"/>
                <a:gd name="T22" fmla="*/ 79 w 99"/>
                <a:gd name="T23" fmla="*/ 83 h 117"/>
                <a:gd name="T24" fmla="*/ 82 w 99"/>
                <a:gd name="T25" fmla="*/ 82 h 117"/>
                <a:gd name="T26" fmla="*/ 96 w 99"/>
                <a:gd name="T27" fmla="*/ 94 h 117"/>
                <a:gd name="T28" fmla="*/ 96 w 99"/>
                <a:gd name="T29" fmla="*/ 98 h 117"/>
                <a:gd name="T30" fmla="*/ 50 w 99"/>
                <a:gd name="T31" fmla="*/ 117 h 117"/>
                <a:gd name="T32" fmla="*/ 4 w 99"/>
                <a:gd name="T33" fmla="*/ 85 h 117"/>
                <a:gd name="T34" fmla="*/ 71 w 99"/>
                <a:gd name="T35" fmla="*/ 36 h 117"/>
                <a:gd name="T36" fmla="*/ 49 w 99"/>
                <a:gd name="T37" fmla="*/ 22 h 117"/>
                <a:gd name="T38" fmla="*/ 27 w 99"/>
                <a:gd name="T39" fmla="*/ 36 h 117"/>
                <a:gd name="T40" fmla="*/ 26 w 99"/>
                <a:gd name="T41" fmla="*/ 46 h 117"/>
                <a:gd name="T42" fmla="*/ 27 w 99"/>
                <a:gd name="T43" fmla="*/ 47 h 117"/>
                <a:gd name="T44" fmla="*/ 71 w 99"/>
                <a:gd name="T45" fmla="*/ 47 h 117"/>
                <a:gd name="T46" fmla="*/ 72 w 99"/>
                <a:gd name="T47" fmla="*/ 46 h 117"/>
                <a:gd name="T48" fmla="*/ 71 w 99"/>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9"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9" y="46"/>
                    <a:pt x="99" y="64"/>
                  </a:cubicBezTo>
                  <a:cubicBezTo>
                    <a:pt x="99" y="66"/>
                    <a:pt x="98" y="66"/>
                    <a:pt x="96" y="66"/>
                  </a:cubicBezTo>
                  <a:cubicBezTo>
                    <a:pt x="27" y="66"/>
                    <a:pt x="27" y="66"/>
                    <a:pt x="27" y="66"/>
                  </a:cubicBezTo>
                  <a:cubicBezTo>
                    <a:pt x="26" y="66"/>
                    <a:pt x="26" y="67"/>
                    <a:pt x="26" y="68"/>
                  </a:cubicBezTo>
                  <a:cubicBezTo>
                    <a:pt x="26" y="71"/>
                    <a:pt x="27"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7" y="109"/>
                    <a:pt x="71" y="117"/>
                    <a:pt x="50" y="117"/>
                  </a:cubicBezTo>
                  <a:cubicBezTo>
                    <a:pt x="27"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73"/>
            <p:cNvSpPr>
              <a:spLocks/>
            </p:cNvSpPr>
            <p:nvPr userDrawn="1"/>
          </p:nvSpPr>
          <p:spPr bwMode="auto">
            <a:xfrm>
              <a:off x="6573648" y="1414463"/>
              <a:ext cx="76467" cy="285201"/>
            </a:xfrm>
            <a:custGeom>
              <a:avLst/>
              <a:gdLst>
                <a:gd name="T0" fmla="*/ 31 w 43"/>
                <a:gd name="T1" fmla="*/ 159 h 159"/>
                <a:gd name="T2" fmla="*/ 0 w 43"/>
                <a:gd name="T3" fmla="*/ 127 h 159"/>
                <a:gd name="T4" fmla="*/ 0 w 43"/>
                <a:gd name="T5" fmla="*/ 3 h 159"/>
                <a:gd name="T6" fmla="*/ 3 w 43"/>
                <a:gd name="T7" fmla="*/ 0 h 159"/>
                <a:gd name="T8" fmla="*/ 24 w 43"/>
                <a:gd name="T9" fmla="*/ 0 h 159"/>
                <a:gd name="T10" fmla="*/ 26 w 43"/>
                <a:gd name="T11" fmla="*/ 3 h 159"/>
                <a:gd name="T12" fmla="*/ 26 w 43"/>
                <a:gd name="T13" fmla="*/ 126 h 159"/>
                <a:gd name="T14" fmla="*/ 36 w 43"/>
                <a:gd name="T15" fmla="*/ 136 h 159"/>
                <a:gd name="T16" fmla="*/ 41 w 43"/>
                <a:gd name="T17" fmla="*/ 136 h 159"/>
                <a:gd name="T18" fmla="*/ 43 w 43"/>
                <a:gd name="T19" fmla="*/ 139 h 159"/>
                <a:gd name="T20" fmla="*/ 43 w 43"/>
                <a:gd name="T21" fmla="*/ 157 h 159"/>
                <a:gd name="T22" fmla="*/ 41 w 43"/>
                <a:gd name="T23" fmla="*/ 159 h 159"/>
                <a:gd name="T24" fmla="*/ 31 w 43"/>
                <a:gd name="T25"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159">
                  <a:moveTo>
                    <a:pt x="31" y="159"/>
                  </a:moveTo>
                  <a:cubicBezTo>
                    <a:pt x="9" y="159"/>
                    <a:pt x="0" y="149"/>
                    <a:pt x="0" y="127"/>
                  </a:cubicBezTo>
                  <a:cubicBezTo>
                    <a:pt x="0" y="3"/>
                    <a:pt x="0" y="3"/>
                    <a:pt x="0" y="3"/>
                  </a:cubicBezTo>
                  <a:cubicBezTo>
                    <a:pt x="0" y="1"/>
                    <a:pt x="1" y="0"/>
                    <a:pt x="3" y="0"/>
                  </a:cubicBezTo>
                  <a:cubicBezTo>
                    <a:pt x="24" y="0"/>
                    <a:pt x="24" y="0"/>
                    <a:pt x="24" y="0"/>
                  </a:cubicBezTo>
                  <a:cubicBezTo>
                    <a:pt x="25" y="0"/>
                    <a:pt x="26" y="1"/>
                    <a:pt x="26" y="3"/>
                  </a:cubicBezTo>
                  <a:cubicBezTo>
                    <a:pt x="26" y="126"/>
                    <a:pt x="26" y="126"/>
                    <a:pt x="26" y="126"/>
                  </a:cubicBezTo>
                  <a:cubicBezTo>
                    <a:pt x="26" y="134"/>
                    <a:pt x="29" y="136"/>
                    <a:pt x="36" y="136"/>
                  </a:cubicBezTo>
                  <a:cubicBezTo>
                    <a:pt x="41" y="136"/>
                    <a:pt x="41" y="136"/>
                    <a:pt x="41" y="136"/>
                  </a:cubicBezTo>
                  <a:cubicBezTo>
                    <a:pt x="42" y="136"/>
                    <a:pt x="43" y="137"/>
                    <a:pt x="43" y="139"/>
                  </a:cubicBezTo>
                  <a:cubicBezTo>
                    <a:pt x="43" y="157"/>
                    <a:pt x="43" y="157"/>
                    <a:pt x="43" y="157"/>
                  </a:cubicBezTo>
                  <a:cubicBezTo>
                    <a:pt x="43" y="158"/>
                    <a:pt x="42" y="159"/>
                    <a:pt x="41" y="159"/>
                  </a:cubicBezTo>
                  <a:lnTo>
                    <a:pt x="31"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74"/>
            <p:cNvSpPr>
              <a:spLocks/>
            </p:cNvSpPr>
            <p:nvPr userDrawn="1"/>
          </p:nvSpPr>
          <p:spPr bwMode="auto">
            <a:xfrm>
              <a:off x="6668715"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4"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Freeform 75"/>
            <p:cNvSpPr>
              <a:spLocks noEditPoints="1"/>
            </p:cNvSpPr>
            <p:nvPr userDrawn="1"/>
          </p:nvSpPr>
          <p:spPr bwMode="auto">
            <a:xfrm>
              <a:off x="6798916" y="1492997"/>
              <a:ext cx="165334"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9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9" y="66"/>
                    <a:pt x="49" y="66"/>
                    <a:pt x="49"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Freeform 76"/>
            <p:cNvSpPr>
              <a:spLocks/>
            </p:cNvSpPr>
            <p:nvPr userDrawn="1"/>
          </p:nvSpPr>
          <p:spPr bwMode="auto">
            <a:xfrm>
              <a:off x="7011783" y="1492997"/>
              <a:ext cx="142600" cy="204601"/>
            </a:xfrm>
            <a:custGeom>
              <a:avLst/>
              <a:gdLst>
                <a:gd name="T0" fmla="*/ 2 w 80"/>
                <a:gd name="T1" fmla="*/ 114 h 114"/>
                <a:gd name="T2" fmla="*/ 0 w 80"/>
                <a:gd name="T3" fmla="*/ 112 h 114"/>
                <a:gd name="T4" fmla="*/ 0 w 80"/>
                <a:gd name="T5" fmla="*/ 5 h 114"/>
                <a:gd name="T6" fmla="*/ 2 w 80"/>
                <a:gd name="T7" fmla="*/ 2 h 114"/>
                <a:gd name="T8" fmla="*/ 24 w 80"/>
                <a:gd name="T9" fmla="*/ 2 h 114"/>
                <a:gd name="T10" fmla="*/ 26 w 80"/>
                <a:gd name="T11" fmla="*/ 5 h 114"/>
                <a:gd name="T12" fmla="*/ 26 w 80"/>
                <a:gd name="T13" fmla="*/ 14 h 114"/>
                <a:gd name="T14" fmla="*/ 26 w 80"/>
                <a:gd name="T15" fmla="*/ 14 h 114"/>
                <a:gd name="T16" fmla="*/ 55 w 80"/>
                <a:gd name="T17" fmla="*/ 0 h 114"/>
                <a:gd name="T18" fmla="*/ 79 w 80"/>
                <a:gd name="T19" fmla="*/ 9 h 114"/>
                <a:gd name="T20" fmla="*/ 79 w 80"/>
                <a:gd name="T21" fmla="*/ 12 h 114"/>
                <a:gd name="T22" fmla="*/ 67 w 80"/>
                <a:gd name="T23" fmla="*/ 28 h 114"/>
                <a:gd name="T24" fmla="*/ 63 w 80"/>
                <a:gd name="T25" fmla="*/ 28 h 114"/>
                <a:gd name="T26" fmla="*/ 47 w 80"/>
                <a:gd name="T27" fmla="*/ 23 h 114"/>
                <a:gd name="T28" fmla="*/ 26 w 80"/>
                <a:gd name="T29" fmla="*/ 51 h 114"/>
                <a:gd name="T30" fmla="*/ 26 w 80"/>
                <a:gd name="T31" fmla="*/ 112 h 114"/>
                <a:gd name="T32" fmla="*/ 24 w 80"/>
                <a:gd name="T33" fmla="*/ 114 h 114"/>
                <a:gd name="T34" fmla="*/ 2 w 80"/>
                <a:gd name="T35"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4">
                  <a:moveTo>
                    <a:pt x="2" y="114"/>
                  </a:moveTo>
                  <a:cubicBezTo>
                    <a:pt x="1" y="114"/>
                    <a:pt x="0" y="113"/>
                    <a:pt x="0" y="112"/>
                  </a:cubicBezTo>
                  <a:cubicBezTo>
                    <a:pt x="0" y="5"/>
                    <a:pt x="0" y="5"/>
                    <a:pt x="0" y="5"/>
                  </a:cubicBezTo>
                  <a:cubicBezTo>
                    <a:pt x="0" y="3"/>
                    <a:pt x="1" y="2"/>
                    <a:pt x="2" y="2"/>
                  </a:cubicBezTo>
                  <a:cubicBezTo>
                    <a:pt x="24" y="2"/>
                    <a:pt x="24" y="2"/>
                    <a:pt x="24" y="2"/>
                  </a:cubicBezTo>
                  <a:cubicBezTo>
                    <a:pt x="25" y="2"/>
                    <a:pt x="26" y="3"/>
                    <a:pt x="26" y="5"/>
                  </a:cubicBezTo>
                  <a:cubicBezTo>
                    <a:pt x="26" y="14"/>
                    <a:pt x="26" y="14"/>
                    <a:pt x="26" y="14"/>
                  </a:cubicBezTo>
                  <a:cubicBezTo>
                    <a:pt x="26" y="14"/>
                    <a:pt x="26" y="14"/>
                    <a:pt x="26" y="14"/>
                  </a:cubicBezTo>
                  <a:cubicBezTo>
                    <a:pt x="32" y="6"/>
                    <a:pt x="41" y="0"/>
                    <a:pt x="55" y="0"/>
                  </a:cubicBezTo>
                  <a:cubicBezTo>
                    <a:pt x="64" y="0"/>
                    <a:pt x="73" y="3"/>
                    <a:pt x="79" y="9"/>
                  </a:cubicBezTo>
                  <a:cubicBezTo>
                    <a:pt x="80" y="10"/>
                    <a:pt x="80" y="11"/>
                    <a:pt x="79" y="12"/>
                  </a:cubicBezTo>
                  <a:cubicBezTo>
                    <a:pt x="67" y="28"/>
                    <a:pt x="67" y="28"/>
                    <a:pt x="67" y="28"/>
                  </a:cubicBezTo>
                  <a:cubicBezTo>
                    <a:pt x="66" y="29"/>
                    <a:pt x="65" y="29"/>
                    <a:pt x="63" y="28"/>
                  </a:cubicBezTo>
                  <a:cubicBezTo>
                    <a:pt x="58" y="25"/>
                    <a:pt x="53" y="23"/>
                    <a:pt x="47" y="23"/>
                  </a:cubicBezTo>
                  <a:cubicBezTo>
                    <a:pt x="32" y="23"/>
                    <a:pt x="26" y="33"/>
                    <a:pt x="26" y="51"/>
                  </a:cubicBezTo>
                  <a:cubicBezTo>
                    <a:pt x="26" y="112"/>
                    <a:pt x="26" y="112"/>
                    <a:pt x="26" y="112"/>
                  </a:cubicBezTo>
                  <a:cubicBezTo>
                    <a:pt x="26" y="113"/>
                    <a:pt x="25" y="114"/>
                    <a:pt x="24" y="114"/>
                  </a:cubicBezTo>
                  <a:lnTo>
                    <a:pt x="2"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Freeform 77"/>
            <p:cNvSpPr>
              <a:spLocks noEditPoints="1"/>
            </p:cNvSpPr>
            <p:nvPr userDrawn="1"/>
          </p:nvSpPr>
          <p:spPr bwMode="auto">
            <a:xfrm>
              <a:off x="7166783" y="1492997"/>
              <a:ext cx="175667" cy="208734"/>
            </a:xfrm>
            <a:custGeom>
              <a:avLst/>
              <a:gdLst>
                <a:gd name="T0" fmla="*/ 4 w 98"/>
                <a:gd name="T1" fmla="*/ 85 h 117"/>
                <a:gd name="T2" fmla="*/ 0 w 98"/>
                <a:gd name="T3" fmla="*/ 58 h 117"/>
                <a:gd name="T4" fmla="*/ 3 w 98"/>
                <a:gd name="T5" fmla="*/ 31 h 117"/>
                <a:gd name="T6" fmla="*/ 49 w 98"/>
                <a:gd name="T7" fmla="*/ 0 h 117"/>
                <a:gd name="T8" fmla="*/ 95 w 98"/>
                <a:gd name="T9" fmla="*/ 31 h 117"/>
                <a:gd name="T10" fmla="*/ 98 w 98"/>
                <a:gd name="T11" fmla="*/ 64 h 117"/>
                <a:gd name="T12" fmla="*/ 96 w 98"/>
                <a:gd name="T13" fmla="*/ 66 h 117"/>
                <a:gd name="T14" fmla="*/ 27 w 98"/>
                <a:gd name="T15" fmla="*/ 66 h 117"/>
                <a:gd name="T16" fmla="*/ 26 w 98"/>
                <a:gd name="T17" fmla="*/ 68 h 117"/>
                <a:gd name="T18" fmla="*/ 27 w 98"/>
                <a:gd name="T19" fmla="*/ 76 h 117"/>
                <a:gd name="T20" fmla="*/ 52 w 98"/>
                <a:gd name="T21" fmla="*/ 93 h 117"/>
                <a:gd name="T22" fmla="*/ 79 w 98"/>
                <a:gd name="T23" fmla="*/ 83 h 117"/>
                <a:gd name="T24" fmla="*/ 82 w 98"/>
                <a:gd name="T25" fmla="*/ 82 h 117"/>
                <a:gd name="T26" fmla="*/ 96 w 98"/>
                <a:gd name="T27" fmla="*/ 94 h 117"/>
                <a:gd name="T28" fmla="*/ 96 w 98"/>
                <a:gd name="T29" fmla="*/ 98 h 117"/>
                <a:gd name="T30" fmla="*/ 50 w 98"/>
                <a:gd name="T31" fmla="*/ 117 h 117"/>
                <a:gd name="T32" fmla="*/ 4 w 98"/>
                <a:gd name="T33" fmla="*/ 85 h 117"/>
                <a:gd name="T34" fmla="*/ 71 w 98"/>
                <a:gd name="T35" fmla="*/ 36 h 117"/>
                <a:gd name="T36" fmla="*/ 49 w 98"/>
                <a:gd name="T37" fmla="*/ 22 h 117"/>
                <a:gd name="T38" fmla="*/ 27 w 98"/>
                <a:gd name="T39" fmla="*/ 36 h 117"/>
                <a:gd name="T40" fmla="*/ 26 w 98"/>
                <a:gd name="T41" fmla="*/ 46 h 117"/>
                <a:gd name="T42" fmla="*/ 27 w 98"/>
                <a:gd name="T43" fmla="*/ 47 h 117"/>
                <a:gd name="T44" fmla="*/ 71 w 98"/>
                <a:gd name="T45" fmla="*/ 47 h 117"/>
                <a:gd name="T46" fmla="*/ 72 w 98"/>
                <a:gd name="T47" fmla="*/ 46 h 117"/>
                <a:gd name="T48" fmla="*/ 71 w 98"/>
                <a:gd name="T49" fmla="*/ 3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17">
                  <a:moveTo>
                    <a:pt x="4" y="85"/>
                  </a:moveTo>
                  <a:cubicBezTo>
                    <a:pt x="1" y="78"/>
                    <a:pt x="0" y="70"/>
                    <a:pt x="0" y="58"/>
                  </a:cubicBezTo>
                  <a:cubicBezTo>
                    <a:pt x="0" y="47"/>
                    <a:pt x="1" y="38"/>
                    <a:pt x="3" y="31"/>
                  </a:cubicBezTo>
                  <a:cubicBezTo>
                    <a:pt x="10" y="11"/>
                    <a:pt x="27" y="0"/>
                    <a:pt x="49" y="0"/>
                  </a:cubicBezTo>
                  <a:cubicBezTo>
                    <a:pt x="72" y="0"/>
                    <a:pt x="89" y="12"/>
                    <a:pt x="95" y="31"/>
                  </a:cubicBezTo>
                  <a:cubicBezTo>
                    <a:pt x="97" y="38"/>
                    <a:pt x="98" y="46"/>
                    <a:pt x="98" y="64"/>
                  </a:cubicBezTo>
                  <a:cubicBezTo>
                    <a:pt x="98" y="66"/>
                    <a:pt x="98" y="66"/>
                    <a:pt x="96" y="66"/>
                  </a:cubicBezTo>
                  <a:cubicBezTo>
                    <a:pt x="27" y="66"/>
                    <a:pt x="27" y="66"/>
                    <a:pt x="27" y="66"/>
                  </a:cubicBezTo>
                  <a:cubicBezTo>
                    <a:pt x="26" y="66"/>
                    <a:pt x="26" y="67"/>
                    <a:pt x="26" y="68"/>
                  </a:cubicBezTo>
                  <a:cubicBezTo>
                    <a:pt x="26" y="71"/>
                    <a:pt x="26" y="74"/>
                    <a:pt x="27" y="76"/>
                  </a:cubicBezTo>
                  <a:cubicBezTo>
                    <a:pt x="31" y="87"/>
                    <a:pt x="40" y="93"/>
                    <a:pt x="52" y="93"/>
                  </a:cubicBezTo>
                  <a:cubicBezTo>
                    <a:pt x="65" y="93"/>
                    <a:pt x="73" y="89"/>
                    <a:pt x="79" y="83"/>
                  </a:cubicBezTo>
                  <a:cubicBezTo>
                    <a:pt x="80" y="82"/>
                    <a:pt x="81" y="81"/>
                    <a:pt x="82" y="82"/>
                  </a:cubicBezTo>
                  <a:cubicBezTo>
                    <a:pt x="96" y="94"/>
                    <a:pt x="96" y="94"/>
                    <a:pt x="96" y="94"/>
                  </a:cubicBezTo>
                  <a:cubicBezTo>
                    <a:pt x="97" y="95"/>
                    <a:pt x="97" y="96"/>
                    <a:pt x="96" y="98"/>
                  </a:cubicBezTo>
                  <a:cubicBezTo>
                    <a:pt x="86" y="109"/>
                    <a:pt x="71" y="117"/>
                    <a:pt x="50" y="117"/>
                  </a:cubicBezTo>
                  <a:cubicBezTo>
                    <a:pt x="26" y="117"/>
                    <a:pt x="10" y="105"/>
                    <a:pt x="4" y="85"/>
                  </a:cubicBezTo>
                  <a:close/>
                  <a:moveTo>
                    <a:pt x="71" y="36"/>
                  </a:moveTo>
                  <a:cubicBezTo>
                    <a:pt x="68" y="27"/>
                    <a:pt x="60" y="22"/>
                    <a:pt x="49" y="22"/>
                  </a:cubicBezTo>
                  <a:cubicBezTo>
                    <a:pt x="39" y="22"/>
                    <a:pt x="30" y="27"/>
                    <a:pt x="27" y="36"/>
                  </a:cubicBezTo>
                  <a:cubicBezTo>
                    <a:pt x="26" y="39"/>
                    <a:pt x="26" y="42"/>
                    <a:pt x="26" y="46"/>
                  </a:cubicBezTo>
                  <a:cubicBezTo>
                    <a:pt x="26" y="47"/>
                    <a:pt x="26" y="47"/>
                    <a:pt x="27" y="47"/>
                  </a:cubicBezTo>
                  <a:cubicBezTo>
                    <a:pt x="71" y="47"/>
                    <a:pt x="71" y="47"/>
                    <a:pt x="71" y="47"/>
                  </a:cubicBezTo>
                  <a:cubicBezTo>
                    <a:pt x="72" y="47"/>
                    <a:pt x="72" y="47"/>
                    <a:pt x="72" y="46"/>
                  </a:cubicBezTo>
                  <a:cubicBezTo>
                    <a:pt x="72" y="42"/>
                    <a:pt x="72" y="39"/>
                    <a:pt x="7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78"/>
            <p:cNvSpPr>
              <a:spLocks noEditPoints="1"/>
            </p:cNvSpPr>
            <p:nvPr userDrawn="1"/>
          </p:nvSpPr>
          <p:spPr bwMode="auto">
            <a:xfrm>
              <a:off x="7439584" y="1492997"/>
              <a:ext cx="177734" cy="208734"/>
            </a:xfrm>
            <a:custGeom>
              <a:avLst/>
              <a:gdLst>
                <a:gd name="T0" fmla="*/ 3 w 99"/>
                <a:gd name="T1" fmla="*/ 86 h 117"/>
                <a:gd name="T2" fmla="*/ 0 w 99"/>
                <a:gd name="T3" fmla="*/ 58 h 117"/>
                <a:gd name="T4" fmla="*/ 3 w 99"/>
                <a:gd name="T5" fmla="*/ 31 h 117"/>
                <a:gd name="T6" fmla="*/ 49 w 99"/>
                <a:gd name="T7" fmla="*/ 0 h 117"/>
                <a:gd name="T8" fmla="*/ 95 w 99"/>
                <a:gd name="T9" fmla="*/ 31 h 117"/>
                <a:gd name="T10" fmla="*/ 99 w 99"/>
                <a:gd name="T11" fmla="*/ 58 h 117"/>
                <a:gd name="T12" fmla="*/ 95 w 99"/>
                <a:gd name="T13" fmla="*/ 86 h 117"/>
                <a:gd name="T14" fmla="*/ 49 w 99"/>
                <a:gd name="T15" fmla="*/ 117 h 117"/>
                <a:gd name="T16" fmla="*/ 3 w 99"/>
                <a:gd name="T17" fmla="*/ 86 h 117"/>
                <a:gd name="T18" fmla="*/ 70 w 99"/>
                <a:gd name="T19" fmla="*/ 79 h 117"/>
                <a:gd name="T20" fmla="*/ 73 w 99"/>
                <a:gd name="T21" fmla="*/ 58 h 117"/>
                <a:gd name="T22" fmla="*/ 70 w 99"/>
                <a:gd name="T23" fmla="*/ 38 h 117"/>
                <a:gd name="T24" fmla="*/ 49 w 99"/>
                <a:gd name="T25" fmla="*/ 23 h 117"/>
                <a:gd name="T26" fmla="*/ 28 w 99"/>
                <a:gd name="T27" fmla="*/ 38 h 117"/>
                <a:gd name="T28" fmla="*/ 26 w 99"/>
                <a:gd name="T29" fmla="*/ 58 h 117"/>
                <a:gd name="T30" fmla="*/ 28 w 99"/>
                <a:gd name="T31" fmla="*/ 79 h 117"/>
                <a:gd name="T32" fmla="*/ 49 w 99"/>
                <a:gd name="T33" fmla="*/ 93 h 117"/>
                <a:gd name="T34" fmla="*/ 70 w 99"/>
                <a:gd name="T35" fmla="*/ 7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9" h="117">
                  <a:moveTo>
                    <a:pt x="3" y="86"/>
                  </a:moveTo>
                  <a:cubicBezTo>
                    <a:pt x="1" y="78"/>
                    <a:pt x="0" y="70"/>
                    <a:pt x="0" y="58"/>
                  </a:cubicBezTo>
                  <a:cubicBezTo>
                    <a:pt x="0" y="46"/>
                    <a:pt x="1" y="38"/>
                    <a:pt x="3" y="31"/>
                  </a:cubicBezTo>
                  <a:cubicBezTo>
                    <a:pt x="10" y="11"/>
                    <a:pt x="27" y="0"/>
                    <a:pt x="49" y="0"/>
                  </a:cubicBezTo>
                  <a:cubicBezTo>
                    <a:pt x="72" y="0"/>
                    <a:pt x="89" y="11"/>
                    <a:pt x="95" y="31"/>
                  </a:cubicBezTo>
                  <a:cubicBezTo>
                    <a:pt x="98" y="38"/>
                    <a:pt x="99" y="46"/>
                    <a:pt x="99" y="58"/>
                  </a:cubicBezTo>
                  <a:cubicBezTo>
                    <a:pt x="99" y="70"/>
                    <a:pt x="98" y="78"/>
                    <a:pt x="95" y="86"/>
                  </a:cubicBezTo>
                  <a:cubicBezTo>
                    <a:pt x="89" y="105"/>
                    <a:pt x="72" y="117"/>
                    <a:pt x="49" y="117"/>
                  </a:cubicBezTo>
                  <a:cubicBezTo>
                    <a:pt x="27" y="117"/>
                    <a:pt x="10" y="105"/>
                    <a:pt x="3" y="86"/>
                  </a:cubicBezTo>
                  <a:close/>
                  <a:moveTo>
                    <a:pt x="70" y="79"/>
                  </a:moveTo>
                  <a:cubicBezTo>
                    <a:pt x="72" y="73"/>
                    <a:pt x="73" y="68"/>
                    <a:pt x="73" y="58"/>
                  </a:cubicBezTo>
                  <a:cubicBezTo>
                    <a:pt x="73" y="49"/>
                    <a:pt x="72" y="44"/>
                    <a:pt x="70" y="38"/>
                  </a:cubicBezTo>
                  <a:cubicBezTo>
                    <a:pt x="67" y="28"/>
                    <a:pt x="60" y="23"/>
                    <a:pt x="49" y="23"/>
                  </a:cubicBezTo>
                  <a:cubicBezTo>
                    <a:pt x="39" y="23"/>
                    <a:pt x="32" y="28"/>
                    <a:pt x="28" y="38"/>
                  </a:cubicBezTo>
                  <a:cubicBezTo>
                    <a:pt x="27" y="44"/>
                    <a:pt x="26" y="49"/>
                    <a:pt x="26" y="58"/>
                  </a:cubicBezTo>
                  <a:cubicBezTo>
                    <a:pt x="26" y="68"/>
                    <a:pt x="27" y="73"/>
                    <a:pt x="28" y="79"/>
                  </a:cubicBezTo>
                  <a:cubicBezTo>
                    <a:pt x="32" y="88"/>
                    <a:pt x="39"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Freeform 79"/>
            <p:cNvSpPr>
              <a:spLocks/>
            </p:cNvSpPr>
            <p:nvPr userDrawn="1"/>
          </p:nvSpPr>
          <p:spPr bwMode="auto">
            <a:xfrm>
              <a:off x="7642118" y="1414463"/>
              <a:ext cx="107467" cy="283134"/>
            </a:xfrm>
            <a:custGeom>
              <a:avLst/>
              <a:gdLst>
                <a:gd name="T0" fmla="*/ 13 w 60"/>
                <a:gd name="T1" fmla="*/ 158 h 158"/>
                <a:gd name="T2" fmla="*/ 11 w 60"/>
                <a:gd name="T3" fmla="*/ 156 h 158"/>
                <a:gd name="T4" fmla="*/ 11 w 60"/>
                <a:gd name="T5" fmla="*/ 68 h 158"/>
                <a:gd name="T6" fmla="*/ 9 w 60"/>
                <a:gd name="T7" fmla="*/ 66 h 158"/>
                <a:gd name="T8" fmla="*/ 2 w 60"/>
                <a:gd name="T9" fmla="*/ 66 h 158"/>
                <a:gd name="T10" fmla="*/ 0 w 60"/>
                <a:gd name="T11" fmla="*/ 64 h 158"/>
                <a:gd name="T12" fmla="*/ 0 w 60"/>
                <a:gd name="T13" fmla="*/ 49 h 158"/>
                <a:gd name="T14" fmla="*/ 2 w 60"/>
                <a:gd name="T15" fmla="*/ 46 h 158"/>
                <a:gd name="T16" fmla="*/ 9 w 60"/>
                <a:gd name="T17" fmla="*/ 46 h 158"/>
                <a:gd name="T18" fmla="*/ 11 w 60"/>
                <a:gd name="T19" fmla="*/ 45 h 158"/>
                <a:gd name="T20" fmla="*/ 11 w 60"/>
                <a:gd name="T21" fmla="*/ 38 h 158"/>
                <a:gd name="T22" fmla="*/ 48 w 60"/>
                <a:gd name="T23" fmla="*/ 0 h 158"/>
                <a:gd name="T24" fmla="*/ 58 w 60"/>
                <a:gd name="T25" fmla="*/ 0 h 158"/>
                <a:gd name="T26" fmla="*/ 60 w 60"/>
                <a:gd name="T27" fmla="*/ 3 h 158"/>
                <a:gd name="T28" fmla="*/ 60 w 60"/>
                <a:gd name="T29" fmla="*/ 21 h 158"/>
                <a:gd name="T30" fmla="*/ 58 w 60"/>
                <a:gd name="T31" fmla="*/ 24 h 158"/>
                <a:gd name="T32" fmla="*/ 51 w 60"/>
                <a:gd name="T33" fmla="*/ 24 h 158"/>
                <a:gd name="T34" fmla="*/ 37 w 60"/>
                <a:gd name="T35" fmla="*/ 37 h 158"/>
                <a:gd name="T36" fmla="*/ 37 w 60"/>
                <a:gd name="T37" fmla="*/ 45 h 158"/>
                <a:gd name="T38" fmla="*/ 38 w 60"/>
                <a:gd name="T39" fmla="*/ 46 h 158"/>
                <a:gd name="T40" fmla="*/ 58 w 60"/>
                <a:gd name="T41" fmla="*/ 46 h 158"/>
                <a:gd name="T42" fmla="*/ 60 w 60"/>
                <a:gd name="T43" fmla="*/ 49 h 158"/>
                <a:gd name="T44" fmla="*/ 60 w 60"/>
                <a:gd name="T45" fmla="*/ 64 h 158"/>
                <a:gd name="T46" fmla="*/ 58 w 60"/>
                <a:gd name="T47" fmla="*/ 66 h 158"/>
                <a:gd name="T48" fmla="*/ 38 w 60"/>
                <a:gd name="T49" fmla="*/ 66 h 158"/>
                <a:gd name="T50" fmla="*/ 37 w 60"/>
                <a:gd name="T51" fmla="*/ 68 h 158"/>
                <a:gd name="T52" fmla="*/ 37 w 60"/>
                <a:gd name="T53" fmla="*/ 156 h 158"/>
                <a:gd name="T54" fmla="*/ 34 w 60"/>
                <a:gd name="T55" fmla="*/ 158 h 158"/>
                <a:gd name="T56" fmla="*/ 13 w 60"/>
                <a:gd name="T57"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158">
                  <a:moveTo>
                    <a:pt x="13" y="158"/>
                  </a:moveTo>
                  <a:cubicBezTo>
                    <a:pt x="12" y="158"/>
                    <a:pt x="11" y="157"/>
                    <a:pt x="11" y="156"/>
                  </a:cubicBezTo>
                  <a:cubicBezTo>
                    <a:pt x="11" y="68"/>
                    <a:pt x="11" y="68"/>
                    <a:pt x="11" y="68"/>
                  </a:cubicBezTo>
                  <a:cubicBezTo>
                    <a:pt x="11" y="67"/>
                    <a:pt x="10" y="66"/>
                    <a:pt x="9" y="66"/>
                  </a:cubicBezTo>
                  <a:cubicBezTo>
                    <a:pt x="2" y="66"/>
                    <a:pt x="2" y="66"/>
                    <a:pt x="2" y="66"/>
                  </a:cubicBezTo>
                  <a:cubicBezTo>
                    <a:pt x="1" y="66"/>
                    <a:pt x="0" y="66"/>
                    <a:pt x="0" y="64"/>
                  </a:cubicBezTo>
                  <a:cubicBezTo>
                    <a:pt x="0" y="49"/>
                    <a:pt x="0" y="49"/>
                    <a:pt x="0" y="49"/>
                  </a:cubicBezTo>
                  <a:cubicBezTo>
                    <a:pt x="0" y="47"/>
                    <a:pt x="1" y="46"/>
                    <a:pt x="2" y="46"/>
                  </a:cubicBezTo>
                  <a:cubicBezTo>
                    <a:pt x="9" y="46"/>
                    <a:pt x="9" y="46"/>
                    <a:pt x="9" y="46"/>
                  </a:cubicBezTo>
                  <a:cubicBezTo>
                    <a:pt x="10" y="46"/>
                    <a:pt x="11" y="46"/>
                    <a:pt x="11" y="45"/>
                  </a:cubicBezTo>
                  <a:cubicBezTo>
                    <a:pt x="11" y="38"/>
                    <a:pt x="11" y="38"/>
                    <a:pt x="11" y="38"/>
                  </a:cubicBezTo>
                  <a:cubicBezTo>
                    <a:pt x="11" y="12"/>
                    <a:pt x="23" y="0"/>
                    <a:pt x="48" y="0"/>
                  </a:cubicBezTo>
                  <a:cubicBezTo>
                    <a:pt x="58" y="0"/>
                    <a:pt x="58" y="0"/>
                    <a:pt x="58" y="0"/>
                  </a:cubicBezTo>
                  <a:cubicBezTo>
                    <a:pt x="59" y="0"/>
                    <a:pt x="60" y="1"/>
                    <a:pt x="60" y="3"/>
                  </a:cubicBezTo>
                  <a:cubicBezTo>
                    <a:pt x="60" y="21"/>
                    <a:pt x="60" y="21"/>
                    <a:pt x="60" y="21"/>
                  </a:cubicBezTo>
                  <a:cubicBezTo>
                    <a:pt x="60" y="23"/>
                    <a:pt x="59" y="24"/>
                    <a:pt x="58" y="24"/>
                  </a:cubicBezTo>
                  <a:cubicBezTo>
                    <a:pt x="51" y="24"/>
                    <a:pt x="51" y="24"/>
                    <a:pt x="51" y="24"/>
                  </a:cubicBezTo>
                  <a:cubicBezTo>
                    <a:pt x="39" y="24"/>
                    <a:pt x="37" y="26"/>
                    <a:pt x="37" y="37"/>
                  </a:cubicBezTo>
                  <a:cubicBezTo>
                    <a:pt x="37" y="45"/>
                    <a:pt x="37" y="45"/>
                    <a:pt x="37" y="45"/>
                  </a:cubicBezTo>
                  <a:cubicBezTo>
                    <a:pt x="37" y="46"/>
                    <a:pt x="37" y="46"/>
                    <a:pt x="38" y="46"/>
                  </a:cubicBezTo>
                  <a:cubicBezTo>
                    <a:pt x="58" y="46"/>
                    <a:pt x="58" y="46"/>
                    <a:pt x="58" y="46"/>
                  </a:cubicBezTo>
                  <a:cubicBezTo>
                    <a:pt x="59" y="46"/>
                    <a:pt x="60" y="47"/>
                    <a:pt x="60" y="49"/>
                  </a:cubicBezTo>
                  <a:cubicBezTo>
                    <a:pt x="60" y="64"/>
                    <a:pt x="60" y="64"/>
                    <a:pt x="60" y="64"/>
                  </a:cubicBezTo>
                  <a:cubicBezTo>
                    <a:pt x="60" y="66"/>
                    <a:pt x="59" y="66"/>
                    <a:pt x="58" y="66"/>
                  </a:cubicBezTo>
                  <a:cubicBezTo>
                    <a:pt x="38" y="66"/>
                    <a:pt x="38" y="66"/>
                    <a:pt x="38" y="66"/>
                  </a:cubicBezTo>
                  <a:cubicBezTo>
                    <a:pt x="37" y="66"/>
                    <a:pt x="37" y="67"/>
                    <a:pt x="37" y="68"/>
                  </a:cubicBezTo>
                  <a:cubicBezTo>
                    <a:pt x="37" y="156"/>
                    <a:pt x="37" y="156"/>
                    <a:pt x="37" y="156"/>
                  </a:cubicBezTo>
                  <a:cubicBezTo>
                    <a:pt x="37" y="157"/>
                    <a:pt x="36" y="158"/>
                    <a:pt x="34" y="158"/>
                  </a:cubicBezTo>
                  <a:lnTo>
                    <a:pt x="13"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80"/>
            <p:cNvSpPr>
              <a:spLocks/>
            </p:cNvSpPr>
            <p:nvPr userDrawn="1"/>
          </p:nvSpPr>
          <p:spPr bwMode="auto">
            <a:xfrm>
              <a:off x="7826052" y="1414463"/>
              <a:ext cx="171534" cy="287267"/>
            </a:xfrm>
            <a:custGeom>
              <a:avLst/>
              <a:gdLst>
                <a:gd name="T0" fmla="*/ 1 w 96"/>
                <a:gd name="T1" fmla="*/ 138 h 161"/>
                <a:gd name="T2" fmla="*/ 18 w 96"/>
                <a:gd name="T3" fmla="*/ 126 h 161"/>
                <a:gd name="T4" fmla="*/ 21 w 96"/>
                <a:gd name="T5" fmla="*/ 126 h 161"/>
                <a:gd name="T6" fmla="*/ 42 w 96"/>
                <a:gd name="T7" fmla="*/ 136 h 161"/>
                <a:gd name="T8" fmla="*/ 68 w 96"/>
                <a:gd name="T9" fmla="*/ 105 h 161"/>
                <a:gd name="T10" fmla="*/ 68 w 96"/>
                <a:gd name="T11" fmla="*/ 3 h 161"/>
                <a:gd name="T12" fmla="*/ 71 w 96"/>
                <a:gd name="T13" fmla="*/ 0 h 161"/>
                <a:gd name="T14" fmla="*/ 93 w 96"/>
                <a:gd name="T15" fmla="*/ 0 h 161"/>
                <a:gd name="T16" fmla="*/ 96 w 96"/>
                <a:gd name="T17" fmla="*/ 3 h 161"/>
                <a:gd name="T18" fmla="*/ 96 w 96"/>
                <a:gd name="T19" fmla="*/ 105 h 161"/>
                <a:gd name="T20" fmla="*/ 41 w 96"/>
                <a:gd name="T21" fmla="*/ 161 h 161"/>
                <a:gd name="T22" fmla="*/ 0 w 96"/>
                <a:gd name="T23" fmla="*/ 142 h 161"/>
                <a:gd name="T24" fmla="*/ 1 w 96"/>
                <a:gd name="T25" fmla="*/ 13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61">
                  <a:moveTo>
                    <a:pt x="1" y="138"/>
                  </a:moveTo>
                  <a:cubicBezTo>
                    <a:pt x="18" y="126"/>
                    <a:pt x="18" y="126"/>
                    <a:pt x="18" y="126"/>
                  </a:cubicBezTo>
                  <a:cubicBezTo>
                    <a:pt x="19" y="125"/>
                    <a:pt x="20" y="125"/>
                    <a:pt x="21" y="126"/>
                  </a:cubicBezTo>
                  <a:cubicBezTo>
                    <a:pt x="25" y="131"/>
                    <a:pt x="33" y="136"/>
                    <a:pt x="42" y="136"/>
                  </a:cubicBezTo>
                  <a:cubicBezTo>
                    <a:pt x="59" y="136"/>
                    <a:pt x="68" y="126"/>
                    <a:pt x="68" y="105"/>
                  </a:cubicBezTo>
                  <a:cubicBezTo>
                    <a:pt x="68" y="3"/>
                    <a:pt x="68" y="3"/>
                    <a:pt x="68" y="3"/>
                  </a:cubicBezTo>
                  <a:cubicBezTo>
                    <a:pt x="68" y="1"/>
                    <a:pt x="69" y="0"/>
                    <a:pt x="71" y="0"/>
                  </a:cubicBezTo>
                  <a:cubicBezTo>
                    <a:pt x="93" y="0"/>
                    <a:pt x="93" y="0"/>
                    <a:pt x="93" y="0"/>
                  </a:cubicBezTo>
                  <a:cubicBezTo>
                    <a:pt x="95" y="0"/>
                    <a:pt x="96" y="1"/>
                    <a:pt x="96" y="3"/>
                  </a:cubicBezTo>
                  <a:cubicBezTo>
                    <a:pt x="96" y="105"/>
                    <a:pt x="96" y="105"/>
                    <a:pt x="96" y="105"/>
                  </a:cubicBezTo>
                  <a:cubicBezTo>
                    <a:pt x="96" y="141"/>
                    <a:pt x="75" y="161"/>
                    <a:pt x="41" y="161"/>
                  </a:cubicBezTo>
                  <a:cubicBezTo>
                    <a:pt x="23" y="161"/>
                    <a:pt x="7" y="152"/>
                    <a:pt x="0" y="142"/>
                  </a:cubicBezTo>
                  <a:cubicBezTo>
                    <a:pt x="0" y="140"/>
                    <a:pt x="0" y="139"/>
                    <a:pt x="1"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81"/>
            <p:cNvSpPr>
              <a:spLocks noEditPoints="1"/>
            </p:cNvSpPr>
            <p:nvPr userDrawn="1"/>
          </p:nvSpPr>
          <p:spPr bwMode="auto">
            <a:xfrm>
              <a:off x="8034786" y="1492997"/>
              <a:ext cx="167400" cy="208734"/>
            </a:xfrm>
            <a:custGeom>
              <a:avLst/>
              <a:gdLst>
                <a:gd name="T0" fmla="*/ 71 w 93"/>
                <a:gd name="T1" fmla="*/ 114 h 117"/>
                <a:gd name="T2" fmla="*/ 69 w 93"/>
                <a:gd name="T3" fmla="*/ 112 h 117"/>
                <a:gd name="T4" fmla="*/ 69 w 93"/>
                <a:gd name="T5" fmla="*/ 104 h 117"/>
                <a:gd name="T6" fmla="*/ 69 w 93"/>
                <a:gd name="T7" fmla="*/ 104 h 117"/>
                <a:gd name="T8" fmla="*/ 37 w 93"/>
                <a:gd name="T9" fmla="*/ 117 h 117"/>
                <a:gd name="T10" fmla="*/ 0 w 93"/>
                <a:gd name="T11" fmla="*/ 82 h 117"/>
                <a:gd name="T12" fmla="*/ 44 w 93"/>
                <a:gd name="T13" fmla="*/ 47 h 117"/>
                <a:gd name="T14" fmla="*/ 67 w 93"/>
                <a:gd name="T15" fmla="*/ 47 h 117"/>
                <a:gd name="T16" fmla="*/ 68 w 93"/>
                <a:gd name="T17" fmla="*/ 46 h 117"/>
                <a:gd name="T18" fmla="*/ 68 w 93"/>
                <a:gd name="T19" fmla="*/ 40 h 117"/>
                <a:gd name="T20" fmla="*/ 44 w 93"/>
                <a:gd name="T21" fmla="*/ 22 h 117"/>
                <a:gd name="T22" fmla="*/ 18 w 93"/>
                <a:gd name="T23" fmla="*/ 29 h 117"/>
                <a:gd name="T24" fmla="*/ 15 w 93"/>
                <a:gd name="T25" fmla="*/ 29 h 117"/>
                <a:gd name="T26" fmla="*/ 6 w 93"/>
                <a:gd name="T27" fmla="*/ 14 h 117"/>
                <a:gd name="T28" fmla="*/ 7 w 93"/>
                <a:gd name="T29" fmla="*/ 11 h 117"/>
                <a:gd name="T30" fmla="*/ 46 w 93"/>
                <a:gd name="T31" fmla="*/ 0 h 117"/>
                <a:gd name="T32" fmla="*/ 93 w 93"/>
                <a:gd name="T33" fmla="*/ 39 h 117"/>
                <a:gd name="T34" fmla="*/ 93 w 93"/>
                <a:gd name="T35" fmla="*/ 112 h 117"/>
                <a:gd name="T36" fmla="*/ 91 w 93"/>
                <a:gd name="T37" fmla="*/ 114 h 117"/>
                <a:gd name="T38" fmla="*/ 71 w 93"/>
                <a:gd name="T39" fmla="*/ 114 h 117"/>
                <a:gd name="T40" fmla="*/ 68 w 93"/>
                <a:gd name="T41" fmla="*/ 76 h 117"/>
                <a:gd name="T42" fmla="*/ 68 w 93"/>
                <a:gd name="T43" fmla="*/ 68 h 117"/>
                <a:gd name="T44" fmla="*/ 67 w 93"/>
                <a:gd name="T45" fmla="*/ 66 h 117"/>
                <a:gd name="T46" fmla="*/ 48 w 93"/>
                <a:gd name="T47" fmla="*/ 66 h 117"/>
                <a:gd name="T48" fmla="*/ 24 w 93"/>
                <a:gd name="T49" fmla="*/ 82 h 117"/>
                <a:gd name="T50" fmla="*/ 44 w 93"/>
                <a:gd name="T51" fmla="*/ 95 h 117"/>
                <a:gd name="T52" fmla="*/ 68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1" y="114"/>
                  </a:moveTo>
                  <a:cubicBezTo>
                    <a:pt x="70" y="114"/>
                    <a:pt x="69" y="113"/>
                    <a:pt x="69" y="112"/>
                  </a:cubicBezTo>
                  <a:cubicBezTo>
                    <a:pt x="69" y="104"/>
                    <a:pt x="69" y="104"/>
                    <a:pt x="69" y="104"/>
                  </a:cubicBezTo>
                  <a:cubicBezTo>
                    <a:pt x="69" y="104"/>
                    <a:pt x="69" y="104"/>
                    <a:pt x="69" y="104"/>
                  </a:cubicBezTo>
                  <a:cubicBezTo>
                    <a:pt x="63" y="111"/>
                    <a:pt x="53" y="117"/>
                    <a:pt x="37" y="117"/>
                  </a:cubicBezTo>
                  <a:cubicBezTo>
                    <a:pt x="17" y="117"/>
                    <a:pt x="0" y="106"/>
                    <a:pt x="0" y="82"/>
                  </a:cubicBezTo>
                  <a:cubicBezTo>
                    <a:pt x="0" y="58"/>
                    <a:pt x="17" y="47"/>
                    <a:pt x="44" y="47"/>
                  </a:cubicBezTo>
                  <a:cubicBezTo>
                    <a:pt x="67" y="47"/>
                    <a:pt x="67" y="47"/>
                    <a:pt x="67" y="47"/>
                  </a:cubicBezTo>
                  <a:cubicBezTo>
                    <a:pt x="68" y="47"/>
                    <a:pt x="68" y="47"/>
                    <a:pt x="68" y="46"/>
                  </a:cubicBezTo>
                  <a:cubicBezTo>
                    <a:pt x="68" y="40"/>
                    <a:pt x="68" y="40"/>
                    <a:pt x="68" y="40"/>
                  </a:cubicBezTo>
                  <a:cubicBezTo>
                    <a:pt x="68" y="28"/>
                    <a:pt x="62" y="22"/>
                    <a:pt x="44" y="22"/>
                  </a:cubicBezTo>
                  <a:cubicBezTo>
                    <a:pt x="31" y="22"/>
                    <a:pt x="23" y="25"/>
                    <a:pt x="18" y="29"/>
                  </a:cubicBezTo>
                  <a:cubicBezTo>
                    <a:pt x="17" y="30"/>
                    <a:pt x="16" y="30"/>
                    <a:pt x="15" y="29"/>
                  </a:cubicBezTo>
                  <a:cubicBezTo>
                    <a:pt x="6" y="14"/>
                    <a:pt x="6" y="14"/>
                    <a:pt x="6" y="14"/>
                  </a:cubicBezTo>
                  <a:cubicBezTo>
                    <a:pt x="6" y="13"/>
                    <a:pt x="6" y="11"/>
                    <a:pt x="7" y="11"/>
                  </a:cubicBezTo>
                  <a:cubicBezTo>
                    <a:pt x="16" y="4"/>
                    <a:pt x="28" y="0"/>
                    <a:pt x="46" y="0"/>
                  </a:cubicBezTo>
                  <a:cubicBezTo>
                    <a:pt x="80" y="0"/>
                    <a:pt x="93" y="11"/>
                    <a:pt x="93" y="39"/>
                  </a:cubicBezTo>
                  <a:cubicBezTo>
                    <a:pt x="93" y="112"/>
                    <a:pt x="93" y="112"/>
                    <a:pt x="93" y="112"/>
                  </a:cubicBezTo>
                  <a:cubicBezTo>
                    <a:pt x="93" y="113"/>
                    <a:pt x="92" y="114"/>
                    <a:pt x="91" y="114"/>
                  </a:cubicBezTo>
                  <a:lnTo>
                    <a:pt x="71" y="114"/>
                  </a:lnTo>
                  <a:close/>
                  <a:moveTo>
                    <a:pt x="68" y="76"/>
                  </a:moveTo>
                  <a:cubicBezTo>
                    <a:pt x="68" y="68"/>
                    <a:pt x="68" y="68"/>
                    <a:pt x="68" y="68"/>
                  </a:cubicBezTo>
                  <a:cubicBezTo>
                    <a:pt x="68" y="67"/>
                    <a:pt x="68" y="66"/>
                    <a:pt x="67" y="66"/>
                  </a:cubicBezTo>
                  <a:cubicBezTo>
                    <a:pt x="48" y="66"/>
                    <a:pt x="48" y="66"/>
                    <a:pt x="48" y="66"/>
                  </a:cubicBezTo>
                  <a:cubicBezTo>
                    <a:pt x="32" y="66"/>
                    <a:pt x="24" y="71"/>
                    <a:pt x="24" y="82"/>
                  </a:cubicBezTo>
                  <a:cubicBezTo>
                    <a:pt x="24" y="91"/>
                    <a:pt x="31" y="95"/>
                    <a:pt x="44" y="95"/>
                  </a:cubicBezTo>
                  <a:cubicBezTo>
                    <a:pt x="60" y="95"/>
                    <a:pt x="68" y="89"/>
                    <a:pt x="6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82"/>
            <p:cNvSpPr>
              <a:spLocks noEditPoints="1"/>
            </p:cNvSpPr>
            <p:nvPr userDrawn="1"/>
          </p:nvSpPr>
          <p:spPr bwMode="auto">
            <a:xfrm>
              <a:off x="8249720" y="1492997"/>
              <a:ext cx="173600" cy="279001"/>
            </a:xfrm>
            <a:custGeom>
              <a:avLst/>
              <a:gdLst>
                <a:gd name="T0" fmla="*/ 2 w 98"/>
                <a:gd name="T1" fmla="*/ 156 h 156"/>
                <a:gd name="T2" fmla="*/ 0 w 98"/>
                <a:gd name="T3" fmla="*/ 153 h 156"/>
                <a:gd name="T4" fmla="*/ 0 w 98"/>
                <a:gd name="T5" fmla="*/ 5 h 156"/>
                <a:gd name="T6" fmla="*/ 2 w 98"/>
                <a:gd name="T7" fmla="*/ 2 h 156"/>
                <a:gd name="T8" fmla="*/ 24 w 98"/>
                <a:gd name="T9" fmla="*/ 2 h 156"/>
                <a:gd name="T10" fmla="*/ 26 w 98"/>
                <a:gd name="T11" fmla="*/ 5 h 156"/>
                <a:gd name="T12" fmla="*/ 26 w 98"/>
                <a:gd name="T13" fmla="*/ 13 h 156"/>
                <a:gd name="T14" fmla="*/ 26 w 98"/>
                <a:gd name="T15" fmla="*/ 13 h 156"/>
                <a:gd name="T16" fmla="*/ 56 w 98"/>
                <a:gd name="T17" fmla="*/ 0 h 156"/>
                <a:gd name="T18" fmla="*/ 94 w 98"/>
                <a:gd name="T19" fmla="*/ 27 h 156"/>
                <a:gd name="T20" fmla="*/ 98 w 98"/>
                <a:gd name="T21" fmla="*/ 58 h 156"/>
                <a:gd name="T22" fmla="*/ 94 w 98"/>
                <a:gd name="T23" fmla="*/ 90 h 156"/>
                <a:gd name="T24" fmla="*/ 56 w 98"/>
                <a:gd name="T25" fmla="*/ 117 h 156"/>
                <a:gd name="T26" fmla="*/ 26 w 98"/>
                <a:gd name="T27" fmla="*/ 103 h 156"/>
                <a:gd name="T28" fmla="*/ 26 w 98"/>
                <a:gd name="T29" fmla="*/ 103 h 156"/>
                <a:gd name="T30" fmla="*/ 26 w 98"/>
                <a:gd name="T31" fmla="*/ 153 h 156"/>
                <a:gd name="T32" fmla="*/ 24 w 98"/>
                <a:gd name="T33" fmla="*/ 156 h 156"/>
                <a:gd name="T34" fmla="*/ 2 w 98"/>
                <a:gd name="T35" fmla="*/ 156 h 156"/>
                <a:gd name="T36" fmla="*/ 70 w 98"/>
                <a:gd name="T37" fmla="*/ 79 h 156"/>
                <a:gd name="T38" fmla="*/ 72 w 98"/>
                <a:gd name="T39" fmla="*/ 58 h 156"/>
                <a:gd name="T40" fmla="*/ 70 w 98"/>
                <a:gd name="T41" fmla="*/ 37 h 156"/>
                <a:gd name="T42" fmla="*/ 49 w 98"/>
                <a:gd name="T43" fmla="*/ 23 h 156"/>
                <a:gd name="T44" fmla="*/ 28 w 98"/>
                <a:gd name="T45" fmla="*/ 37 h 156"/>
                <a:gd name="T46" fmla="*/ 26 w 98"/>
                <a:gd name="T47" fmla="*/ 58 h 156"/>
                <a:gd name="T48" fmla="*/ 28 w 98"/>
                <a:gd name="T49" fmla="*/ 79 h 156"/>
                <a:gd name="T50" fmla="*/ 49 w 98"/>
                <a:gd name="T51" fmla="*/ 93 h 156"/>
                <a:gd name="T52" fmla="*/ 70 w 98"/>
                <a:gd name="T53" fmla="*/ 7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8" h="156">
                  <a:moveTo>
                    <a:pt x="2" y="156"/>
                  </a:moveTo>
                  <a:cubicBezTo>
                    <a:pt x="1" y="156"/>
                    <a:pt x="0" y="155"/>
                    <a:pt x="0" y="153"/>
                  </a:cubicBezTo>
                  <a:cubicBezTo>
                    <a:pt x="0" y="5"/>
                    <a:pt x="0" y="5"/>
                    <a:pt x="0" y="5"/>
                  </a:cubicBezTo>
                  <a:cubicBezTo>
                    <a:pt x="0" y="3"/>
                    <a:pt x="1" y="2"/>
                    <a:pt x="2" y="2"/>
                  </a:cubicBezTo>
                  <a:cubicBezTo>
                    <a:pt x="24" y="2"/>
                    <a:pt x="24" y="2"/>
                    <a:pt x="24" y="2"/>
                  </a:cubicBezTo>
                  <a:cubicBezTo>
                    <a:pt x="25" y="2"/>
                    <a:pt x="26" y="3"/>
                    <a:pt x="26" y="5"/>
                  </a:cubicBezTo>
                  <a:cubicBezTo>
                    <a:pt x="26" y="13"/>
                    <a:pt x="26" y="13"/>
                    <a:pt x="26" y="13"/>
                  </a:cubicBezTo>
                  <a:cubicBezTo>
                    <a:pt x="26" y="13"/>
                    <a:pt x="26" y="13"/>
                    <a:pt x="26" y="13"/>
                  </a:cubicBezTo>
                  <a:cubicBezTo>
                    <a:pt x="31" y="5"/>
                    <a:pt x="41" y="0"/>
                    <a:pt x="56" y="0"/>
                  </a:cubicBezTo>
                  <a:cubicBezTo>
                    <a:pt x="75" y="0"/>
                    <a:pt x="89" y="9"/>
                    <a:pt x="94" y="27"/>
                  </a:cubicBezTo>
                  <a:cubicBezTo>
                    <a:pt x="97" y="35"/>
                    <a:pt x="98" y="43"/>
                    <a:pt x="98" y="58"/>
                  </a:cubicBezTo>
                  <a:cubicBezTo>
                    <a:pt x="98" y="73"/>
                    <a:pt x="97" y="81"/>
                    <a:pt x="94" y="90"/>
                  </a:cubicBezTo>
                  <a:cubicBezTo>
                    <a:pt x="89" y="107"/>
                    <a:pt x="75" y="117"/>
                    <a:pt x="56" y="117"/>
                  </a:cubicBezTo>
                  <a:cubicBezTo>
                    <a:pt x="41" y="117"/>
                    <a:pt x="31" y="111"/>
                    <a:pt x="26" y="103"/>
                  </a:cubicBezTo>
                  <a:cubicBezTo>
                    <a:pt x="26" y="103"/>
                    <a:pt x="26" y="103"/>
                    <a:pt x="26" y="103"/>
                  </a:cubicBezTo>
                  <a:cubicBezTo>
                    <a:pt x="26" y="153"/>
                    <a:pt x="26" y="153"/>
                    <a:pt x="26" y="153"/>
                  </a:cubicBezTo>
                  <a:cubicBezTo>
                    <a:pt x="26" y="155"/>
                    <a:pt x="25" y="156"/>
                    <a:pt x="24" y="156"/>
                  </a:cubicBezTo>
                  <a:lnTo>
                    <a:pt x="2" y="156"/>
                  </a:lnTo>
                  <a:close/>
                  <a:moveTo>
                    <a:pt x="70" y="79"/>
                  </a:moveTo>
                  <a:cubicBezTo>
                    <a:pt x="71" y="74"/>
                    <a:pt x="72" y="68"/>
                    <a:pt x="72" y="58"/>
                  </a:cubicBezTo>
                  <a:cubicBezTo>
                    <a:pt x="72" y="48"/>
                    <a:pt x="71" y="42"/>
                    <a:pt x="70" y="37"/>
                  </a:cubicBezTo>
                  <a:cubicBezTo>
                    <a:pt x="67" y="28"/>
                    <a:pt x="60" y="23"/>
                    <a:pt x="49" y="23"/>
                  </a:cubicBezTo>
                  <a:cubicBezTo>
                    <a:pt x="38" y="23"/>
                    <a:pt x="31" y="28"/>
                    <a:pt x="28" y="37"/>
                  </a:cubicBezTo>
                  <a:cubicBezTo>
                    <a:pt x="27" y="42"/>
                    <a:pt x="26" y="48"/>
                    <a:pt x="26" y="58"/>
                  </a:cubicBezTo>
                  <a:cubicBezTo>
                    <a:pt x="26" y="68"/>
                    <a:pt x="27" y="74"/>
                    <a:pt x="28" y="79"/>
                  </a:cubicBezTo>
                  <a:cubicBezTo>
                    <a:pt x="31" y="88"/>
                    <a:pt x="38" y="93"/>
                    <a:pt x="49" y="93"/>
                  </a:cubicBezTo>
                  <a:cubicBezTo>
                    <a:pt x="60" y="93"/>
                    <a:pt x="67" y="88"/>
                    <a:pt x="7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83"/>
            <p:cNvSpPr>
              <a:spLocks noEditPoints="1"/>
            </p:cNvSpPr>
            <p:nvPr userDrawn="1"/>
          </p:nvSpPr>
          <p:spPr bwMode="auto">
            <a:xfrm>
              <a:off x="8456387" y="1492997"/>
              <a:ext cx="165334" cy="208734"/>
            </a:xfrm>
            <a:custGeom>
              <a:avLst/>
              <a:gdLst>
                <a:gd name="T0" fmla="*/ 72 w 93"/>
                <a:gd name="T1" fmla="*/ 114 h 117"/>
                <a:gd name="T2" fmla="*/ 69 w 93"/>
                <a:gd name="T3" fmla="*/ 112 h 117"/>
                <a:gd name="T4" fmla="*/ 69 w 93"/>
                <a:gd name="T5" fmla="*/ 104 h 117"/>
                <a:gd name="T6" fmla="*/ 69 w 93"/>
                <a:gd name="T7" fmla="*/ 104 h 117"/>
                <a:gd name="T8" fmla="*/ 38 w 93"/>
                <a:gd name="T9" fmla="*/ 117 h 117"/>
                <a:gd name="T10" fmla="*/ 0 w 93"/>
                <a:gd name="T11" fmla="*/ 82 h 117"/>
                <a:gd name="T12" fmla="*/ 45 w 93"/>
                <a:gd name="T13" fmla="*/ 47 h 117"/>
                <a:gd name="T14" fmla="*/ 67 w 93"/>
                <a:gd name="T15" fmla="*/ 47 h 117"/>
                <a:gd name="T16" fmla="*/ 69 w 93"/>
                <a:gd name="T17" fmla="*/ 46 h 117"/>
                <a:gd name="T18" fmla="*/ 69 w 93"/>
                <a:gd name="T19" fmla="*/ 40 h 117"/>
                <a:gd name="T20" fmla="*/ 44 w 93"/>
                <a:gd name="T21" fmla="*/ 22 h 117"/>
                <a:gd name="T22" fmla="*/ 19 w 93"/>
                <a:gd name="T23" fmla="*/ 29 h 117"/>
                <a:gd name="T24" fmla="*/ 15 w 93"/>
                <a:gd name="T25" fmla="*/ 29 h 117"/>
                <a:gd name="T26" fmla="*/ 7 w 93"/>
                <a:gd name="T27" fmla="*/ 14 h 117"/>
                <a:gd name="T28" fmla="*/ 7 w 93"/>
                <a:gd name="T29" fmla="*/ 11 h 117"/>
                <a:gd name="T30" fmla="*/ 47 w 93"/>
                <a:gd name="T31" fmla="*/ 0 h 117"/>
                <a:gd name="T32" fmla="*/ 93 w 93"/>
                <a:gd name="T33" fmla="*/ 39 h 117"/>
                <a:gd name="T34" fmla="*/ 93 w 93"/>
                <a:gd name="T35" fmla="*/ 112 h 117"/>
                <a:gd name="T36" fmla="*/ 91 w 93"/>
                <a:gd name="T37" fmla="*/ 114 h 117"/>
                <a:gd name="T38" fmla="*/ 72 w 93"/>
                <a:gd name="T39" fmla="*/ 114 h 117"/>
                <a:gd name="T40" fmla="*/ 69 w 93"/>
                <a:gd name="T41" fmla="*/ 76 h 117"/>
                <a:gd name="T42" fmla="*/ 69 w 93"/>
                <a:gd name="T43" fmla="*/ 68 h 117"/>
                <a:gd name="T44" fmla="*/ 67 w 93"/>
                <a:gd name="T45" fmla="*/ 66 h 117"/>
                <a:gd name="T46" fmla="*/ 49 w 93"/>
                <a:gd name="T47" fmla="*/ 66 h 117"/>
                <a:gd name="T48" fmla="*/ 25 w 93"/>
                <a:gd name="T49" fmla="*/ 82 h 117"/>
                <a:gd name="T50" fmla="*/ 44 w 93"/>
                <a:gd name="T51" fmla="*/ 95 h 117"/>
                <a:gd name="T52" fmla="*/ 69 w 93"/>
                <a:gd name="T53" fmla="*/ 7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 h="117">
                  <a:moveTo>
                    <a:pt x="72" y="114"/>
                  </a:moveTo>
                  <a:cubicBezTo>
                    <a:pt x="70" y="114"/>
                    <a:pt x="69" y="113"/>
                    <a:pt x="69" y="112"/>
                  </a:cubicBezTo>
                  <a:cubicBezTo>
                    <a:pt x="69" y="104"/>
                    <a:pt x="69" y="104"/>
                    <a:pt x="69" y="104"/>
                  </a:cubicBezTo>
                  <a:cubicBezTo>
                    <a:pt x="69" y="104"/>
                    <a:pt x="69" y="104"/>
                    <a:pt x="69" y="104"/>
                  </a:cubicBezTo>
                  <a:cubicBezTo>
                    <a:pt x="64" y="111"/>
                    <a:pt x="53" y="117"/>
                    <a:pt x="38" y="117"/>
                  </a:cubicBezTo>
                  <a:cubicBezTo>
                    <a:pt x="17" y="117"/>
                    <a:pt x="0" y="106"/>
                    <a:pt x="0" y="82"/>
                  </a:cubicBezTo>
                  <a:cubicBezTo>
                    <a:pt x="0" y="58"/>
                    <a:pt x="17" y="47"/>
                    <a:pt x="45" y="47"/>
                  </a:cubicBezTo>
                  <a:cubicBezTo>
                    <a:pt x="67" y="47"/>
                    <a:pt x="67" y="47"/>
                    <a:pt x="67" y="47"/>
                  </a:cubicBezTo>
                  <a:cubicBezTo>
                    <a:pt x="68" y="47"/>
                    <a:pt x="69" y="47"/>
                    <a:pt x="69" y="46"/>
                  </a:cubicBezTo>
                  <a:cubicBezTo>
                    <a:pt x="69" y="40"/>
                    <a:pt x="69" y="40"/>
                    <a:pt x="69" y="40"/>
                  </a:cubicBezTo>
                  <a:cubicBezTo>
                    <a:pt x="69" y="28"/>
                    <a:pt x="63" y="22"/>
                    <a:pt x="44" y="22"/>
                  </a:cubicBezTo>
                  <a:cubicBezTo>
                    <a:pt x="31" y="22"/>
                    <a:pt x="24" y="25"/>
                    <a:pt x="19" y="29"/>
                  </a:cubicBezTo>
                  <a:cubicBezTo>
                    <a:pt x="17" y="30"/>
                    <a:pt x="16" y="30"/>
                    <a:pt x="15" y="29"/>
                  </a:cubicBezTo>
                  <a:cubicBezTo>
                    <a:pt x="7" y="14"/>
                    <a:pt x="7" y="14"/>
                    <a:pt x="7" y="14"/>
                  </a:cubicBezTo>
                  <a:cubicBezTo>
                    <a:pt x="6" y="13"/>
                    <a:pt x="6" y="11"/>
                    <a:pt x="7" y="11"/>
                  </a:cubicBezTo>
                  <a:cubicBezTo>
                    <a:pt x="16" y="4"/>
                    <a:pt x="28" y="0"/>
                    <a:pt x="47" y="0"/>
                  </a:cubicBezTo>
                  <a:cubicBezTo>
                    <a:pt x="81" y="0"/>
                    <a:pt x="93" y="11"/>
                    <a:pt x="93" y="39"/>
                  </a:cubicBezTo>
                  <a:cubicBezTo>
                    <a:pt x="93" y="112"/>
                    <a:pt x="93" y="112"/>
                    <a:pt x="93" y="112"/>
                  </a:cubicBezTo>
                  <a:cubicBezTo>
                    <a:pt x="93" y="113"/>
                    <a:pt x="92" y="114"/>
                    <a:pt x="91" y="114"/>
                  </a:cubicBezTo>
                  <a:lnTo>
                    <a:pt x="72" y="114"/>
                  </a:lnTo>
                  <a:close/>
                  <a:moveTo>
                    <a:pt x="69" y="76"/>
                  </a:moveTo>
                  <a:cubicBezTo>
                    <a:pt x="69" y="68"/>
                    <a:pt x="69" y="68"/>
                    <a:pt x="69" y="68"/>
                  </a:cubicBezTo>
                  <a:cubicBezTo>
                    <a:pt x="69" y="67"/>
                    <a:pt x="68" y="66"/>
                    <a:pt x="67" y="66"/>
                  </a:cubicBezTo>
                  <a:cubicBezTo>
                    <a:pt x="49" y="66"/>
                    <a:pt x="49" y="66"/>
                    <a:pt x="49" y="66"/>
                  </a:cubicBezTo>
                  <a:cubicBezTo>
                    <a:pt x="32" y="66"/>
                    <a:pt x="25" y="71"/>
                    <a:pt x="25" y="82"/>
                  </a:cubicBezTo>
                  <a:cubicBezTo>
                    <a:pt x="25" y="91"/>
                    <a:pt x="31" y="95"/>
                    <a:pt x="44" y="95"/>
                  </a:cubicBezTo>
                  <a:cubicBezTo>
                    <a:pt x="60" y="95"/>
                    <a:pt x="69" y="89"/>
                    <a:pt x="69"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84"/>
            <p:cNvSpPr>
              <a:spLocks/>
            </p:cNvSpPr>
            <p:nvPr userDrawn="1"/>
          </p:nvSpPr>
          <p:spPr bwMode="auto">
            <a:xfrm>
              <a:off x="8669254" y="1492997"/>
              <a:ext cx="169467" cy="204601"/>
            </a:xfrm>
            <a:custGeom>
              <a:avLst/>
              <a:gdLst>
                <a:gd name="T0" fmla="*/ 71 w 95"/>
                <a:gd name="T1" fmla="*/ 114 h 114"/>
                <a:gd name="T2" fmla="*/ 69 w 95"/>
                <a:gd name="T3" fmla="*/ 112 h 114"/>
                <a:gd name="T4" fmla="*/ 69 w 95"/>
                <a:gd name="T5" fmla="*/ 47 h 114"/>
                <a:gd name="T6" fmla="*/ 48 w 95"/>
                <a:gd name="T7" fmla="*/ 23 h 114"/>
                <a:gd name="T8" fmla="*/ 26 w 95"/>
                <a:gd name="T9" fmla="*/ 47 h 114"/>
                <a:gd name="T10" fmla="*/ 26 w 95"/>
                <a:gd name="T11" fmla="*/ 112 h 114"/>
                <a:gd name="T12" fmla="*/ 24 w 95"/>
                <a:gd name="T13" fmla="*/ 114 h 114"/>
                <a:gd name="T14" fmla="*/ 3 w 95"/>
                <a:gd name="T15" fmla="*/ 114 h 114"/>
                <a:gd name="T16" fmla="*/ 0 w 95"/>
                <a:gd name="T17" fmla="*/ 112 h 114"/>
                <a:gd name="T18" fmla="*/ 0 w 95"/>
                <a:gd name="T19" fmla="*/ 5 h 114"/>
                <a:gd name="T20" fmla="*/ 3 w 95"/>
                <a:gd name="T21" fmla="*/ 2 h 114"/>
                <a:gd name="T22" fmla="*/ 24 w 95"/>
                <a:gd name="T23" fmla="*/ 2 h 114"/>
                <a:gd name="T24" fmla="*/ 26 w 95"/>
                <a:gd name="T25" fmla="*/ 5 h 114"/>
                <a:gd name="T26" fmla="*/ 26 w 95"/>
                <a:gd name="T27" fmla="*/ 13 h 114"/>
                <a:gd name="T28" fmla="*/ 27 w 95"/>
                <a:gd name="T29" fmla="*/ 13 h 114"/>
                <a:gd name="T30" fmla="*/ 56 w 95"/>
                <a:gd name="T31" fmla="*/ 0 h 114"/>
                <a:gd name="T32" fmla="*/ 95 w 95"/>
                <a:gd name="T33" fmla="*/ 41 h 114"/>
                <a:gd name="T34" fmla="*/ 95 w 95"/>
                <a:gd name="T35" fmla="*/ 112 h 114"/>
                <a:gd name="T36" fmla="*/ 92 w 95"/>
                <a:gd name="T37" fmla="*/ 114 h 114"/>
                <a:gd name="T38" fmla="*/ 71 w 95"/>
                <a:gd name="T3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14">
                  <a:moveTo>
                    <a:pt x="71" y="114"/>
                  </a:moveTo>
                  <a:cubicBezTo>
                    <a:pt x="70" y="114"/>
                    <a:pt x="69" y="113"/>
                    <a:pt x="69" y="112"/>
                  </a:cubicBezTo>
                  <a:cubicBezTo>
                    <a:pt x="69" y="47"/>
                    <a:pt x="69" y="47"/>
                    <a:pt x="69" y="47"/>
                  </a:cubicBezTo>
                  <a:cubicBezTo>
                    <a:pt x="69" y="33"/>
                    <a:pt x="62" y="23"/>
                    <a:pt x="48" y="23"/>
                  </a:cubicBezTo>
                  <a:cubicBezTo>
                    <a:pt x="34" y="23"/>
                    <a:pt x="26" y="33"/>
                    <a:pt x="26" y="47"/>
                  </a:cubicBezTo>
                  <a:cubicBezTo>
                    <a:pt x="26" y="112"/>
                    <a:pt x="26" y="112"/>
                    <a:pt x="26" y="112"/>
                  </a:cubicBezTo>
                  <a:cubicBezTo>
                    <a:pt x="26" y="113"/>
                    <a:pt x="25" y="114"/>
                    <a:pt x="24" y="114"/>
                  </a:cubicBezTo>
                  <a:cubicBezTo>
                    <a:pt x="3" y="114"/>
                    <a:pt x="3" y="114"/>
                    <a:pt x="3" y="114"/>
                  </a:cubicBezTo>
                  <a:cubicBezTo>
                    <a:pt x="1" y="114"/>
                    <a:pt x="0" y="113"/>
                    <a:pt x="0" y="112"/>
                  </a:cubicBezTo>
                  <a:cubicBezTo>
                    <a:pt x="0" y="5"/>
                    <a:pt x="0" y="5"/>
                    <a:pt x="0" y="5"/>
                  </a:cubicBezTo>
                  <a:cubicBezTo>
                    <a:pt x="0" y="3"/>
                    <a:pt x="1" y="2"/>
                    <a:pt x="3" y="2"/>
                  </a:cubicBezTo>
                  <a:cubicBezTo>
                    <a:pt x="24" y="2"/>
                    <a:pt x="24" y="2"/>
                    <a:pt x="24" y="2"/>
                  </a:cubicBezTo>
                  <a:cubicBezTo>
                    <a:pt x="25" y="2"/>
                    <a:pt x="26" y="3"/>
                    <a:pt x="26" y="5"/>
                  </a:cubicBezTo>
                  <a:cubicBezTo>
                    <a:pt x="26" y="13"/>
                    <a:pt x="26" y="13"/>
                    <a:pt x="26" y="13"/>
                  </a:cubicBezTo>
                  <a:cubicBezTo>
                    <a:pt x="27" y="13"/>
                    <a:pt x="27" y="13"/>
                    <a:pt x="27" y="13"/>
                  </a:cubicBezTo>
                  <a:cubicBezTo>
                    <a:pt x="31" y="6"/>
                    <a:pt x="41" y="0"/>
                    <a:pt x="56" y="0"/>
                  </a:cubicBezTo>
                  <a:cubicBezTo>
                    <a:pt x="80" y="0"/>
                    <a:pt x="95" y="17"/>
                    <a:pt x="95" y="41"/>
                  </a:cubicBezTo>
                  <a:cubicBezTo>
                    <a:pt x="95" y="112"/>
                    <a:pt x="95" y="112"/>
                    <a:pt x="95" y="112"/>
                  </a:cubicBezTo>
                  <a:cubicBezTo>
                    <a:pt x="95" y="113"/>
                    <a:pt x="94" y="114"/>
                    <a:pt x="92" y="114"/>
                  </a:cubicBezTo>
                  <a:lnTo>
                    <a:pt x="7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97" name="図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5089" y="5715000"/>
            <a:ext cx="1172311" cy="1011490"/>
          </a:xfrm>
          <a:prstGeom prst="rect">
            <a:avLst/>
          </a:prstGeom>
        </p:spPr>
      </p:pic>
    </p:spTree>
    <p:extLst>
      <p:ext uri="{BB962C8B-B14F-4D97-AF65-F5344CB8AC3E}">
        <p14:creationId xmlns:p14="http://schemas.microsoft.com/office/powerpoint/2010/main" val="4083261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
            <a:ext cx="9906000" cy="827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26585" rIns="326585" bIns="130634" rtlCol="0" anchor="b"/>
          <a:lstStyle/>
          <a:p>
            <a:pPr marL="0" lvl="0" defTabSz="457200"/>
            <a:r>
              <a:rPr lang="ja-JP" altLang="en-US"/>
              <a:t>マスター タイトルの書式設定</a:t>
            </a:r>
            <a:endParaRPr lang="en-US" dirty="0"/>
          </a:p>
        </p:txBody>
      </p:sp>
      <p:sp>
        <p:nvSpPr>
          <p:cNvPr id="3" name="Text Placeholder 2"/>
          <p:cNvSpPr>
            <a:spLocks noGrp="1"/>
          </p:cNvSpPr>
          <p:nvPr>
            <p:ph type="body" idx="1"/>
          </p:nvPr>
        </p:nvSpPr>
        <p:spPr>
          <a:xfrm>
            <a:off x="360000" y="1879525"/>
            <a:ext cx="9185828" cy="4652184"/>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7306040" y="427034"/>
            <a:ext cx="2228850" cy="365125"/>
          </a:xfrm>
          <a:prstGeom prst="rect">
            <a:avLst/>
          </a:prstGeom>
        </p:spPr>
        <p:txBody>
          <a:bodyPr vert="horz" lIns="0" tIns="0" rIns="0" bIns="0" rtlCol="0" anchor="ctr"/>
          <a:lstStyle>
            <a:lvl1pPr algn="r">
              <a:defRPr sz="1200">
                <a:solidFill>
                  <a:schemeClr val="bg1"/>
                </a:solidFill>
              </a:defRPr>
            </a:lvl1pPr>
          </a:lstStyle>
          <a:p>
            <a:endParaRPr lang="en-US" dirty="0"/>
          </a:p>
        </p:txBody>
      </p:sp>
      <p:sp>
        <p:nvSpPr>
          <p:cNvPr id="5" name="Footer Placeholder 4"/>
          <p:cNvSpPr>
            <a:spLocks noGrp="1"/>
          </p:cNvSpPr>
          <p:nvPr>
            <p:ph type="ftr" sz="quarter" idx="3"/>
          </p:nvPr>
        </p:nvSpPr>
        <p:spPr>
          <a:xfrm>
            <a:off x="5146228" y="6551316"/>
            <a:ext cx="3757975" cy="263263"/>
          </a:xfrm>
          <a:prstGeom prst="rect">
            <a:avLst/>
          </a:prstGeom>
        </p:spPr>
        <p:txBody>
          <a:bodyPr vert="horz" lIns="0" tIns="0" rIns="0" bIns="0" rtlCol="0" anchor="t"/>
          <a:lstStyle>
            <a:lvl1pPr algn="l">
              <a:defRPr sz="900">
                <a:solidFill>
                  <a:schemeClr val="bg2">
                    <a:lumMod val="50000"/>
                  </a:schemeClr>
                </a:solidFill>
              </a:defRPr>
            </a:lvl1pPr>
          </a:lstStyle>
          <a:p>
            <a:endParaRPr lang="en-US" dirty="0"/>
          </a:p>
        </p:txBody>
      </p:sp>
      <p:sp>
        <p:nvSpPr>
          <p:cNvPr id="6" name="Slide Number Placeholder 5"/>
          <p:cNvSpPr>
            <a:spLocks noGrp="1"/>
          </p:cNvSpPr>
          <p:nvPr>
            <p:ph type="sldNum" sz="quarter" idx="4"/>
          </p:nvPr>
        </p:nvSpPr>
        <p:spPr>
          <a:xfrm>
            <a:off x="8915314" y="6536158"/>
            <a:ext cx="630513" cy="278421"/>
          </a:xfrm>
          <a:prstGeom prst="rect">
            <a:avLst/>
          </a:prstGeom>
        </p:spPr>
        <p:txBody>
          <a:bodyPr vert="horz" lIns="0" tIns="0" rIns="0" bIns="0" rtlCol="0" anchor="t"/>
          <a:lstStyle>
            <a:lvl1pPr algn="r">
              <a:defRPr sz="1200"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74537902"/>
      </p:ext>
    </p:extLst>
  </p:cSld>
  <p:clrMap bg1="lt1" tx1="dk1" bg2="lt2" tx2="dk2" accent1="accent1" accent2="accent2" accent3="accent3" accent4="accent4" accent5="accent5" accent6="accent6" hlink="hlink" folHlink="folHlink"/>
  <p:sldLayoutIdLst>
    <p:sldLayoutId id="2147483694" r:id="rId1"/>
    <p:sldLayoutId id="2147483698" r:id="rId2"/>
    <p:sldLayoutId id="2147483699" r:id="rId3"/>
    <p:sldLayoutId id="2147483710" r:id="rId4"/>
    <p:sldLayoutId id="2147483711" r:id="rId5"/>
    <p:sldLayoutId id="2147483712" r:id="rId6"/>
    <p:sldLayoutId id="2147483705" r:id="rId7"/>
    <p:sldLayoutId id="2147483709" r:id="rId8"/>
    <p:sldLayoutId id="2147483706" r:id="rId9"/>
    <p:sldLayoutId id="2147483707" r:id="rId10"/>
    <p:sldLayoutId id="2147483708" r:id="rId11"/>
  </p:sldLayoutIdLst>
  <p:hf hdr="0" ftr="0" dt="0"/>
  <p:txStyles>
    <p:titleStyle>
      <a:lvl1pPr algn="l" defTabSz="914400" rtl="0" eaLnBrk="1" latinLnBrk="0" hangingPunct="1">
        <a:lnSpc>
          <a:spcPct val="90000"/>
        </a:lnSpc>
        <a:spcBef>
          <a:spcPct val="0"/>
        </a:spcBef>
        <a:buNone/>
        <a:defRPr kumimoji="1" lang="en-US" altLang="en-US" sz="1814" b="1" i="0" kern="1200" spc="272" dirty="0">
          <a:solidFill>
            <a:schemeClr val="bg1"/>
          </a:solidFill>
          <a:latin typeface="Meiryo" panose="020B0604030504040204" pitchFamily="34" charset="-128"/>
          <a:ea typeface="Meiryo" panose="020B0604030504040204" pitchFamily="34" charset="-128"/>
          <a:cs typeface="+mn-cs"/>
        </a:defRPr>
      </a:lvl1pPr>
    </p:titleStyle>
    <p:bodyStyle>
      <a:lvl1pPr marL="180975" indent="-180975" algn="l" defTabSz="914400" rtl="0" eaLnBrk="1" latinLnBrk="0" hangingPunct="1">
        <a:lnSpc>
          <a:spcPct val="130000"/>
        </a:lnSpc>
        <a:spcBef>
          <a:spcPts val="10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1pPr>
      <a:lvl2pPr marL="357188"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2pPr>
      <a:lvl3pPr marL="627063"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3pPr>
      <a:lvl4pPr marL="808038"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4pPr>
      <a:lvl5pPr marL="984250"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jpeg"/><Relationship Id="rId7" Type="http://schemas.openxmlformats.org/officeDocument/2006/relationships/customXml" Target="../ink/ink2.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18.jpeg"/><Relationship Id="rId5" Type="http://schemas.openxmlformats.org/officeDocument/2006/relationships/customXml" Target="../ink/ink1.xml"/><Relationship Id="rId10" Type="http://schemas.openxmlformats.org/officeDocument/2006/relationships/image" Target="../media/image20.png"/><Relationship Id="rId4" Type="http://schemas.openxmlformats.org/officeDocument/2006/relationships/image" Target="../media/image17.jpeg"/><Relationship Id="rId9" Type="http://schemas.openxmlformats.org/officeDocument/2006/relationships/customXml" Target="../ink/ink3.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hyperlink" Target="https://www.no-harassment.mhlw.go.jp/" TargetMode="External"/><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s://www.mhlw.go.jp/stf/seisakunitsuite/bunya/koyou_roudou/koyoukintou/seisaku06/index.html" TargetMode="External"/><Relationship Id="rId4" Type="http://schemas.openxmlformats.org/officeDocument/2006/relationships/hyperlink" Target="https://jsite.mhlw.go.jp/wakayama-roudoukyoku/newpage_00076.html" TargetMode="Externa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CF07454-B0F0-074F-A9C2-487699ED6A95}"/>
              </a:ext>
            </a:extLst>
          </p:cNvPr>
          <p:cNvSpPr>
            <a:spLocks noGrp="1"/>
          </p:cNvSpPr>
          <p:nvPr>
            <p:ph type="body" sz="quarter" idx="12"/>
          </p:nvPr>
        </p:nvSpPr>
        <p:spPr>
          <a:xfrm>
            <a:off x="2362200" y="5754518"/>
            <a:ext cx="7315200" cy="452432"/>
          </a:xfrm>
        </p:spPr>
        <p:txBody>
          <a:bodyPr/>
          <a:lstStyle/>
          <a:p>
            <a:r>
              <a:rPr lang="ja-JP" altLang="en-US" sz="2400" dirty="0"/>
              <a:t>　</a:t>
            </a:r>
            <a:endParaRPr lang="en-US" altLang="ja-JP" sz="2400" dirty="0"/>
          </a:p>
        </p:txBody>
      </p:sp>
      <p:sp>
        <p:nvSpPr>
          <p:cNvPr id="4" name="テキスト プレースホルダー 3">
            <a:extLst>
              <a:ext uri="{FF2B5EF4-FFF2-40B4-BE49-F238E27FC236}">
                <a16:creationId xmlns:a16="http://schemas.microsoft.com/office/drawing/2014/main" id="{4E7BD0D4-BAD8-7E4A-878A-F0E64AA9C52B}"/>
              </a:ext>
            </a:extLst>
          </p:cNvPr>
          <p:cNvSpPr>
            <a:spLocks noGrp="1"/>
          </p:cNvSpPr>
          <p:nvPr>
            <p:ph type="body" sz="quarter" idx="13"/>
          </p:nvPr>
        </p:nvSpPr>
        <p:spPr>
          <a:xfrm>
            <a:off x="3037" y="4594390"/>
            <a:ext cx="9902963" cy="1255728"/>
          </a:xfrm>
        </p:spPr>
        <p:txBody>
          <a:bodyPr/>
          <a:lstStyle/>
          <a:p>
            <a:pPr algn="ctr"/>
            <a:r>
              <a:rPr lang="ja-JP" altLang="en-US" sz="2400" dirty="0"/>
              <a:t>令和８年９月７日（月）</a:t>
            </a:r>
            <a:endParaRPr lang="en-US" altLang="ja-JP" sz="2400" dirty="0"/>
          </a:p>
          <a:p>
            <a:pPr algn="ctr"/>
            <a:r>
              <a:rPr lang="ja-JP" altLang="en-US" sz="2400" dirty="0"/>
              <a:t>和歌山労働局　雇用環境・均等室</a:t>
            </a:r>
            <a:endParaRPr lang="ja-JP" altLang="en-US" sz="1200" dirty="0"/>
          </a:p>
        </p:txBody>
      </p:sp>
      <p:sp>
        <p:nvSpPr>
          <p:cNvPr id="6" name="テキスト ボックス 5">
            <a:extLst>
              <a:ext uri="{FF2B5EF4-FFF2-40B4-BE49-F238E27FC236}">
                <a16:creationId xmlns:a16="http://schemas.microsoft.com/office/drawing/2014/main" id="{AB03A7F8-EDDA-C4F6-F7F6-C59DD0E40642}"/>
              </a:ext>
            </a:extLst>
          </p:cNvPr>
          <p:cNvSpPr txBox="1"/>
          <p:nvPr/>
        </p:nvSpPr>
        <p:spPr>
          <a:xfrm>
            <a:off x="238812" y="1295400"/>
            <a:ext cx="9448800" cy="2369880"/>
          </a:xfrm>
          <a:prstGeom prst="rect">
            <a:avLst/>
          </a:prstGeom>
          <a:noFill/>
        </p:spPr>
        <p:txBody>
          <a:bodyPr wrap="square" rtlCol="0">
            <a:spAutoFit/>
          </a:bodyPr>
          <a:lstStyle/>
          <a:p>
            <a:pPr>
              <a:lnSpc>
                <a:spcPct val="120000"/>
              </a:lnSpc>
              <a:spcAft>
                <a:spcPts val="600"/>
              </a:spcAft>
              <a:buClr>
                <a:schemeClr val="tx2"/>
              </a:buClr>
            </a:pPr>
            <a:r>
              <a:rPr kumimoji="1" lang="en-US" altLang="ja-JP" sz="2800" dirty="0">
                <a:latin typeface="+mn-ea"/>
              </a:rPr>
              <a:t>【</a:t>
            </a:r>
            <a:r>
              <a:rPr kumimoji="1" lang="ja-JP" altLang="en-US" sz="2800" dirty="0">
                <a:latin typeface="+mn-ea"/>
              </a:rPr>
              <a:t>改正ハラスメント対策セミナー</a:t>
            </a:r>
            <a:r>
              <a:rPr kumimoji="1" lang="en-US" altLang="ja-JP" sz="2800" dirty="0">
                <a:latin typeface="+mn-ea"/>
              </a:rPr>
              <a:t>】</a:t>
            </a:r>
          </a:p>
          <a:p>
            <a:pPr>
              <a:lnSpc>
                <a:spcPct val="120000"/>
              </a:lnSpc>
              <a:spcAft>
                <a:spcPts val="600"/>
              </a:spcAft>
              <a:buClr>
                <a:schemeClr val="tx2"/>
              </a:buClr>
            </a:pPr>
            <a:endParaRPr kumimoji="1" lang="en-US" altLang="ja-JP" sz="2800" dirty="0">
              <a:latin typeface="+mn-ea"/>
            </a:endParaRPr>
          </a:p>
          <a:p>
            <a:pPr>
              <a:lnSpc>
                <a:spcPct val="120000"/>
              </a:lnSpc>
              <a:spcAft>
                <a:spcPts val="600"/>
              </a:spcAft>
              <a:buClr>
                <a:schemeClr val="tx2"/>
              </a:buClr>
            </a:pPr>
            <a:r>
              <a:rPr kumimoji="1" lang="ja-JP" altLang="en-US" sz="2800" dirty="0">
                <a:latin typeface="+mn-ea"/>
              </a:rPr>
              <a:t>カスタマーハラスメント対策</a:t>
            </a:r>
            <a:endParaRPr kumimoji="1" lang="en-US" altLang="ja-JP" sz="2800" dirty="0">
              <a:latin typeface="+mn-ea"/>
            </a:endParaRPr>
          </a:p>
          <a:p>
            <a:pPr>
              <a:lnSpc>
                <a:spcPct val="120000"/>
              </a:lnSpc>
              <a:spcAft>
                <a:spcPts val="600"/>
              </a:spcAft>
              <a:buClr>
                <a:schemeClr val="tx2"/>
              </a:buClr>
            </a:pPr>
            <a:r>
              <a:rPr kumimoji="1" lang="ja-JP" altLang="en-US" sz="2800" dirty="0">
                <a:latin typeface="+mn-ea"/>
              </a:rPr>
              <a:t>求職者等に対するセクシュアルハラスメント対策について</a:t>
            </a:r>
            <a:endParaRPr kumimoji="1" lang="en-US" altLang="ja-JP" sz="2800" dirty="0">
              <a:latin typeface="+mn-ea"/>
            </a:endParaRPr>
          </a:p>
        </p:txBody>
      </p:sp>
    </p:spTree>
    <p:custDataLst>
      <p:tags r:id="rId1"/>
    </p:custDataLst>
    <p:extLst>
      <p:ext uri="{BB962C8B-B14F-4D97-AF65-F5344CB8AC3E}">
        <p14:creationId xmlns:p14="http://schemas.microsoft.com/office/powerpoint/2010/main" val="3270303162"/>
      </p:ext>
    </p:extLst>
  </p:cSld>
  <p:clrMapOvr>
    <a:masterClrMapping/>
  </p:clrMapOvr>
  <mc:AlternateContent xmlns:mc="http://schemas.openxmlformats.org/markup-compatibility/2006" xmlns:p14="http://schemas.microsoft.com/office/powerpoint/2010/main">
    <mc:Choice Requires="p14">
      <p:transition spd="slow" p14:dur="2000" advTm="6853"/>
    </mc:Choice>
    <mc:Fallback xmlns="">
      <p:transition spd="slow" advTm="685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E29B02-7BF5-0DED-B9CD-C602F282D92B}"/>
              </a:ext>
            </a:extLst>
          </p:cNvPr>
          <p:cNvSpPr>
            <a:spLocks noGrp="1"/>
          </p:cNvSpPr>
          <p:nvPr>
            <p:ph type="title"/>
          </p:nvPr>
        </p:nvSpPr>
        <p:spPr/>
        <p:txBody>
          <a:bodyPr/>
          <a:lstStyle/>
          <a:p>
            <a:r>
              <a:rPr kumimoji="1" lang="ja-JP" altLang="en-US" dirty="0"/>
              <a:t>目次</a:t>
            </a:r>
          </a:p>
        </p:txBody>
      </p:sp>
      <p:sp>
        <p:nvSpPr>
          <p:cNvPr id="3" name="スライド番号プレースホルダー 2">
            <a:extLst>
              <a:ext uri="{FF2B5EF4-FFF2-40B4-BE49-F238E27FC236}">
                <a16:creationId xmlns:a16="http://schemas.microsoft.com/office/drawing/2014/main" id="{765AFC09-093B-BBA6-4C58-E3830DA521E1}"/>
              </a:ext>
            </a:extLst>
          </p:cNvPr>
          <p:cNvSpPr>
            <a:spLocks noGrp="1"/>
          </p:cNvSpPr>
          <p:nvPr>
            <p:ph type="sldNum" sz="quarter" idx="4"/>
          </p:nvPr>
        </p:nvSpPr>
        <p:spPr/>
        <p:txBody>
          <a:bodyPr/>
          <a:lstStyle/>
          <a:p>
            <a:fld id="{48F63A3B-78C7-47BE-AE5E-E10140E04643}" type="slidenum">
              <a:rPr lang="en-US" smtClean="0"/>
              <a:pPr/>
              <a:t>2</a:t>
            </a:fld>
            <a:endParaRPr lang="en-US" dirty="0"/>
          </a:p>
        </p:txBody>
      </p:sp>
      <p:sp>
        <p:nvSpPr>
          <p:cNvPr id="5" name="テキスト ボックス 4">
            <a:extLst>
              <a:ext uri="{FF2B5EF4-FFF2-40B4-BE49-F238E27FC236}">
                <a16:creationId xmlns:a16="http://schemas.microsoft.com/office/drawing/2014/main" id="{8056B867-6DF0-4988-1A5A-89C3E3F63F5B}"/>
              </a:ext>
            </a:extLst>
          </p:cNvPr>
          <p:cNvSpPr txBox="1"/>
          <p:nvPr/>
        </p:nvSpPr>
        <p:spPr>
          <a:xfrm>
            <a:off x="609600" y="1752600"/>
            <a:ext cx="8021827" cy="2669962"/>
          </a:xfrm>
          <a:prstGeom prst="rect">
            <a:avLst/>
          </a:prstGeom>
          <a:noFill/>
        </p:spPr>
        <p:txBody>
          <a:bodyPr wrap="square" rtlCol="0">
            <a:spAutoFit/>
          </a:bodyPr>
          <a:lstStyle/>
          <a:p>
            <a:pPr algn="l">
              <a:lnSpc>
                <a:spcPct val="150000"/>
              </a:lnSpc>
              <a:spcAft>
                <a:spcPts val="600"/>
              </a:spcAft>
              <a:buClr>
                <a:schemeClr val="tx2"/>
              </a:buClr>
            </a:pPr>
            <a:r>
              <a:rPr kumimoji="1" lang="ja-JP" altLang="en-US" sz="2000" dirty="0"/>
              <a:t>○　　改正の趣旨・概要・施行期日について</a:t>
            </a:r>
            <a:endParaRPr kumimoji="1" lang="en-US" altLang="ja-JP" sz="2000" dirty="0"/>
          </a:p>
          <a:p>
            <a:pPr algn="l">
              <a:lnSpc>
                <a:spcPct val="150000"/>
              </a:lnSpc>
              <a:spcAft>
                <a:spcPts val="600"/>
              </a:spcAft>
              <a:buClr>
                <a:schemeClr val="tx2"/>
              </a:buClr>
            </a:pPr>
            <a:r>
              <a:rPr kumimoji="1" lang="ja-JP" altLang="en-US" sz="2000" dirty="0"/>
              <a:t>○　　ハラスメント対策の強化</a:t>
            </a:r>
            <a:endParaRPr kumimoji="1" lang="en-US" altLang="ja-JP" sz="2000" dirty="0"/>
          </a:p>
          <a:p>
            <a:pPr algn="l">
              <a:lnSpc>
                <a:spcPct val="150000"/>
              </a:lnSpc>
              <a:spcAft>
                <a:spcPts val="600"/>
              </a:spcAft>
              <a:buClr>
                <a:schemeClr val="tx2"/>
              </a:buClr>
            </a:pPr>
            <a:r>
              <a:rPr kumimoji="1" lang="ja-JP" altLang="en-US" sz="2000" dirty="0"/>
              <a:t>○　　カスタマーハラスメント対策</a:t>
            </a:r>
            <a:endParaRPr kumimoji="1" lang="en-US" altLang="ja-JP" sz="2000" dirty="0"/>
          </a:p>
          <a:p>
            <a:pPr algn="l">
              <a:lnSpc>
                <a:spcPct val="150000"/>
              </a:lnSpc>
              <a:spcAft>
                <a:spcPts val="600"/>
              </a:spcAft>
              <a:buClr>
                <a:schemeClr val="tx2"/>
              </a:buClr>
            </a:pPr>
            <a:r>
              <a:rPr kumimoji="1" lang="ja-JP" altLang="en-US" sz="2000" dirty="0"/>
              <a:t>○　　求職者等に対するセクシュアルハラスメント対策</a:t>
            </a:r>
            <a:endParaRPr kumimoji="1" lang="en-US" altLang="ja-JP" sz="2000" dirty="0"/>
          </a:p>
          <a:p>
            <a:pPr algn="l">
              <a:lnSpc>
                <a:spcPct val="150000"/>
              </a:lnSpc>
              <a:spcAft>
                <a:spcPts val="600"/>
              </a:spcAft>
              <a:buClr>
                <a:schemeClr val="tx2"/>
              </a:buClr>
            </a:pPr>
            <a:r>
              <a:rPr kumimoji="1" lang="ja-JP" altLang="en-US" sz="2000" dirty="0"/>
              <a:t>○　　参考資料等のご案内</a:t>
            </a:r>
          </a:p>
        </p:txBody>
      </p:sp>
    </p:spTree>
    <p:extLst>
      <p:ext uri="{BB962C8B-B14F-4D97-AF65-F5344CB8AC3E}">
        <p14:creationId xmlns:p14="http://schemas.microsoft.com/office/powerpoint/2010/main" val="4022202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78F597A4-5292-AE5E-62F0-F8F7D45F916B}"/>
              </a:ext>
            </a:extLst>
          </p:cNvPr>
          <p:cNvSpPr/>
          <p:nvPr/>
        </p:nvSpPr>
        <p:spPr>
          <a:xfrm>
            <a:off x="76200" y="1874442"/>
            <a:ext cx="9753600" cy="4112730"/>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9" name="正方形/長方形 18">
            <a:extLst>
              <a:ext uri="{FF2B5EF4-FFF2-40B4-BE49-F238E27FC236}">
                <a16:creationId xmlns:a16="http://schemas.microsoft.com/office/drawing/2014/main" id="{DD4672DB-0C1A-6891-DECB-2C5A48B412E3}"/>
              </a:ext>
            </a:extLst>
          </p:cNvPr>
          <p:cNvSpPr/>
          <p:nvPr/>
        </p:nvSpPr>
        <p:spPr>
          <a:xfrm>
            <a:off x="76200" y="1104319"/>
            <a:ext cx="9753600" cy="527433"/>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8" name="正方形/長方形 17">
            <a:extLst>
              <a:ext uri="{FF2B5EF4-FFF2-40B4-BE49-F238E27FC236}">
                <a16:creationId xmlns:a16="http://schemas.microsoft.com/office/drawing/2014/main" id="{B5552AED-8955-1274-E7D7-90C94956233D}"/>
              </a:ext>
            </a:extLst>
          </p:cNvPr>
          <p:cNvSpPr/>
          <p:nvPr/>
        </p:nvSpPr>
        <p:spPr>
          <a:xfrm>
            <a:off x="109979" y="1706611"/>
            <a:ext cx="1185421" cy="322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7" name="正方形/長方形 16">
            <a:extLst>
              <a:ext uri="{FF2B5EF4-FFF2-40B4-BE49-F238E27FC236}">
                <a16:creationId xmlns:a16="http://schemas.microsoft.com/office/drawing/2014/main" id="{88D7D6D7-97A4-E71B-E299-3C4B2C377641}"/>
              </a:ext>
            </a:extLst>
          </p:cNvPr>
          <p:cNvSpPr/>
          <p:nvPr/>
        </p:nvSpPr>
        <p:spPr>
          <a:xfrm>
            <a:off x="109979" y="870829"/>
            <a:ext cx="1185421" cy="3100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2" name="タイトル 1"/>
          <p:cNvSpPr>
            <a:spLocks noGrp="1"/>
          </p:cNvSpPr>
          <p:nvPr>
            <p:ph type="title"/>
          </p:nvPr>
        </p:nvSpPr>
        <p:spPr>
          <a:xfrm>
            <a:off x="-152400" y="685800"/>
            <a:ext cx="9906000" cy="119678"/>
          </a:xfrm>
        </p:spPr>
        <p:txBody>
          <a:bodyPr/>
          <a:lstStyle/>
          <a:p>
            <a:r>
              <a:rPr kumimoji="1" lang="ja-JP" altLang="en-US" sz="1800" dirty="0"/>
              <a:t>労働施策の総合的な推進並びに労働者の雇用の安定及び職業生活の充実等に関する法律等の一部を改正する法律の概要（令和７年度法律第</a:t>
            </a:r>
            <a:r>
              <a:rPr kumimoji="1" lang="en-US" altLang="ja-JP" sz="1800" dirty="0"/>
              <a:t>63</a:t>
            </a:r>
            <a:r>
              <a:rPr lang="ja-JP" altLang="en-US" sz="1800" dirty="0"/>
              <a:t>号、令和７年６月</a:t>
            </a:r>
            <a:r>
              <a:rPr lang="en-US" altLang="ja-JP" sz="1800" dirty="0"/>
              <a:t>11</a:t>
            </a:r>
            <a:r>
              <a:rPr lang="ja-JP" altLang="en-US" sz="1800" dirty="0"/>
              <a:t>日公布</a:t>
            </a:r>
            <a:r>
              <a:rPr kumimoji="1" lang="ja-JP" altLang="en-US" sz="1800" dirty="0"/>
              <a:t>）</a:t>
            </a:r>
          </a:p>
        </p:txBody>
      </p:sp>
      <p:sp>
        <p:nvSpPr>
          <p:cNvPr id="3" name="スライド番号プレースホルダー 2"/>
          <p:cNvSpPr>
            <a:spLocks noGrp="1"/>
          </p:cNvSpPr>
          <p:nvPr>
            <p:ph type="sldNum" sz="quarter" idx="4"/>
          </p:nvPr>
        </p:nvSpPr>
        <p:spPr/>
        <p:txBody>
          <a:bodyPr/>
          <a:lstStyle/>
          <a:p>
            <a:fld id="{48F63A3B-78C7-47BE-AE5E-E10140E04643}" type="slidenum">
              <a:rPr lang="en-US" smtClean="0"/>
              <a:pPr/>
              <a:t>3</a:t>
            </a:fld>
            <a:endParaRPr lang="en-US" dirty="0"/>
          </a:p>
        </p:txBody>
      </p:sp>
      <p:sp>
        <p:nvSpPr>
          <p:cNvPr id="15" name="テキスト ボックス 14">
            <a:extLst>
              <a:ext uri="{FF2B5EF4-FFF2-40B4-BE49-F238E27FC236}">
                <a16:creationId xmlns:a16="http://schemas.microsoft.com/office/drawing/2014/main" id="{6E2AC5D4-A32A-A1E6-5708-E91980E2B922}"/>
              </a:ext>
            </a:extLst>
          </p:cNvPr>
          <p:cNvSpPr txBox="1"/>
          <p:nvPr/>
        </p:nvSpPr>
        <p:spPr>
          <a:xfrm>
            <a:off x="76198" y="1740962"/>
            <a:ext cx="9829801" cy="4355038"/>
          </a:xfrm>
          <a:prstGeom prst="rect">
            <a:avLst/>
          </a:prstGeom>
          <a:noFill/>
        </p:spPr>
        <p:txBody>
          <a:bodyPr wrap="square" rtlCol="0">
            <a:spAutoFit/>
          </a:bodyPr>
          <a:lstStyle/>
          <a:p>
            <a:r>
              <a:rPr kumimoji="1" lang="ja-JP" altLang="en-US" sz="1600" b="1" dirty="0">
                <a:solidFill>
                  <a:schemeClr val="bg1"/>
                </a:solidFill>
              </a:rPr>
              <a:t>改正の概要</a:t>
            </a:r>
            <a:endParaRPr kumimoji="1" lang="en-US" altLang="ja-JP" sz="1600" b="1" dirty="0">
              <a:solidFill>
                <a:schemeClr val="bg1"/>
              </a:solidFill>
            </a:endParaRPr>
          </a:p>
          <a:p>
            <a:r>
              <a:rPr kumimoji="1" lang="ja-JP" altLang="en-US" sz="1600" u="sng" dirty="0"/>
              <a:t>１　ハラスメント対策の強化</a:t>
            </a:r>
            <a:r>
              <a:rPr kumimoji="1" lang="en-US" altLang="ja-JP" sz="1600" dirty="0"/>
              <a:t>【</a:t>
            </a:r>
            <a:r>
              <a:rPr kumimoji="1" lang="ja-JP" altLang="en-US" sz="1400" dirty="0"/>
              <a:t>労働施策総合推進法、男女雇用機会均等法</a:t>
            </a:r>
            <a:r>
              <a:rPr kumimoji="1" lang="en-US" altLang="ja-JP" sz="1400" dirty="0"/>
              <a:t>】</a:t>
            </a:r>
          </a:p>
          <a:p>
            <a:r>
              <a:rPr lang="ja-JP" altLang="en-US" sz="1200" dirty="0"/>
              <a:t> ① カスタマーハラスメント（</a:t>
            </a:r>
            <a:r>
              <a:rPr lang="en-US" altLang="ja-JP" sz="1200" dirty="0"/>
              <a:t>※</a:t>
            </a:r>
            <a:r>
              <a:rPr lang="ja-JP" altLang="en-US" sz="1200" dirty="0"/>
              <a:t>）を防止するため、事業主に雇用管理上必要な措置を義務付け、国が指針を示すとともに、カスタマー ハ</a:t>
            </a:r>
            <a:endParaRPr lang="en-US" altLang="ja-JP" sz="1200" dirty="0"/>
          </a:p>
          <a:p>
            <a:r>
              <a:rPr lang="ja-JP" altLang="en-US" sz="1200" dirty="0"/>
              <a:t>　　ラスメントに起因する問題に関する国、事業主、労働者及び顧客等の責務を明確化する。 </a:t>
            </a:r>
            <a:endParaRPr lang="en-US" altLang="ja-JP" sz="1200" dirty="0"/>
          </a:p>
          <a:p>
            <a:r>
              <a:rPr lang="en-US" altLang="ja-JP" sz="1200" dirty="0"/>
              <a:t>※ </a:t>
            </a:r>
            <a:r>
              <a:rPr lang="ja-JP" altLang="en-US" sz="1200" dirty="0"/>
              <a:t>職場において行われる顧客、取引の相手方、施設の利用者その他の当該事業主の行う事業に関係を有する者の言動であって、その雇用す</a:t>
            </a:r>
            <a:endParaRPr lang="en-US" altLang="ja-JP" sz="1200" dirty="0"/>
          </a:p>
          <a:p>
            <a:r>
              <a:rPr lang="en-US" altLang="ja-JP" sz="1200" dirty="0"/>
              <a:t> </a:t>
            </a:r>
            <a:r>
              <a:rPr lang="ja-JP" altLang="en-US" sz="1200" dirty="0"/>
              <a:t>る労働者が 従事する業務の性質その他の事情に照らして社会通念上許容される範囲を超えたものにより当該労働者の就業環境を害すること </a:t>
            </a:r>
            <a:endParaRPr lang="en-US" altLang="ja-JP" sz="1200" dirty="0"/>
          </a:p>
          <a:p>
            <a:r>
              <a:rPr lang="ja-JP" altLang="en-US" sz="1200" dirty="0"/>
              <a:t> ② 求職者等に対するセクシュアルハラスメントを防止するため、事業主に雇用管理上必要な措置を義務付け、国が指針を示すとともに、 　</a:t>
            </a:r>
            <a:endParaRPr lang="en-US" altLang="ja-JP" sz="1200" dirty="0"/>
          </a:p>
          <a:p>
            <a:r>
              <a:rPr lang="ja-JP" altLang="en-US" sz="1200" dirty="0"/>
              <a:t>　　求職者等に対するセクシュアルハラスメントに起因する問題に関する国、事業主及び労働者の責務を明確化する。</a:t>
            </a:r>
            <a:endParaRPr lang="en-US" altLang="ja-JP" sz="1200" dirty="0"/>
          </a:p>
          <a:p>
            <a:r>
              <a:rPr lang="ja-JP" altLang="en-US" sz="1200" dirty="0"/>
              <a:t> ③ 職場におけるハラスメントを行ってはならないことについて国民の規範意識を醸成するために、啓発活動を行う国の責務を定める。</a:t>
            </a:r>
            <a:endParaRPr kumimoji="1" lang="en-US" altLang="ja-JP" sz="1200" dirty="0"/>
          </a:p>
          <a:p>
            <a:endParaRPr lang="en-US" altLang="ja-JP" sz="1050" dirty="0"/>
          </a:p>
          <a:p>
            <a:r>
              <a:rPr kumimoji="1" lang="ja-JP" altLang="en-US" sz="1600" u="sng" dirty="0"/>
              <a:t>２ 女性活躍の推進</a:t>
            </a:r>
            <a:r>
              <a:rPr kumimoji="1" lang="en-US" altLang="ja-JP" sz="1600" dirty="0"/>
              <a:t>【</a:t>
            </a:r>
            <a:r>
              <a:rPr kumimoji="1" lang="ja-JP" altLang="en-US" sz="1400" dirty="0"/>
              <a:t>女性活躍推進法</a:t>
            </a:r>
            <a:r>
              <a:rPr kumimoji="1" lang="en-US" altLang="ja-JP" sz="1400" dirty="0"/>
              <a:t>】</a:t>
            </a:r>
          </a:p>
          <a:p>
            <a:r>
              <a:rPr lang="ja-JP" altLang="en-US" sz="1200" dirty="0"/>
              <a:t> ① 男女間賃金差異及び女性管理職比率の情報公表を、常時雇用する労働者の数が</a:t>
            </a:r>
            <a:r>
              <a:rPr lang="en-US" altLang="ja-JP" sz="1200" dirty="0"/>
              <a:t>101</a:t>
            </a:r>
            <a:r>
              <a:rPr lang="ja-JP" altLang="en-US" sz="1200" dirty="0"/>
              <a:t>人以上の一般事業主及び特定事業主に義務付ける。</a:t>
            </a:r>
            <a:endParaRPr lang="en-US" altLang="ja-JP" sz="1200" dirty="0"/>
          </a:p>
          <a:p>
            <a:r>
              <a:rPr lang="ja-JP" altLang="en-US" sz="1200" dirty="0"/>
              <a:t> ② 女性活躍推進法の有効期限（令和８年３月</a:t>
            </a:r>
            <a:r>
              <a:rPr lang="en-US" altLang="ja-JP" sz="1200" dirty="0"/>
              <a:t>31</a:t>
            </a:r>
            <a:r>
              <a:rPr lang="ja-JP" altLang="en-US" sz="1200" dirty="0"/>
              <a:t>日まで）を令和</a:t>
            </a:r>
            <a:r>
              <a:rPr lang="en-US" altLang="ja-JP" sz="1200" dirty="0"/>
              <a:t>18</a:t>
            </a:r>
            <a:r>
              <a:rPr lang="ja-JP" altLang="en-US" sz="1200" dirty="0"/>
              <a:t>年３月</a:t>
            </a:r>
            <a:r>
              <a:rPr lang="en-US" altLang="ja-JP" sz="1200" dirty="0"/>
              <a:t>31</a:t>
            </a:r>
            <a:r>
              <a:rPr lang="ja-JP" altLang="en-US" sz="1200" dirty="0"/>
              <a:t>日まで、</a:t>
            </a:r>
            <a:r>
              <a:rPr lang="en-US" altLang="ja-JP" sz="1200" dirty="0"/>
              <a:t>10</a:t>
            </a:r>
            <a:r>
              <a:rPr lang="ja-JP" altLang="en-US" sz="1200" dirty="0"/>
              <a:t>年間延長する。</a:t>
            </a:r>
            <a:endParaRPr lang="en-US" altLang="ja-JP" sz="1200" dirty="0"/>
          </a:p>
          <a:p>
            <a:r>
              <a:rPr lang="ja-JP" altLang="en-US" sz="1200" dirty="0"/>
              <a:t> ③ 女性の職業生活における活躍の推進に当たっては、女性の健康上の特性に配慮して行われるべき旨を、基本原則において明確化する。   </a:t>
            </a:r>
            <a:endParaRPr lang="en-US" altLang="ja-JP" sz="1200" dirty="0"/>
          </a:p>
          <a:p>
            <a:r>
              <a:rPr lang="en-US" altLang="ja-JP" sz="1200" dirty="0"/>
              <a:t> </a:t>
            </a:r>
            <a:r>
              <a:rPr lang="ja-JP" altLang="en-US" sz="1200" dirty="0"/>
              <a:t>④ 政府が策定する女性活躍の推進に関する基本方針の記載事項の一つに、ハラスメント対策を位置付ける。</a:t>
            </a:r>
            <a:endParaRPr lang="en-US" altLang="ja-JP" sz="1200" dirty="0"/>
          </a:p>
          <a:p>
            <a:r>
              <a:rPr lang="ja-JP" altLang="en-US" sz="1200" dirty="0"/>
              <a:t> ⑤ 女性活躍の推進に関する取組が特に優良な事業主に対する特例認定制度（プラチナえるぼし）の認定要件に、求職者等に対するセク  </a:t>
            </a:r>
            <a:endParaRPr lang="en-US" altLang="ja-JP" sz="1200" dirty="0"/>
          </a:p>
          <a:p>
            <a:r>
              <a:rPr lang="en-US" altLang="ja-JP" sz="1200" dirty="0"/>
              <a:t>      </a:t>
            </a:r>
            <a:r>
              <a:rPr lang="ja-JP" altLang="en-US" sz="1200" dirty="0"/>
              <a:t>シュアルハラスメント防止に係る措置の内容を公表していることを追加する。 </a:t>
            </a:r>
            <a:endParaRPr lang="en-US" altLang="ja-JP" sz="1200" dirty="0"/>
          </a:p>
          <a:p>
            <a:r>
              <a:rPr lang="en-US" altLang="ja-JP" sz="1200" dirty="0"/>
              <a:t> </a:t>
            </a:r>
            <a:r>
              <a:rPr lang="ja-JP" altLang="en-US" sz="1200" dirty="0"/>
              <a:t>⑥ 特定事業主行動計画に係る手続の効率化を図る。 </a:t>
            </a:r>
            <a:endParaRPr lang="en-US" altLang="ja-JP" sz="1200" dirty="0"/>
          </a:p>
          <a:p>
            <a:endParaRPr lang="en-US" altLang="ja-JP" sz="1050" dirty="0"/>
          </a:p>
          <a:p>
            <a:r>
              <a:rPr lang="ja-JP" altLang="en-US" sz="1600" u="sng" dirty="0"/>
              <a:t>３ 治療と仕事の両立支援の推進</a:t>
            </a:r>
            <a:r>
              <a:rPr lang="en-US" altLang="ja-JP" sz="1600" dirty="0"/>
              <a:t>【</a:t>
            </a:r>
            <a:r>
              <a:rPr lang="ja-JP" altLang="en-US" sz="1400" dirty="0"/>
              <a:t>労働施策総合推進法</a:t>
            </a:r>
            <a:r>
              <a:rPr lang="en-US" altLang="ja-JP" sz="1400" dirty="0"/>
              <a:t>】</a:t>
            </a:r>
          </a:p>
          <a:p>
            <a:r>
              <a:rPr lang="ja-JP" altLang="en-US" sz="1200" dirty="0"/>
              <a:t>〇事業主に対し、職場における治療と就業の両立を促進するため必要な措置を講じる努力義務を課すとともに、当該措置の適切・有効な実 </a:t>
            </a:r>
            <a:endParaRPr lang="en-US" altLang="ja-JP" sz="1200" dirty="0"/>
          </a:p>
          <a:p>
            <a:r>
              <a:rPr lang="en-US" altLang="ja-JP" sz="1200" dirty="0"/>
              <a:t>   </a:t>
            </a:r>
            <a:r>
              <a:rPr lang="ja-JP" altLang="en-US" sz="1200" dirty="0"/>
              <a:t>施を図るための指針の根拠規定を整備する。</a:t>
            </a:r>
            <a:endParaRPr kumimoji="1" lang="ja-JP" altLang="en-US" sz="1200" dirty="0"/>
          </a:p>
        </p:txBody>
      </p:sp>
      <p:sp>
        <p:nvSpPr>
          <p:cNvPr id="14" name="テキスト ボックス 13">
            <a:extLst>
              <a:ext uri="{FF2B5EF4-FFF2-40B4-BE49-F238E27FC236}">
                <a16:creationId xmlns:a16="http://schemas.microsoft.com/office/drawing/2014/main" id="{3D3BF5CD-48EB-9B87-7079-925327DE2590}"/>
              </a:ext>
            </a:extLst>
          </p:cNvPr>
          <p:cNvSpPr txBox="1"/>
          <p:nvPr/>
        </p:nvSpPr>
        <p:spPr>
          <a:xfrm>
            <a:off x="32994" y="834656"/>
            <a:ext cx="9763027" cy="861774"/>
          </a:xfrm>
          <a:prstGeom prst="rect">
            <a:avLst/>
          </a:prstGeom>
          <a:noFill/>
        </p:spPr>
        <p:txBody>
          <a:bodyPr wrap="square" rtlCol="0">
            <a:spAutoFit/>
          </a:bodyPr>
          <a:lstStyle/>
          <a:p>
            <a:r>
              <a:rPr kumimoji="1" lang="ja-JP" altLang="en-US" sz="2000" b="1" dirty="0">
                <a:solidFill>
                  <a:schemeClr val="bg1"/>
                </a:solidFill>
              </a:rPr>
              <a:t> </a:t>
            </a:r>
            <a:r>
              <a:rPr kumimoji="1" lang="ja-JP" altLang="en-US" sz="1600" b="1" dirty="0">
                <a:solidFill>
                  <a:schemeClr val="bg1"/>
                </a:solidFill>
              </a:rPr>
              <a:t>改正の趣旨</a:t>
            </a:r>
            <a:endParaRPr kumimoji="1" lang="en-US" altLang="ja-JP" sz="2000" b="1" dirty="0">
              <a:solidFill>
                <a:schemeClr val="bg1"/>
              </a:solidFill>
            </a:endParaRPr>
          </a:p>
          <a:p>
            <a:r>
              <a:rPr lang="ja-JP" altLang="en-US" sz="1600" dirty="0"/>
              <a:t>　</a:t>
            </a:r>
            <a:r>
              <a:rPr kumimoji="1" lang="ja-JP" altLang="en-US" sz="1400" dirty="0"/>
              <a:t>多様な労働者が活躍できる就業環境の整備を図るため、ハラスメント対策の強化、女性活躍推進法の有効期限の延長を含む女性活躍の推進、治療と仕事の両立支援の推進等の措置を講ずる。</a:t>
            </a:r>
            <a:endParaRPr kumimoji="1" lang="ja-JP" altLang="en-US" sz="1100" dirty="0"/>
          </a:p>
        </p:txBody>
      </p:sp>
      <p:sp>
        <p:nvSpPr>
          <p:cNvPr id="6" name="正方形/長方形 5">
            <a:extLst>
              <a:ext uri="{FF2B5EF4-FFF2-40B4-BE49-F238E27FC236}">
                <a16:creationId xmlns:a16="http://schemas.microsoft.com/office/drawing/2014/main" id="{7EC4A544-2EAE-7278-5699-9154F0CD2C60}"/>
              </a:ext>
            </a:extLst>
          </p:cNvPr>
          <p:cNvSpPr/>
          <p:nvPr/>
        </p:nvSpPr>
        <p:spPr>
          <a:xfrm>
            <a:off x="76201" y="6019800"/>
            <a:ext cx="1066800" cy="3100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7" name="正方形/長方形 6">
            <a:extLst>
              <a:ext uri="{FF2B5EF4-FFF2-40B4-BE49-F238E27FC236}">
                <a16:creationId xmlns:a16="http://schemas.microsoft.com/office/drawing/2014/main" id="{AD01E37A-4878-B12F-2FF5-A6D52898D924}"/>
              </a:ext>
            </a:extLst>
          </p:cNvPr>
          <p:cNvSpPr/>
          <p:nvPr/>
        </p:nvSpPr>
        <p:spPr>
          <a:xfrm>
            <a:off x="76200" y="6208070"/>
            <a:ext cx="9753600" cy="527433"/>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5" name="テキスト ボックス 4">
            <a:extLst>
              <a:ext uri="{FF2B5EF4-FFF2-40B4-BE49-F238E27FC236}">
                <a16:creationId xmlns:a16="http://schemas.microsoft.com/office/drawing/2014/main" id="{09EF6357-52C6-AD1B-8195-D0D797AF861E}"/>
              </a:ext>
            </a:extLst>
          </p:cNvPr>
          <p:cNvSpPr txBox="1"/>
          <p:nvPr/>
        </p:nvSpPr>
        <p:spPr>
          <a:xfrm>
            <a:off x="32994" y="5987171"/>
            <a:ext cx="10089822" cy="800219"/>
          </a:xfrm>
          <a:prstGeom prst="rect">
            <a:avLst/>
          </a:prstGeom>
          <a:noFill/>
        </p:spPr>
        <p:txBody>
          <a:bodyPr wrap="square">
            <a:spAutoFit/>
          </a:bodyPr>
          <a:lstStyle/>
          <a:p>
            <a:r>
              <a:rPr lang="ja-JP" altLang="en-US" sz="1600" b="1" dirty="0">
                <a:solidFill>
                  <a:schemeClr val="bg1"/>
                </a:solidFill>
              </a:rPr>
              <a:t> 施行期日</a:t>
            </a:r>
            <a:endParaRPr lang="en-US" altLang="ja-JP" sz="1600" b="1" dirty="0">
              <a:solidFill>
                <a:schemeClr val="bg1"/>
              </a:solidFill>
            </a:endParaRPr>
          </a:p>
          <a:p>
            <a:r>
              <a:rPr lang="ja-JP" altLang="en-US" dirty="0"/>
              <a:t> </a:t>
            </a:r>
            <a:r>
              <a:rPr lang="ja-JP" altLang="en-US" sz="1200" dirty="0"/>
              <a:t>公布の日から起算して１年６月以内で政令で定める日 （</a:t>
            </a:r>
            <a:r>
              <a:rPr lang="ja-JP" altLang="en-US" sz="1200" b="1" dirty="0">
                <a:solidFill>
                  <a:srgbClr val="FF0000"/>
                </a:solidFill>
              </a:rPr>
              <a:t>令和８年</a:t>
            </a:r>
            <a:r>
              <a:rPr lang="en-US" altLang="ja-JP" sz="1200" b="1" dirty="0">
                <a:solidFill>
                  <a:srgbClr val="FF0000"/>
                </a:solidFill>
              </a:rPr>
              <a:t>10</a:t>
            </a:r>
            <a:r>
              <a:rPr lang="ja-JP" altLang="en-US" sz="1200" b="1" dirty="0">
                <a:solidFill>
                  <a:srgbClr val="FF0000"/>
                </a:solidFill>
              </a:rPr>
              <a:t>月１日</a:t>
            </a:r>
            <a:r>
              <a:rPr lang="ja-JP" altLang="en-US" sz="1200" dirty="0"/>
              <a:t>）</a:t>
            </a:r>
            <a:endParaRPr lang="en-US" altLang="ja-JP" sz="1200" dirty="0"/>
          </a:p>
          <a:p>
            <a:r>
              <a:rPr lang="ja-JP" altLang="en-US" sz="1200" dirty="0"/>
              <a:t>（ただし、１③及び２②から④までは公布日、２①及び⑥並びに３は令和８年４月１日） </a:t>
            </a:r>
            <a:endParaRPr lang="ja-JP" altLang="en-US" dirty="0"/>
          </a:p>
        </p:txBody>
      </p:sp>
      <p:sp>
        <p:nvSpPr>
          <p:cNvPr id="4" name="正方形/長方形 3">
            <a:extLst>
              <a:ext uri="{FF2B5EF4-FFF2-40B4-BE49-F238E27FC236}">
                <a16:creationId xmlns:a16="http://schemas.microsoft.com/office/drawing/2014/main" id="{1FB2CD2B-87A4-F69F-121A-69C6B62B03E9}"/>
              </a:ext>
            </a:extLst>
          </p:cNvPr>
          <p:cNvSpPr/>
          <p:nvPr/>
        </p:nvSpPr>
        <p:spPr>
          <a:xfrm>
            <a:off x="130796" y="2239120"/>
            <a:ext cx="9567421" cy="1371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Tree>
    <p:custDataLst>
      <p:tags r:id="rId1"/>
    </p:custDataLst>
    <p:extLst>
      <p:ext uri="{BB962C8B-B14F-4D97-AF65-F5344CB8AC3E}">
        <p14:creationId xmlns:p14="http://schemas.microsoft.com/office/powerpoint/2010/main" val="347978421"/>
      </p:ext>
    </p:extLst>
  </p:cSld>
  <p:clrMapOvr>
    <a:masterClrMapping/>
  </p:clrMapOvr>
  <mc:AlternateContent xmlns:mc="http://schemas.openxmlformats.org/markup-compatibility/2006" xmlns:p14="http://schemas.microsoft.com/office/powerpoint/2010/main">
    <mc:Choice Requires="p14">
      <p:transition spd="slow" p14:dur="2000" advTm="9064"/>
    </mc:Choice>
    <mc:Fallback xmlns="">
      <p:transition spd="slow" advTm="906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FE2DBC-355E-BAD2-BD53-E15A56E3F02E}"/>
              </a:ext>
            </a:extLst>
          </p:cNvPr>
          <p:cNvSpPr>
            <a:spLocks noGrp="1"/>
          </p:cNvSpPr>
          <p:nvPr>
            <p:ph type="title"/>
          </p:nvPr>
        </p:nvSpPr>
        <p:spPr/>
        <p:txBody>
          <a:bodyPr/>
          <a:lstStyle/>
          <a:p>
            <a:r>
              <a:rPr kumimoji="1" lang="ja-JP" altLang="en-US" sz="2000" dirty="0"/>
              <a:t>ハラスメント対策の強化</a:t>
            </a:r>
          </a:p>
        </p:txBody>
      </p:sp>
      <p:sp>
        <p:nvSpPr>
          <p:cNvPr id="3" name="スライド番号プレースホルダー 2">
            <a:extLst>
              <a:ext uri="{FF2B5EF4-FFF2-40B4-BE49-F238E27FC236}">
                <a16:creationId xmlns:a16="http://schemas.microsoft.com/office/drawing/2014/main" id="{A1866940-E8A0-F47C-47B1-E9B179390488}"/>
              </a:ext>
            </a:extLst>
          </p:cNvPr>
          <p:cNvSpPr>
            <a:spLocks noGrp="1"/>
          </p:cNvSpPr>
          <p:nvPr>
            <p:ph type="sldNum" sz="quarter" idx="4"/>
          </p:nvPr>
        </p:nvSpPr>
        <p:spPr/>
        <p:txBody>
          <a:bodyPr/>
          <a:lstStyle/>
          <a:p>
            <a:fld id="{48F63A3B-78C7-47BE-AE5E-E10140E04643}" type="slidenum">
              <a:rPr lang="en-US" smtClean="0"/>
              <a:pPr/>
              <a:t>4</a:t>
            </a:fld>
            <a:endParaRPr lang="en-US" dirty="0"/>
          </a:p>
        </p:txBody>
      </p:sp>
      <p:sp>
        <p:nvSpPr>
          <p:cNvPr id="4" name="テキスト プレースホルダー 3">
            <a:extLst>
              <a:ext uri="{FF2B5EF4-FFF2-40B4-BE49-F238E27FC236}">
                <a16:creationId xmlns:a16="http://schemas.microsoft.com/office/drawing/2014/main" id="{BA1B3E6A-FF4D-7C9F-8C1C-F50DA725CE6A}"/>
              </a:ext>
            </a:extLst>
          </p:cNvPr>
          <p:cNvSpPr>
            <a:spLocks noGrp="1"/>
          </p:cNvSpPr>
          <p:nvPr>
            <p:ph type="body" sz="quarter" idx="13"/>
          </p:nvPr>
        </p:nvSpPr>
        <p:spPr>
          <a:xfrm>
            <a:off x="0" y="828000"/>
            <a:ext cx="9907200" cy="554731"/>
          </a:xfrm>
        </p:spPr>
        <p:txBody>
          <a:bodyPr/>
          <a:lstStyle/>
          <a:p>
            <a:r>
              <a:rPr lang="ja-JP" altLang="en-US" sz="1400" dirty="0"/>
              <a:t>ハラスメント対策強化に向けた改正ポイント</a:t>
            </a:r>
            <a:endParaRPr lang="en-US" altLang="ja-JP" sz="1400" dirty="0"/>
          </a:p>
        </p:txBody>
      </p:sp>
      <p:sp>
        <p:nvSpPr>
          <p:cNvPr id="6" name="テキスト ボックス 5">
            <a:extLst>
              <a:ext uri="{FF2B5EF4-FFF2-40B4-BE49-F238E27FC236}">
                <a16:creationId xmlns:a16="http://schemas.microsoft.com/office/drawing/2014/main" id="{56E2EA6B-1F9D-D096-A514-BAB2E285C6A7}"/>
              </a:ext>
            </a:extLst>
          </p:cNvPr>
          <p:cNvSpPr txBox="1"/>
          <p:nvPr/>
        </p:nvSpPr>
        <p:spPr>
          <a:xfrm>
            <a:off x="152400" y="2743200"/>
            <a:ext cx="9905999" cy="2585323"/>
          </a:xfrm>
          <a:prstGeom prst="rect">
            <a:avLst/>
          </a:prstGeom>
          <a:noFill/>
        </p:spPr>
        <p:txBody>
          <a:bodyPr wrap="square">
            <a:spAutoFit/>
          </a:bodyPr>
          <a:lstStyle/>
          <a:p>
            <a:r>
              <a:rPr kumimoji="1" lang="ja-JP" altLang="en-US" sz="2400" b="1" u="sng" dirty="0"/>
              <a:t>カスタマーハラスメント</a:t>
            </a:r>
            <a:r>
              <a:rPr kumimoji="1" lang="ja-JP" altLang="en-US" sz="2400" dirty="0"/>
              <a:t>や、</a:t>
            </a:r>
            <a:endParaRPr kumimoji="1" lang="en-US" altLang="ja-JP" sz="2400" dirty="0"/>
          </a:p>
          <a:p>
            <a:endParaRPr kumimoji="1" lang="en-US" altLang="ja-JP" sz="1600" dirty="0"/>
          </a:p>
          <a:p>
            <a:r>
              <a:rPr kumimoji="1" lang="ja-JP" altLang="en-US" sz="2400" b="1" u="sng" dirty="0"/>
              <a:t>求職者等に対するセクシュアルハラスメント</a:t>
            </a:r>
            <a:r>
              <a:rPr kumimoji="1" lang="ja-JP" altLang="en-US" sz="2400" dirty="0"/>
              <a:t>を防止するために、</a:t>
            </a:r>
            <a:endParaRPr kumimoji="1" lang="en-US" altLang="ja-JP" sz="2400" dirty="0"/>
          </a:p>
          <a:p>
            <a:endParaRPr kumimoji="1" lang="en-US" altLang="ja-JP" sz="1600" dirty="0"/>
          </a:p>
          <a:p>
            <a:r>
              <a:rPr kumimoji="1" lang="ja-JP" altLang="en-US" sz="2400" dirty="0"/>
              <a:t>雇用管理上必要な措置を講じることが事業主の</a:t>
            </a:r>
            <a:r>
              <a:rPr kumimoji="1" lang="ja-JP" altLang="en-US" sz="2400" b="1" dirty="0"/>
              <a:t>義務</a:t>
            </a:r>
            <a:r>
              <a:rPr kumimoji="1" lang="ja-JP" altLang="en-US" sz="2400" dirty="0"/>
              <a:t>となります。</a:t>
            </a:r>
            <a:endParaRPr kumimoji="1" lang="en-US" altLang="ja-JP" sz="2400" dirty="0"/>
          </a:p>
          <a:p>
            <a:endParaRPr kumimoji="1" lang="en-US" altLang="ja-JP" sz="2000" dirty="0"/>
          </a:p>
          <a:p>
            <a:r>
              <a:rPr kumimoji="1" lang="ja-JP" altLang="en-US" dirty="0"/>
              <a:t>　</a:t>
            </a:r>
            <a:r>
              <a:rPr kumimoji="1" lang="en-US" altLang="ja-JP" dirty="0"/>
              <a:t>※</a:t>
            </a:r>
            <a:r>
              <a:rPr kumimoji="1" lang="ja-JP" altLang="en-US" dirty="0"/>
              <a:t>全企業が対象です。</a:t>
            </a:r>
            <a:endParaRPr kumimoji="1" lang="en-US" altLang="ja-JP" sz="1800" dirty="0"/>
          </a:p>
          <a:p>
            <a:pPr algn="r"/>
            <a:r>
              <a:rPr kumimoji="1" lang="ja-JP" altLang="en-US" sz="2000" dirty="0"/>
              <a:t>（施行日：令和８年</a:t>
            </a:r>
            <a:r>
              <a:rPr kumimoji="1" lang="en-US" altLang="ja-JP" sz="2000" dirty="0"/>
              <a:t>10</a:t>
            </a:r>
            <a:r>
              <a:rPr kumimoji="1" lang="ja-JP" altLang="en-US" sz="2000" dirty="0"/>
              <a:t>月１日）</a:t>
            </a:r>
          </a:p>
        </p:txBody>
      </p:sp>
      <p:sp>
        <p:nvSpPr>
          <p:cNvPr id="5" name="吹き出し: 角を丸めた四角形 4">
            <a:extLst>
              <a:ext uri="{FF2B5EF4-FFF2-40B4-BE49-F238E27FC236}">
                <a16:creationId xmlns:a16="http://schemas.microsoft.com/office/drawing/2014/main" id="{EC8DA842-F0D6-F471-822C-45B7D6B234CE}"/>
              </a:ext>
            </a:extLst>
          </p:cNvPr>
          <p:cNvSpPr/>
          <p:nvPr/>
        </p:nvSpPr>
        <p:spPr>
          <a:xfrm>
            <a:off x="5257800" y="2400300"/>
            <a:ext cx="1981200" cy="685800"/>
          </a:xfrm>
          <a:prstGeom prst="wedgeRoundRectCallout">
            <a:avLst>
              <a:gd name="adj1" fmla="val -40687"/>
              <a:gd name="adj2" fmla="val 85868"/>
              <a:gd name="adj3" fmla="val 16667"/>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rPr>
              <a:t>いわゆる</a:t>
            </a:r>
            <a:endParaRPr kumimoji="1" lang="en-US" altLang="ja-JP" sz="1600" dirty="0">
              <a:solidFill>
                <a:sysClr val="windowText" lastClr="000000"/>
              </a:solidFill>
            </a:endParaRPr>
          </a:p>
          <a:p>
            <a:pPr algn="ctr"/>
            <a:r>
              <a:rPr kumimoji="1" lang="ja-JP" altLang="en-US" sz="1600" dirty="0">
                <a:solidFill>
                  <a:sysClr val="windowText" lastClr="000000"/>
                </a:solidFill>
              </a:rPr>
              <a:t>就活セクハラ</a:t>
            </a:r>
          </a:p>
        </p:txBody>
      </p:sp>
    </p:spTree>
    <p:extLst>
      <p:ext uri="{BB962C8B-B14F-4D97-AF65-F5344CB8AC3E}">
        <p14:creationId xmlns:p14="http://schemas.microsoft.com/office/powerpoint/2010/main" val="4140533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073841-9F5D-FD4A-830C-D251D9219013}"/>
              </a:ext>
            </a:extLst>
          </p:cNvPr>
          <p:cNvSpPr>
            <a:spLocks noGrp="1"/>
          </p:cNvSpPr>
          <p:nvPr>
            <p:ph type="title"/>
          </p:nvPr>
        </p:nvSpPr>
        <p:spPr/>
        <p:txBody>
          <a:bodyPr/>
          <a:lstStyle/>
          <a:p>
            <a:r>
              <a:rPr lang="ja-JP" altLang="en-US" sz="2000" dirty="0"/>
              <a:t>ハラスメント対策の強化</a:t>
            </a:r>
          </a:p>
        </p:txBody>
      </p:sp>
      <p:sp>
        <p:nvSpPr>
          <p:cNvPr id="9" name="スライド番号プレースホルダー 2"/>
          <p:cNvSpPr>
            <a:spLocks noGrp="1"/>
          </p:cNvSpPr>
          <p:nvPr>
            <p:ph type="sldNum" sz="quarter" idx="4"/>
          </p:nvPr>
        </p:nvSpPr>
        <p:spPr>
          <a:xfrm>
            <a:off x="8915314" y="6536158"/>
            <a:ext cx="630513" cy="278421"/>
          </a:xfrm>
        </p:spPr>
        <p:txBody>
          <a:bodyPr/>
          <a:lstStyle/>
          <a:p>
            <a:fld id="{48F63A3B-78C7-47BE-AE5E-E10140E04643}" type="slidenum">
              <a:rPr lang="en-US" smtClean="0"/>
              <a:pPr/>
              <a:t>5</a:t>
            </a:fld>
            <a:endParaRPr lang="en-US" dirty="0"/>
          </a:p>
        </p:txBody>
      </p:sp>
      <p:graphicFrame>
        <p:nvGraphicFramePr>
          <p:cNvPr id="13" name="表 12">
            <a:extLst>
              <a:ext uri="{FF2B5EF4-FFF2-40B4-BE49-F238E27FC236}">
                <a16:creationId xmlns:a16="http://schemas.microsoft.com/office/drawing/2014/main" id="{46A9BC03-5411-F32F-E540-AC4D2A8608BA}"/>
              </a:ext>
            </a:extLst>
          </p:cNvPr>
          <p:cNvGraphicFramePr>
            <a:graphicFrameLocks noGrp="1"/>
          </p:cNvGraphicFramePr>
          <p:nvPr>
            <p:extLst>
              <p:ext uri="{D42A27DB-BD31-4B8C-83A1-F6EECF244321}">
                <p14:modId xmlns:p14="http://schemas.microsoft.com/office/powerpoint/2010/main" val="678568178"/>
              </p:ext>
            </p:extLst>
          </p:nvPr>
        </p:nvGraphicFramePr>
        <p:xfrm>
          <a:off x="0" y="1600200"/>
          <a:ext cx="9906000" cy="4185908"/>
        </p:xfrm>
        <a:graphic>
          <a:graphicData uri="http://schemas.openxmlformats.org/drawingml/2006/table">
            <a:tbl>
              <a:tblPr firstRow="1" bandRow="1">
                <a:tableStyleId>{5C22544A-7EE6-4342-B048-85BDC9FD1C3A}</a:tableStyleId>
              </a:tblPr>
              <a:tblGrid>
                <a:gridCol w="4267200">
                  <a:extLst>
                    <a:ext uri="{9D8B030D-6E8A-4147-A177-3AD203B41FA5}">
                      <a16:colId xmlns:a16="http://schemas.microsoft.com/office/drawing/2014/main" val="1862884370"/>
                    </a:ext>
                  </a:extLst>
                </a:gridCol>
                <a:gridCol w="2336800">
                  <a:extLst>
                    <a:ext uri="{9D8B030D-6E8A-4147-A177-3AD203B41FA5}">
                      <a16:colId xmlns:a16="http://schemas.microsoft.com/office/drawing/2014/main" val="1220078225"/>
                    </a:ext>
                  </a:extLst>
                </a:gridCol>
                <a:gridCol w="3302000">
                  <a:extLst>
                    <a:ext uri="{9D8B030D-6E8A-4147-A177-3AD203B41FA5}">
                      <a16:colId xmlns:a16="http://schemas.microsoft.com/office/drawing/2014/main" val="2902249321"/>
                    </a:ext>
                  </a:extLst>
                </a:gridCol>
              </a:tblGrid>
              <a:tr h="351783">
                <a:tc>
                  <a:txBody>
                    <a:bodyPr/>
                    <a:lstStyle/>
                    <a:p>
                      <a:endParaRPr kumimoji="1" lang="ja-JP" altLang="en-US" dirty="0"/>
                    </a:p>
                  </a:txBody>
                  <a:tcPr>
                    <a:solidFill>
                      <a:schemeClr val="tx2">
                        <a:lumMod val="40000"/>
                        <a:lumOff val="60000"/>
                      </a:schemeClr>
                    </a:solidFill>
                  </a:tcPr>
                </a:tc>
                <a:tc>
                  <a:txBody>
                    <a:bodyPr/>
                    <a:lstStyle/>
                    <a:p>
                      <a:pPr algn="ctr"/>
                      <a:r>
                        <a:rPr kumimoji="1" lang="ja-JP" altLang="en-US" sz="1600" b="1" dirty="0">
                          <a:solidFill>
                            <a:schemeClr val="tx1"/>
                          </a:solidFill>
                        </a:rPr>
                        <a:t>根拠法・条文</a:t>
                      </a:r>
                    </a:p>
                  </a:txBody>
                  <a:tcPr>
                    <a:solidFill>
                      <a:schemeClr val="tx2">
                        <a:lumMod val="40000"/>
                        <a:lumOff val="60000"/>
                      </a:schemeClr>
                    </a:solidFill>
                  </a:tcPr>
                </a:tc>
                <a:tc>
                  <a:txBody>
                    <a:bodyPr/>
                    <a:lstStyle/>
                    <a:p>
                      <a:pPr algn="ctr"/>
                      <a:r>
                        <a:rPr kumimoji="1" lang="ja-JP" altLang="en-US" sz="1600" dirty="0">
                          <a:solidFill>
                            <a:schemeClr val="tx1"/>
                          </a:solidFill>
                        </a:rPr>
                        <a:t>法制化した年</a:t>
                      </a:r>
                    </a:p>
                  </a:txBody>
                  <a:tcPr>
                    <a:solidFill>
                      <a:schemeClr val="tx2">
                        <a:lumMod val="40000"/>
                        <a:lumOff val="60000"/>
                      </a:schemeClr>
                    </a:solidFill>
                  </a:tcPr>
                </a:tc>
                <a:extLst>
                  <a:ext uri="{0D108BD9-81ED-4DB2-BD59-A6C34878D82A}">
                    <a16:rowId xmlns:a16="http://schemas.microsoft.com/office/drawing/2014/main" val="411046666"/>
                  </a:ext>
                </a:extLst>
              </a:tr>
              <a:tr h="70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dirty="0"/>
                        <a:t>セクシュアルハラスメント</a:t>
                      </a:r>
                      <a:endParaRPr kumimoji="1" lang="en-US" altLang="ja-JP" sz="1600" b="1" dirty="0"/>
                    </a:p>
                  </a:txBody>
                  <a:tcPr/>
                </a:tc>
                <a:tc>
                  <a:txBody>
                    <a:bodyPr/>
                    <a:lstStyle/>
                    <a:p>
                      <a:r>
                        <a:rPr kumimoji="1" lang="ja-JP" altLang="en-US" sz="1600" dirty="0"/>
                        <a:t>男女雇用機会均等法</a:t>
                      </a:r>
                      <a:endParaRPr kumimoji="1" lang="en-US" altLang="ja-JP" sz="1600" dirty="0"/>
                    </a:p>
                    <a:p>
                      <a:r>
                        <a:rPr kumimoji="1" lang="ja-JP" altLang="en-US" sz="1600" dirty="0"/>
                        <a:t>第</a:t>
                      </a:r>
                      <a:r>
                        <a:rPr kumimoji="1" lang="en-US" altLang="ja-JP" sz="1600" dirty="0"/>
                        <a:t>11</a:t>
                      </a:r>
                      <a:r>
                        <a:rPr kumimoji="1" lang="ja-JP" altLang="en-US" sz="1600" dirty="0"/>
                        <a:t>条</a:t>
                      </a:r>
                    </a:p>
                  </a:txBody>
                  <a:tcPr/>
                </a:tc>
                <a:tc>
                  <a:txBody>
                    <a:bodyPr/>
                    <a:lstStyle/>
                    <a:p>
                      <a:r>
                        <a:rPr kumimoji="1" lang="ja-JP" altLang="en-US" sz="1400" dirty="0"/>
                        <a:t>平成９年改正：事業主の配慮義務</a:t>
                      </a:r>
                      <a:endParaRPr kumimoji="1" lang="en-US" altLang="ja-JP" sz="1400" dirty="0"/>
                    </a:p>
                    <a:p>
                      <a:pPr algn="ctr"/>
                      <a:r>
                        <a:rPr kumimoji="1" lang="ja-JP" altLang="en-US" sz="1400" dirty="0"/>
                        <a:t>↓</a:t>
                      </a:r>
                      <a:endParaRPr kumimoji="1" lang="en-US" altLang="ja-JP" sz="1400" dirty="0"/>
                    </a:p>
                    <a:p>
                      <a:r>
                        <a:rPr kumimoji="1" lang="ja-JP" altLang="en-US" sz="1400" dirty="0"/>
                        <a:t>平成</a:t>
                      </a:r>
                      <a:r>
                        <a:rPr kumimoji="1" lang="en-US" altLang="ja-JP" sz="1400" dirty="0"/>
                        <a:t>18</a:t>
                      </a:r>
                      <a:r>
                        <a:rPr kumimoji="1" lang="ja-JP" altLang="en-US" sz="1400" dirty="0"/>
                        <a:t>年改正：事業主の措置義務</a:t>
                      </a:r>
                    </a:p>
                  </a:txBody>
                  <a:tcPr/>
                </a:tc>
                <a:extLst>
                  <a:ext uri="{0D108BD9-81ED-4DB2-BD59-A6C34878D82A}">
                    <a16:rowId xmlns:a16="http://schemas.microsoft.com/office/drawing/2014/main" val="717559012"/>
                  </a:ext>
                </a:extLst>
              </a:tr>
              <a:tr h="586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t>妊娠・出産等に関するハラスメント</a:t>
                      </a:r>
                      <a:endParaRPr lang="en-US" altLang="ja-JP" sz="1600" b="1" dirty="0"/>
                    </a:p>
                    <a:p>
                      <a:endParaRPr kumimoji="1" lang="ja-JP" altLang="en-US" b="1" dirty="0"/>
                    </a:p>
                  </a:txBody>
                  <a:tcPr/>
                </a:tc>
                <a:tc>
                  <a:txBody>
                    <a:bodyPr/>
                    <a:lstStyle/>
                    <a:p>
                      <a:r>
                        <a:rPr kumimoji="1" lang="ja-JP" altLang="en-US" sz="1600" dirty="0"/>
                        <a:t>男女雇用機会均等法</a:t>
                      </a:r>
                      <a:endParaRPr kumimoji="1" lang="en-US" altLang="ja-JP" sz="1600" dirty="0"/>
                    </a:p>
                    <a:p>
                      <a:r>
                        <a:rPr kumimoji="1" lang="ja-JP" altLang="en-US" sz="1600" dirty="0"/>
                        <a:t>第</a:t>
                      </a:r>
                      <a:r>
                        <a:rPr kumimoji="1" lang="en-US" altLang="ja-JP" sz="1600" dirty="0"/>
                        <a:t>15</a:t>
                      </a:r>
                      <a:r>
                        <a:rPr kumimoji="1" lang="ja-JP" altLang="en-US" sz="1600" dirty="0"/>
                        <a:t>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平成</a:t>
                      </a:r>
                      <a:r>
                        <a:rPr kumimoji="1" lang="en-US" altLang="ja-JP" sz="1400" dirty="0"/>
                        <a:t>28</a:t>
                      </a:r>
                      <a:r>
                        <a:rPr kumimoji="1" lang="ja-JP" altLang="en-US" sz="1400" dirty="0"/>
                        <a:t>年改正：事業主の措置義務</a:t>
                      </a:r>
                    </a:p>
                  </a:txBody>
                  <a:tcPr/>
                </a:tc>
                <a:extLst>
                  <a:ext uri="{0D108BD9-81ED-4DB2-BD59-A6C34878D82A}">
                    <a16:rowId xmlns:a16="http://schemas.microsoft.com/office/drawing/2014/main" val="313592088"/>
                  </a:ext>
                </a:extLst>
              </a:tr>
              <a:tr h="586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dirty="0"/>
                        <a:t>育児・介護休業等に関するハラスメント</a:t>
                      </a:r>
                      <a:endParaRPr kumimoji="1" lang="en-US" altLang="ja-JP" sz="1600" b="1" dirty="0"/>
                    </a:p>
                    <a:p>
                      <a:endParaRPr kumimoji="1" lang="ja-JP" altLang="en-US" b="1" dirty="0"/>
                    </a:p>
                  </a:txBody>
                  <a:tcPr/>
                </a:tc>
                <a:tc>
                  <a:txBody>
                    <a:bodyPr/>
                    <a:lstStyle/>
                    <a:p>
                      <a:r>
                        <a:rPr kumimoji="1" lang="ja-JP" altLang="en-US" sz="1600" dirty="0"/>
                        <a:t>育児・介護休業法</a:t>
                      </a:r>
                      <a:endParaRPr kumimoji="1" lang="en-US" altLang="ja-JP" sz="1600" dirty="0"/>
                    </a:p>
                    <a:p>
                      <a:r>
                        <a:rPr kumimoji="1" lang="ja-JP" altLang="en-US" sz="1600" dirty="0"/>
                        <a:t>第</a:t>
                      </a:r>
                      <a:r>
                        <a:rPr kumimoji="1" lang="en-US" altLang="ja-JP" sz="1600" dirty="0"/>
                        <a:t>25</a:t>
                      </a:r>
                      <a:r>
                        <a:rPr kumimoji="1" lang="ja-JP" altLang="en-US" sz="1600" dirty="0"/>
                        <a:t>条</a:t>
                      </a:r>
                      <a:endParaRPr kumimoji="1" lang="en-US" altLang="ja-JP"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平成</a:t>
                      </a:r>
                      <a:r>
                        <a:rPr kumimoji="1" lang="en-US" altLang="ja-JP" sz="1400" dirty="0"/>
                        <a:t>28</a:t>
                      </a:r>
                      <a:r>
                        <a:rPr kumimoji="1" lang="ja-JP" altLang="en-US" sz="1400" dirty="0"/>
                        <a:t>年改正：事業主の措置義務</a:t>
                      </a:r>
                    </a:p>
                  </a:txBody>
                  <a:tcPr/>
                </a:tc>
                <a:extLst>
                  <a:ext uri="{0D108BD9-81ED-4DB2-BD59-A6C34878D82A}">
                    <a16:rowId xmlns:a16="http://schemas.microsoft.com/office/drawing/2014/main" val="3676764711"/>
                  </a:ext>
                </a:extLst>
              </a:tr>
              <a:tr h="586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t>パワーハラスメント</a:t>
                      </a:r>
                      <a:endParaRPr lang="en-US" altLang="ja-JP" sz="1600" b="1" dirty="0"/>
                    </a:p>
                    <a:p>
                      <a:endParaRPr kumimoji="1" lang="ja-JP" altLang="en-US" b="1" dirty="0"/>
                    </a:p>
                  </a:txBody>
                  <a:tcPr/>
                </a:tc>
                <a:tc>
                  <a:txBody>
                    <a:bodyPr/>
                    <a:lstStyle/>
                    <a:p>
                      <a:r>
                        <a:rPr kumimoji="1" lang="ja-JP" altLang="en-US" sz="1600" dirty="0"/>
                        <a:t>労働施策総合推進法</a:t>
                      </a:r>
                      <a:endParaRPr kumimoji="1" lang="en-US" altLang="ja-JP" sz="1600" dirty="0"/>
                    </a:p>
                    <a:p>
                      <a:r>
                        <a:rPr kumimoji="1" lang="ja-JP" altLang="en-US" sz="1600" dirty="0"/>
                        <a:t>第</a:t>
                      </a:r>
                      <a:r>
                        <a:rPr kumimoji="1" lang="en-US" altLang="ja-JP" sz="1600" dirty="0"/>
                        <a:t>31</a:t>
                      </a:r>
                      <a:r>
                        <a:rPr kumimoji="1" lang="ja-JP" altLang="en-US" sz="1600" dirty="0"/>
                        <a:t>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令和元年改正：事業主の措置義務</a:t>
                      </a:r>
                    </a:p>
                    <a:p>
                      <a:endParaRPr kumimoji="1" lang="ja-JP" altLang="en-US" sz="1400" dirty="0"/>
                    </a:p>
                  </a:txBody>
                  <a:tcPr/>
                </a:tc>
                <a:extLst>
                  <a:ext uri="{0D108BD9-81ED-4DB2-BD59-A6C34878D82A}">
                    <a16:rowId xmlns:a16="http://schemas.microsoft.com/office/drawing/2014/main" val="2128903085"/>
                  </a:ext>
                </a:extLst>
              </a:tr>
              <a:tr h="5863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dirty="0"/>
                        <a:t>カスタマーハラスメント</a:t>
                      </a:r>
                      <a:endParaRPr kumimoji="1" lang="en-US" altLang="ja-JP" sz="1600" b="1" dirty="0"/>
                    </a:p>
                    <a:p>
                      <a:endParaRPr kumimoji="1" lang="ja-JP" altLang="en-US" b="1" dirty="0"/>
                    </a:p>
                  </a:txBody>
                  <a:tcPr/>
                </a:tc>
                <a:tc>
                  <a:txBody>
                    <a:bodyPr/>
                    <a:lstStyle/>
                    <a:p>
                      <a:r>
                        <a:rPr kumimoji="1" lang="ja-JP" altLang="en-US" sz="1600" dirty="0"/>
                        <a:t>労働施策総合推進法</a:t>
                      </a:r>
                      <a:endParaRPr kumimoji="1" lang="en-US" altLang="ja-JP" sz="1600" dirty="0"/>
                    </a:p>
                    <a:p>
                      <a:r>
                        <a:rPr kumimoji="1" lang="ja-JP" altLang="en-US" sz="1600" dirty="0"/>
                        <a:t>第</a:t>
                      </a:r>
                      <a:r>
                        <a:rPr kumimoji="1" lang="en-US" altLang="ja-JP" sz="1600" dirty="0"/>
                        <a:t>33</a:t>
                      </a:r>
                      <a:r>
                        <a:rPr kumimoji="1" lang="ja-JP" altLang="en-US" sz="1600" dirty="0"/>
                        <a:t>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令和７年改正：事業主の措置義務</a:t>
                      </a:r>
                    </a:p>
                  </a:txBody>
                  <a:tcPr/>
                </a:tc>
                <a:extLst>
                  <a:ext uri="{0D108BD9-81ED-4DB2-BD59-A6C34878D82A}">
                    <a16:rowId xmlns:a16="http://schemas.microsoft.com/office/drawing/2014/main" val="1828270749"/>
                  </a:ext>
                </a:extLst>
              </a:tr>
              <a:tr h="650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1" dirty="0"/>
                        <a:t>求職者等に対するセクシュアルハラスメント</a:t>
                      </a:r>
                      <a:endParaRPr kumimoji="1" lang="ja-JP" altLang="en-US" sz="1600" b="1" dirty="0"/>
                    </a:p>
                  </a:txBody>
                  <a:tcPr/>
                </a:tc>
                <a:tc>
                  <a:txBody>
                    <a:bodyPr/>
                    <a:lstStyle/>
                    <a:p>
                      <a:r>
                        <a:rPr kumimoji="1" lang="ja-JP" altLang="en-US" sz="1600" dirty="0"/>
                        <a:t>男女雇用機会均等法</a:t>
                      </a:r>
                      <a:endParaRPr kumimoji="1" lang="en-US" altLang="ja-JP" sz="1600" dirty="0"/>
                    </a:p>
                    <a:p>
                      <a:r>
                        <a:rPr kumimoji="1" lang="ja-JP" altLang="en-US" sz="1600" dirty="0"/>
                        <a:t>第</a:t>
                      </a:r>
                      <a:r>
                        <a:rPr kumimoji="1" lang="en-US" altLang="ja-JP" sz="1600" dirty="0"/>
                        <a:t>13</a:t>
                      </a:r>
                      <a:r>
                        <a:rPr kumimoji="1" lang="ja-JP" altLang="en-US" sz="1600" dirty="0"/>
                        <a:t>条</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t>令和７年改正：事業主の措置義務</a:t>
                      </a:r>
                    </a:p>
                  </a:txBody>
                  <a:tcPr/>
                </a:tc>
                <a:extLst>
                  <a:ext uri="{0D108BD9-81ED-4DB2-BD59-A6C34878D82A}">
                    <a16:rowId xmlns:a16="http://schemas.microsoft.com/office/drawing/2014/main" val="328163266"/>
                  </a:ext>
                </a:extLst>
              </a:tr>
            </a:tbl>
          </a:graphicData>
        </a:graphic>
      </p:graphicFrame>
      <p:sp>
        <p:nvSpPr>
          <p:cNvPr id="14" name="テキスト ボックス 13">
            <a:extLst>
              <a:ext uri="{FF2B5EF4-FFF2-40B4-BE49-F238E27FC236}">
                <a16:creationId xmlns:a16="http://schemas.microsoft.com/office/drawing/2014/main" id="{770C4D5F-5C44-68A7-917D-517E7E6E5448}"/>
              </a:ext>
            </a:extLst>
          </p:cNvPr>
          <p:cNvSpPr txBox="1"/>
          <p:nvPr/>
        </p:nvSpPr>
        <p:spPr>
          <a:xfrm>
            <a:off x="0" y="5871616"/>
            <a:ext cx="9906000" cy="857158"/>
          </a:xfrm>
          <a:prstGeom prst="rect">
            <a:avLst/>
          </a:prstGeom>
          <a:noFill/>
        </p:spPr>
        <p:txBody>
          <a:bodyPr wrap="square" rtlCol="0">
            <a:spAutoFit/>
          </a:bodyPr>
          <a:lstStyle/>
          <a:p>
            <a:pPr algn="l">
              <a:lnSpc>
                <a:spcPct val="120000"/>
              </a:lnSpc>
              <a:spcAft>
                <a:spcPts val="600"/>
              </a:spcAft>
              <a:buClr>
                <a:schemeClr val="tx2"/>
              </a:buClr>
            </a:pPr>
            <a:r>
              <a:rPr kumimoji="1" lang="en-US" altLang="ja-JP" sz="1400" dirty="0"/>
              <a:t>※</a:t>
            </a:r>
            <a:r>
              <a:rPr kumimoji="1" lang="ja-JP" altLang="en-US" sz="1400" dirty="0"/>
              <a:t>男女雇用機会均等法及び労働施策総合推進法の</a:t>
            </a:r>
            <a:r>
              <a:rPr kumimoji="1" lang="ja-JP" altLang="en-US" sz="1400" b="1" dirty="0"/>
              <a:t>条番号は</a:t>
            </a:r>
            <a:r>
              <a:rPr kumimoji="1" lang="ja-JP" altLang="en-US" sz="1400" dirty="0"/>
              <a:t>「労働施策の総合的な推進並びに労働者の雇用の安定及び職業生活の充実等に関する法律等の一部を改正する法律（令和７年法律第</a:t>
            </a:r>
            <a:r>
              <a:rPr kumimoji="1" lang="en-US" altLang="ja-JP" sz="1400" dirty="0"/>
              <a:t>63</a:t>
            </a:r>
            <a:r>
              <a:rPr kumimoji="1" lang="ja-JP" altLang="en-US" sz="1400" dirty="0"/>
              <a:t>号）」による</a:t>
            </a:r>
            <a:r>
              <a:rPr kumimoji="1" lang="ja-JP" altLang="en-US" sz="1400" b="1" dirty="0"/>
              <a:t>改正後のもの</a:t>
            </a:r>
            <a:r>
              <a:rPr kumimoji="1" lang="ja-JP" altLang="en-US" sz="1400" dirty="0"/>
              <a:t>（施行日：令和８年</a:t>
            </a:r>
            <a:r>
              <a:rPr kumimoji="1" lang="en-US" altLang="ja-JP" sz="1400" dirty="0"/>
              <a:t>10</a:t>
            </a:r>
            <a:r>
              <a:rPr kumimoji="1" lang="ja-JP" altLang="en-US" sz="1400" dirty="0"/>
              <a:t>月１日）。</a:t>
            </a:r>
          </a:p>
        </p:txBody>
      </p:sp>
      <p:sp>
        <p:nvSpPr>
          <p:cNvPr id="3" name="テキスト プレースホルダー 3">
            <a:extLst>
              <a:ext uri="{FF2B5EF4-FFF2-40B4-BE49-F238E27FC236}">
                <a16:creationId xmlns:a16="http://schemas.microsoft.com/office/drawing/2014/main" id="{CE2A2313-364E-82F7-34E5-148529FC0C79}"/>
              </a:ext>
            </a:extLst>
          </p:cNvPr>
          <p:cNvSpPr>
            <a:spLocks noGrp="1"/>
          </p:cNvSpPr>
          <p:nvPr>
            <p:ph type="body" sz="quarter" idx="13"/>
          </p:nvPr>
        </p:nvSpPr>
        <p:spPr>
          <a:xfrm>
            <a:off x="0" y="828000"/>
            <a:ext cx="9907200" cy="554731"/>
          </a:xfrm>
        </p:spPr>
        <p:txBody>
          <a:bodyPr/>
          <a:lstStyle/>
          <a:p>
            <a:r>
              <a:rPr lang="ja-JP" altLang="en-US" sz="1400" dirty="0"/>
              <a:t>ハラスメント法制</a:t>
            </a:r>
            <a:endParaRPr lang="en-US" altLang="ja-JP" sz="1400" dirty="0"/>
          </a:p>
        </p:txBody>
      </p:sp>
    </p:spTree>
    <p:custDataLst>
      <p:tags r:id="rId1"/>
    </p:custDataLst>
    <p:extLst>
      <p:ext uri="{BB962C8B-B14F-4D97-AF65-F5344CB8AC3E}">
        <p14:creationId xmlns:p14="http://schemas.microsoft.com/office/powerpoint/2010/main" val="2551887291"/>
      </p:ext>
    </p:extLst>
  </p:cSld>
  <p:clrMapOvr>
    <a:masterClrMapping/>
  </p:clrMapOvr>
  <mc:AlternateContent xmlns:mc="http://schemas.openxmlformats.org/markup-compatibility/2006" xmlns:p14="http://schemas.microsoft.com/office/powerpoint/2010/main">
    <mc:Choice Requires="p14">
      <p:transition spd="slow" p14:dur="2000" advTm="27016"/>
    </mc:Choice>
    <mc:Fallback xmlns="">
      <p:transition spd="slow" advTm="2701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ACF804-D630-0487-7F86-90E318564DE5}"/>
              </a:ext>
            </a:extLst>
          </p:cNvPr>
          <p:cNvSpPr>
            <a:spLocks noGrp="1"/>
          </p:cNvSpPr>
          <p:nvPr>
            <p:ph type="title"/>
          </p:nvPr>
        </p:nvSpPr>
        <p:spPr/>
        <p:txBody>
          <a:bodyPr/>
          <a:lstStyle/>
          <a:p>
            <a:r>
              <a:rPr kumimoji="1" lang="ja-JP" altLang="en-US" sz="2000" dirty="0"/>
              <a:t>ハラスメント対策の強化</a:t>
            </a:r>
          </a:p>
        </p:txBody>
      </p:sp>
      <p:sp>
        <p:nvSpPr>
          <p:cNvPr id="3" name="スライド番号プレースホルダー 2">
            <a:extLst>
              <a:ext uri="{FF2B5EF4-FFF2-40B4-BE49-F238E27FC236}">
                <a16:creationId xmlns:a16="http://schemas.microsoft.com/office/drawing/2014/main" id="{1B64B3CF-F81B-D43F-520A-3B7EF69FD31A}"/>
              </a:ext>
            </a:extLst>
          </p:cNvPr>
          <p:cNvSpPr>
            <a:spLocks noGrp="1"/>
          </p:cNvSpPr>
          <p:nvPr>
            <p:ph type="sldNum" sz="quarter" idx="4"/>
          </p:nvPr>
        </p:nvSpPr>
        <p:spPr/>
        <p:txBody>
          <a:bodyPr/>
          <a:lstStyle/>
          <a:p>
            <a:fld id="{48F63A3B-78C7-47BE-AE5E-E10140E04643}" type="slidenum">
              <a:rPr lang="en-US" smtClean="0"/>
              <a:pPr/>
              <a:t>6</a:t>
            </a:fld>
            <a:endParaRPr lang="en-US" dirty="0"/>
          </a:p>
        </p:txBody>
      </p:sp>
      <p:sp>
        <p:nvSpPr>
          <p:cNvPr id="4" name="テキスト プレースホルダー 3">
            <a:extLst>
              <a:ext uri="{FF2B5EF4-FFF2-40B4-BE49-F238E27FC236}">
                <a16:creationId xmlns:a16="http://schemas.microsoft.com/office/drawing/2014/main" id="{B81D9AFB-F5BB-B3D7-DEED-2BC0006B98B6}"/>
              </a:ext>
            </a:extLst>
          </p:cNvPr>
          <p:cNvSpPr>
            <a:spLocks noGrp="1"/>
          </p:cNvSpPr>
          <p:nvPr>
            <p:ph type="body" sz="quarter" idx="13"/>
          </p:nvPr>
        </p:nvSpPr>
        <p:spPr>
          <a:xfrm>
            <a:off x="0" y="828001"/>
            <a:ext cx="9907200" cy="433308"/>
          </a:xfrm>
        </p:spPr>
        <p:txBody>
          <a:bodyPr/>
          <a:lstStyle/>
          <a:p>
            <a:r>
              <a:rPr kumimoji="1" lang="ja-JP" altLang="en-US" sz="1400" dirty="0"/>
              <a:t>各ハラス</a:t>
            </a:r>
            <a:r>
              <a:rPr kumimoji="1" lang="ja-JP" altLang="en-US" dirty="0"/>
              <a:t>メントについて</a:t>
            </a:r>
          </a:p>
        </p:txBody>
      </p:sp>
      <p:sp>
        <p:nvSpPr>
          <p:cNvPr id="5" name="テキスト ボックス 4">
            <a:extLst>
              <a:ext uri="{FF2B5EF4-FFF2-40B4-BE49-F238E27FC236}">
                <a16:creationId xmlns:a16="http://schemas.microsoft.com/office/drawing/2014/main" id="{82C9176B-405E-F83C-5E57-6D0064506B48}"/>
              </a:ext>
            </a:extLst>
          </p:cNvPr>
          <p:cNvSpPr txBox="1"/>
          <p:nvPr/>
        </p:nvSpPr>
        <p:spPr>
          <a:xfrm>
            <a:off x="152400" y="1676400"/>
            <a:ext cx="9538355" cy="1075679"/>
          </a:xfrm>
          <a:prstGeom prst="rect">
            <a:avLst/>
          </a:prstGeom>
          <a:noFill/>
        </p:spPr>
        <p:txBody>
          <a:bodyPr wrap="square" rtlCol="0">
            <a:spAutoFit/>
          </a:bodyPr>
          <a:lstStyle/>
          <a:p>
            <a:pPr algn="l">
              <a:lnSpc>
                <a:spcPct val="120000"/>
              </a:lnSpc>
              <a:spcAft>
                <a:spcPts val="600"/>
              </a:spcAft>
              <a:buClr>
                <a:schemeClr val="tx2"/>
              </a:buClr>
            </a:pPr>
            <a:r>
              <a:rPr kumimoji="1" lang="ja-JP" altLang="en-US" dirty="0"/>
              <a:t>　</a:t>
            </a:r>
            <a:r>
              <a:rPr kumimoji="1" lang="ja-JP" altLang="en-US" b="1" dirty="0"/>
              <a:t>職場</a:t>
            </a:r>
            <a:r>
              <a:rPr kumimoji="1" lang="ja-JP" altLang="en-US" sz="1200" dirty="0"/>
              <a:t>（</a:t>
            </a:r>
            <a:r>
              <a:rPr kumimoji="1" lang="en-US" altLang="ja-JP" sz="1200" dirty="0"/>
              <a:t>※</a:t>
            </a:r>
            <a:r>
              <a:rPr kumimoji="1" lang="ja-JP" altLang="en-US" sz="1200" dirty="0"/>
              <a:t>１）</a:t>
            </a:r>
            <a:r>
              <a:rPr kumimoji="1" lang="ja-JP" altLang="en-US" dirty="0"/>
              <a:t>において行われる、</a:t>
            </a:r>
            <a:r>
              <a:rPr kumimoji="1" lang="ja-JP" altLang="en-US" b="1" dirty="0"/>
              <a:t>労働者</a:t>
            </a:r>
            <a:r>
              <a:rPr kumimoji="1" lang="ja-JP" altLang="en-US" sz="1200" dirty="0"/>
              <a:t>（</a:t>
            </a:r>
            <a:r>
              <a:rPr kumimoji="1" lang="en-US" altLang="ja-JP" sz="1200" dirty="0"/>
              <a:t>※</a:t>
            </a:r>
            <a:r>
              <a:rPr kumimoji="1" lang="ja-JP" altLang="en-US" sz="1200" dirty="0"/>
              <a:t>２）</a:t>
            </a:r>
            <a:r>
              <a:rPr kumimoji="1" lang="ja-JP" altLang="en-US" dirty="0"/>
              <a:t>の意に反する</a:t>
            </a:r>
            <a:r>
              <a:rPr kumimoji="1" lang="ja-JP" altLang="en-US" b="1" dirty="0"/>
              <a:t>性的な言動</a:t>
            </a:r>
            <a:r>
              <a:rPr kumimoji="1" lang="ja-JP" altLang="en-US" dirty="0"/>
              <a:t>に対する労働者の対応によりその労働者が労働条件について不利益を受けたり、</a:t>
            </a:r>
            <a:r>
              <a:rPr kumimoji="1" lang="ja-JP" altLang="en-US" b="1" dirty="0"/>
              <a:t>性的な言動</a:t>
            </a:r>
            <a:r>
              <a:rPr kumimoji="1" lang="ja-JP" altLang="en-US" dirty="0"/>
              <a:t>により就業環境が害されること。</a:t>
            </a:r>
            <a:endParaRPr kumimoji="1" lang="ja-JP" altLang="en-US" sz="1200" dirty="0"/>
          </a:p>
        </p:txBody>
      </p:sp>
      <p:sp>
        <p:nvSpPr>
          <p:cNvPr id="7" name="正方形/長方形 6">
            <a:extLst>
              <a:ext uri="{FF2B5EF4-FFF2-40B4-BE49-F238E27FC236}">
                <a16:creationId xmlns:a16="http://schemas.microsoft.com/office/drawing/2014/main" id="{46F75EE2-73A9-3A4A-6F46-AA2407DF0865}"/>
              </a:ext>
            </a:extLst>
          </p:cNvPr>
          <p:cNvSpPr/>
          <p:nvPr/>
        </p:nvSpPr>
        <p:spPr>
          <a:xfrm>
            <a:off x="0" y="1243092"/>
            <a:ext cx="3886200" cy="4333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セクシュアルハラスメント</a:t>
            </a:r>
            <a:r>
              <a:rPr kumimoji="1" lang="ja-JP" altLang="en-US" dirty="0">
                <a:solidFill>
                  <a:sysClr val="windowText" lastClr="000000"/>
                </a:solidFill>
              </a:rPr>
              <a:t>とは</a:t>
            </a:r>
            <a:endParaRPr kumimoji="1" lang="ja-JP" altLang="en-US" sz="2000" dirty="0">
              <a:solidFill>
                <a:sysClr val="windowText" lastClr="000000"/>
              </a:solidFill>
            </a:endParaRPr>
          </a:p>
        </p:txBody>
      </p:sp>
      <p:sp>
        <p:nvSpPr>
          <p:cNvPr id="9" name="テキスト ボックス 8">
            <a:extLst>
              <a:ext uri="{FF2B5EF4-FFF2-40B4-BE49-F238E27FC236}">
                <a16:creationId xmlns:a16="http://schemas.microsoft.com/office/drawing/2014/main" id="{9D7FE73A-4E38-570F-4415-33019EC4DADC}"/>
              </a:ext>
            </a:extLst>
          </p:cNvPr>
          <p:cNvSpPr txBox="1"/>
          <p:nvPr/>
        </p:nvSpPr>
        <p:spPr>
          <a:xfrm>
            <a:off x="146899" y="3200400"/>
            <a:ext cx="9454302" cy="1075679"/>
          </a:xfrm>
          <a:prstGeom prst="rect">
            <a:avLst/>
          </a:prstGeom>
          <a:noFill/>
        </p:spPr>
        <p:txBody>
          <a:bodyPr wrap="square" rtlCol="0">
            <a:spAutoFit/>
          </a:bodyPr>
          <a:lstStyle/>
          <a:p>
            <a:pPr>
              <a:lnSpc>
                <a:spcPct val="120000"/>
              </a:lnSpc>
              <a:spcAft>
                <a:spcPts val="600"/>
              </a:spcAft>
              <a:buClr>
                <a:schemeClr val="tx2"/>
              </a:buClr>
            </a:pPr>
            <a:r>
              <a:rPr kumimoji="1" lang="ja-JP" altLang="en-US" b="1" dirty="0"/>
              <a:t>　職場</a:t>
            </a:r>
            <a:r>
              <a:rPr kumimoji="1" lang="ja-JP" altLang="en-US" dirty="0"/>
              <a:t>において行われる上司・同僚からの言動（妊娠・出産したこと、育児・介護休業等の制度等の利用に関する言動）により、妊娠・出産した</a:t>
            </a:r>
            <a:r>
              <a:rPr kumimoji="1" lang="ja-JP" altLang="en-US" b="1" dirty="0"/>
              <a:t>女性労働者</a:t>
            </a:r>
            <a:r>
              <a:rPr kumimoji="1" lang="ja-JP" altLang="en-US" dirty="0"/>
              <a:t>や育児・介護休業等の制度等を利用しようとした又は利用した</a:t>
            </a:r>
            <a:r>
              <a:rPr kumimoji="1" lang="ja-JP" altLang="en-US" b="1" dirty="0"/>
              <a:t>男女労働者</a:t>
            </a:r>
            <a:r>
              <a:rPr kumimoji="1" lang="ja-JP" altLang="en-US" dirty="0"/>
              <a:t>の就業環境が害されること。</a:t>
            </a:r>
            <a:endParaRPr kumimoji="1" lang="en-US" altLang="ja-JP" dirty="0"/>
          </a:p>
        </p:txBody>
      </p:sp>
      <p:sp>
        <p:nvSpPr>
          <p:cNvPr id="10" name="正方形/長方形 9">
            <a:extLst>
              <a:ext uri="{FF2B5EF4-FFF2-40B4-BE49-F238E27FC236}">
                <a16:creationId xmlns:a16="http://schemas.microsoft.com/office/drawing/2014/main" id="{109211DD-B00D-2F0D-263F-C6A677C74DCA}"/>
              </a:ext>
            </a:extLst>
          </p:cNvPr>
          <p:cNvSpPr/>
          <p:nvPr/>
        </p:nvSpPr>
        <p:spPr>
          <a:xfrm>
            <a:off x="0" y="2743200"/>
            <a:ext cx="9690755" cy="4333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dirty="0">
                <a:solidFill>
                  <a:schemeClr val="tx1"/>
                </a:solidFill>
              </a:rPr>
              <a:t>妊娠・出産等に関するハラスメント、育児・介護休業等に関するハラスメント</a:t>
            </a:r>
            <a:r>
              <a:rPr kumimoji="1" lang="ja-JP" altLang="en-US" dirty="0">
                <a:solidFill>
                  <a:schemeClr val="tx1"/>
                </a:solidFill>
              </a:rPr>
              <a:t>とは</a:t>
            </a:r>
            <a:endParaRPr kumimoji="1" lang="en-US" altLang="ja-JP" sz="2000" dirty="0">
              <a:solidFill>
                <a:schemeClr val="tx1"/>
              </a:solidFill>
            </a:endParaRPr>
          </a:p>
        </p:txBody>
      </p:sp>
      <p:sp>
        <p:nvSpPr>
          <p:cNvPr id="11" name="正方形/長方形 10">
            <a:extLst>
              <a:ext uri="{FF2B5EF4-FFF2-40B4-BE49-F238E27FC236}">
                <a16:creationId xmlns:a16="http://schemas.microsoft.com/office/drawing/2014/main" id="{02F76CEB-6510-4092-F3FD-3831531E641D}"/>
              </a:ext>
            </a:extLst>
          </p:cNvPr>
          <p:cNvSpPr/>
          <p:nvPr/>
        </p:nvSpPr>
        <p:spPr>
          <a:xfrm>
            <a:off x="0" y="4267200"/>
            <a:ext cx="3048000" cy="4333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パワーハラスメント</a:t>
            </a:r>
            <a:r>
              <a:rPr kumimoji="1" lang="ja-JP" altLang="en-US" dirty="0">
                <a:solidFill>
                  <a:sysClr val="windowText" lastClr="000000"/>
                </a:solidFill>
              </a:rPr>
              <a:t>とは</a:t>
            </a:r>
            <a:endParaRPr kumimoji="1" lang="ja-JP" altLang="en-US" sz="2000" dirty="0">
              <a:solidFill>
                <a:sysClr val="windowText" lastClr="000000"/>
              </a:solidFill>
            </a:endParaRPr>
          </a:p>
        </p:txBody>
      </p:sp>
      <p:sp>
        <p:nvSpPr>
          <p:cNvPr id="13" name="テキスト ボックス 12">
            <a:extLst>
              <a:ext uri="{FF2B5EF4-FFF2-40B4-BE49-F238E27FC236}">
                <a16:creationId xmlns:a16="http://schemas.microsoft.com/office/drawing/2014/main" id="{F593C3EC-9728-92BD-66EF-7D59FB58694C}"/>
              </a:ext>
            </a:extLst>
          </p:cNvPr>
          <p:cNvSpPr txBox="1"/>
          <p:nvPr/>
        </p:nvSpPr>
        <p:spPr>
          <a:xfrm>
            <a:off x="228600" y="4657347"/>
            <a:ext cx="8153400" cy="2048253"/>
          </a:xfrm>
          <a:prstGeom prst="rect">
            <a:avLst/>
          </a:prstGeom>
          <a:noFill/>
        </p:spPr>
        <p:txBody>
          <a:bodyPr wrap="square" rtlCol="0">
            <a:spAutoFit/>
          </a:bodyPr>
          <a:lstStyle/>
          <a:p>
            <a:pPr>
              <a:lnSpc>
                <a:spcPct val="120000"/>
              </a:lnSpc>
              <a:spcAft>
                <a:spcPts val="600"/>
              </a:spcAft>
              <a:buClr>
                <a:schemeClr val="tx2"/>
              </a:buClr>
            </a:pPr>
            <a:r>
              <a:rPr kumimoji="1" lang="ja-JP" altLang="en-US" b="1" dirty="0"/>
              <a:t>　職場</a:t>
            </a:r>
            <a:r>
              <a:rPr kumimoji="1" lang="ja-JP" altLang="en-US" dirty="0"/>
              <a:t>において行われる</a:t>
            </a:r>
            <a:endParaRPr kumimoji="1" lang="en-US" altLang="ja-JP" dirty="0"/>
          </a:p>
          <a:p>
            <a:pPr>
              <a:lnSpc>
                <a:spcPct val="120000"/>
              </a:lnSpc>
              <a:spcAft>
                <a:spcPts val="600"/>
              </a:spcAft>
              <a:buClr>
                <a:schemeClr val="tx2"/>
              </a:buClr>
            </a:pPr>
            <a:r>
              <a:rPr kumimoji="1" lang="ja-JP" altLang="en-US" dirty="0"/>
              <a:t>　　①</a:t>
            </a:r>
            <a:r>
              <a:rPr kumimoji="1" lang="ja-JP" altLang="en-US" b="1" dirty="0"/>
              <a:t>優越的な関係を背景とした言動</a:t>
            </a:r>
            <a:r>
              <a:rPr kumimoji="1" lang="ja-JP" altLang="en-US" dirty="0"/>
              <a:t>であって、</a:t>
            </a:r>
            <a:endParaRPr kumimoji="1" lang="en-US" altLang="ja-JP" dirty="0"/>
          </a:p>
          <a:p>
            <a:pPr>
              <a:lnSpc>
                <a:spcPct val="120000"/>
              </a:lnSpc>
              <a:spcAft>
                <a:spcPts val="600"/>
              </a:spcAft>
              <a:buClr>
                <a:schemeClr val="tx2"/>
              </a:buClr>
            </a:pPr>
            <a:r>
              <a:rPr kumimoji="1" lang="ja-JP" altLang="en-US" dirty="0"/>
              <a:t>　　➁</a:t>
            </a:r>
            <a:r>
              <a:rPr kumimoji="1" lang="ja-JP" altLang="en-US" b="1" dirty="0"/>
              <a:t>業務上必要かつ相当な範囲を超えたもの</a:t>
            </a:r>
            <a:r>
              <a:rPr kumimoji="1" lang="ja-JP" altLang="en-US" dirty="0"/>
              <a:t>により、</a:t>
            </a:r>
            <a:endParaRPr kumimoji="1" lang="en-US" altLang="ja-JP" dirty="0"/>
          </a:p>
          <a:p>
            <a:pPr>
              <a:lnSpc>
                <a:spcPct val="120000"/>
              </a:lnSpc>
              <a:spcAft>
                <a:spcPts val="600"/>
              </a:spcAft>
              <a:buClr>
                <a:schemeClr val="tx2"/>
              </a:buClr>
            </a:pPr>
            <a:r>
              <a:rPr kumimoji="1" lang="ja-JP" altLang="en-US" dirty="0"/>
              <a:t>　　③</a:t>
            </a:r>
            <a:r>
              <a:rPr kumimoji="1" lang="ja-JP" altLang="en-US" b="1" dirty="0"/>
              <a:t>労働者の就業環境が害されるもの</a:t>
            </a:r>
            <a:endParaRPr kumimoji="1" lang="en-US" altLang="ja-JP" b="1" dirty="0"/>
          </a:p>
          <a:p>
            <a:pPr>
              <a:lnSpc>
                <a:spcPct val="120000"/>
              </a:lnSpc>
              <a:spcAft>
                <a:spcPts val="600"/>
              </a:spcAft>
              <a:buClr>
                <a:schemeClr val="tx2"/>
              </a:buClr>
            </a:pPr>
            <a:r>
              <a:rPr kumimoji="1" lang="ja-JP" altLang="en-US" dirty="0"/>
              <a:t>　　　であり、</a:t>
            </a:r>
            <a:r>
              <a:rPr kumimoji="1" lang="ja-JP" altLang="en-US" u="sng" dirty="0"/>
              <a:t>①から③までの３つの要素を全て満たすもの</a:t>
            </a:r>
            <a:r>
              <a:rPr kumimoji="1" lang="ja-JP" altLang="en-US" dirty="0"/>
              <a:t>。</a:t>
            </a:r>
            <a:endParaRPr kumimoji="1" lang="ja-JP" altLang="en-US" sz="1200" dirty="0"/>
          </a:p>
        </p:txBody>
      </p:sp>
    </p:spTree>
    <p:extLst>
      <p:ext uri="{BB962C8B-B14F-4D97-AF65-F5344CB8AC3E}">
        <p14:creationId xmlns:p14="http://schemas.microsoft.com/office/powerpoint/2010/main" val="238275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2F62F-93C6-3902-92E8-F85D9C18FC5B}"/>
              </a:ext>
            </a:extLst>
          </p:cNvPr>
          <p:cNvSpPr>
            <a:spLocks noGrp="1"/>
          </p:cNvSpPr>
          <p:nvPr>
            <p:ph type="title"/>
          </p:nvPr>
        </p:nvSpPr>
        <p:spPr/>
        <p:txBody>
          <a:bodyPr/>
          <a:lstStyle/>
          <a:p>
            <a:r>
              <a:rPr kumimoji="1" lang="ja-JP" altLang="en-US" sz="2000" dirty="0"/>
              <a:t>ハラスメント対策の強化</a:t>
            </a:r>
          </a:p>
        </p:txBody>
      </p:sp>
      <p:sp>
        <p:nvSpPr>
          <p:cNvPr id="3" name="スライド番号プレースホルダー 2">
            <a:extLst>
              <a:ext uri="{FF2B5EF4-FFF2-40B4-BE49-F238E27FC236}">
                <a16:creationId xmlns:a16="http://schemas.microsoft.com/office/drawing/2014/main" id="{720AF876-22A6-EB8C-7A35-D370FF42E142}"/>
              </a:ext>
            </a:extLst>
          </p:cNvPr>
          <p:cNvSpPr>
            <a:spLocks noGrp="1"/>
          </p:cNvSpPr>
          <p:nvPr>
            <p:ph type="sldNum" sz="quarter" idx="4"/>
          </p:nvPr>
        </p:nvSpPr>
        <p:spPr/>
        <p:txBody>
          <a:bodyPr/>
          <a:lstStyle/>
          <a:p>
            <a:fld id="{48F63A3B-78C7-47BE-AE5E-E10140E04643}" type="slidenum">
              <a:rPr lang="en-US" smtClean="0"/>
              <a:pPr/>
              <a:t>7</a:t>
            </a:fld>
            <a:endParaRPr lang="en-US" dirty="0"/>
          </a:p>
        </p:txBody>
      </p:sp>
      <p:sp>
        <p:nvSpPr>
          <p:cNvPr id="4" name="テキスト プレースホルダー 3">
            <a:extLst>
              <a:ext uri="{FF2B5EF4-FFF2-40B4-BE49-F238E27FC236}">
                <a16:creationId xmlns:a16="http://schemas.microsoft.com/office/drawing/2014/main" id="{48AB677F-C6B8-7C3C-B49D-7F725BFC8A4F}"/>
              </a:ext>
            </a:extLst>
          </p:cNvPr>
          <p:cNvSpPr>
            <a:spLocks noGrp="1"/>
          </p:cNvSpPr>
          <p:nvPr>
            <p:ph type="body" sz="quarter" idx="13"/>
          </p:nvPr>
        </p:nvSpPr>
        <p:spPr>
          <a:xfrm>
            <a:off x="0" y="828000"/>
            <a:ext cx="9907200" cy="554731"/>
          </a:xfrm>
        </p:spPr>
        <p:txBody>
          <a:bodyPr/>
          <a:lstStyle/>
          <a:p>
            <a:r>
              <a:rPr kumimoji="1" lang="ja-JP" altLang="en-US" sz="1400" dirty="0"/>
              <a:t>補足説明</a:t>
            </a:r>
          </a:p>
        </p:txBody>
      </p:sp>
      <p:sp>
        <p:nvSpPr>
          <p:cNvPr id="6" name="テキスト ボックス 5">
            <a:extLst>
              <a:ext uri="{FF2B5EF4-FFF2-40B4-BE49-F238E27FC236}">
                <a16:creationId xmlns:a16="http://schemas.microsoft.com/office/drawing/2014/main" id="{8CDB0721-FD7C-DFE0-826B-2D8864F82367}"/>
              </a:ext>
            </a:extLst>
          </p:cNvPr>
          <p:cNvSpPr txBox="1"/>
          <p:nvPr/>
        </p:nvSpPr>
        <p:spPr>
          <a:xfrm>
            <a:off x="152400" y="2057400"/>
            <a:ext cx="9393428" cy="4300601"/>
          </a:xfrm>
          <a:prstGeom prst="rect">
            <a:avLst/>
          </a:prstGeom>
          <a:noFill/>
        </p:spPr>
        <p:txBody>
          <a:bodyPr wrap="square" rtlCol="0">
            <a:spAutoFit/>
          </a:bodyPr>
          <a:lstStyle/>
          <a:p>
            <a:pPr marL="269875" indent="-269875">
              <a:lnSpc>
                <a:spcPct val="120000"/>
              </a:lnSpc>
              <a:spcAft>
                <a:spcPts val="600"/>
              </a:spcAft>
              <a:buClr>
                <a:schemeClr val="tx2"/>
              </a:buClr>
            </a:pPr>
            <a:r>
              <a:rPr kumimoji="1" lang="ja-JP" altLang="en-US" dirty="0"/>
              <a:t>（</a:t>
            </a:r>
            <a:r>
              <a:rPr kumimoji="1" lang="en-US" altLang="ja-JP" dirty="0"/>
              <a:t>※</a:t>
            </a:r>
            <a:r>
              <a:rPr kumimoji="1" lang="ja-JP" altLang="en-US" dirty="0"/>
              <a:t>１）</a:t>
            </a:r>
            <a:r>
              <a:rPr kumimoji="1" lang="ja-JP" altLang="en-US" b="1" dirty="0"/>
              <a:t>職場</a:t>
            </a:r>
            <a:r>
              <a:rPr kumimoji="1" lang="ja-JP" altLang="en-US" dirty="0"/>
              <a:t>とは、事業主が雇用する労働者が業務を遂行する場所を指し、労働者が通常就業している場所以外の場所であっても、労働者が業務を遂行する場所であれば「職場」に含まれる。</a:t>
            </a:r>
            <a:endParaRPr kumimoji="1" lang="en-US" altLang="ja-JP" dirty="0"/>
          </a:p>
          <a:p>
            <a:pPr>
              <a:lnSpc>
                <a:spcPct val="120000"/>
              </a:lnSpc>
              <a:spcAft>
                <a:spcPts val="600"/>
              </a:spcAft>
              <a:buClr>
                <a:schemeClr val="tx2"/>
              </a:buClr>
            </a:pPr>
            <a:endParaRPr kumimoji="1" lang="en-US" altLang="ja-JP" dirty="0"/>
          </a:p>
          <a:p>
            <a:pPr marL="269875" indent="-269875">
              <a:lnSpc>
                <a:spcPct val="120000"/>
              </a:lnSpc>
              <a:spcAft>
                <a:spcPts val="600"/>
              </a:spcAft>
              <a:buClr>
                <a:schemeClr val="tx2"/>
              </a:buClr>
            </a:pPr>
            <a:r>
              <a:rPr kumimoji="1" lang="ja-JP" altLang="en-US" dirty="0"/>
              <a:t>（</a:t>
            </a:r>
            <a:r>
              <a:rPr kumimoji="1" lang="en-US" altLang="ja-JP" dirty="0"/>
              <a:t>※</a:t>
            </a:r>
            <a:r>
              <a:rPr kumimoji="1" lang="ja-JP" altLang="en-US" dirty="0"/>
              <a:t>２）</a:t>
            </a:r>
            <a:r>
              <a:rPr kumimoji="1" lang="ja-JP" altLang="en-US" b="1" dirty="0"/>
              <a:t>労働者</a:t>
            </a:r>
            <a:r>
              <a:rPr kumimoji="1" lang="ja-JP" altLang="en-US" dirty="0"/>
              <a:t>とは、正規雇用労働者のみならず、パートタイム労働者、契約社員等いわゆる非正規雇用労働者を含む、事業主が雇用する全ての労働者をいう。</a:t>
            </a:r>
            <a:endParaRPr kumimoji="1" lang="en-US" altLang="ja-JP" dirty="0"/>
          </a:p>
          <a:p>
            <a:r>
              <a:rPr kumimoji="1" lang="ja-JP" altLang="en-US" dirty="0"/>
              <a:t>　</a:t>
            </a:r>
            <a:r>
              <a:rPr lang="ja-JP" altLang="ja-JP" dirty="0"/>
              <a:t>派遣労働者については、派遣元事業主だけでなく、派遣先事業主も、自ら雇用する労働</a:t>
            </a:r>
            <a:r>
              <a:rPr lang="ja-JP" altLang="en-US" dirty="0"/>
              <a:t>　</a:t>
            </a:r>
            <a:endParaRPr lang="en-US" altLang="ja-JP" dirty="0"/>
          </a:p>
          <a:p>
            <a:r>
              <a:rPr lang="ja-JP" altLang="en-US" dirty="0"/>
              <a:t>　</a:t>
            </a:r>
            <a:r>
              <a:rPr lang="ja-JP" altLang="ja-JP" dirty="0"/>
              <a:t>者と同様に、措置を講ずる必要があります</a:t>
            </a:r>
            <a:r>
              <a:rPr lang="ja-JP" altLang="en-US" dirty="0"/>
              <a:t>。</a:t>
            </a:r>
            <a:endParaRPr lang="ja-JP" altLang="ja-JP" dirty="0"/>
          </a:p>
          <a:p>
            <a:pPr marL="269875" indent="-269875">
              <a:lnSpc>
                <a:spcPct val="120000"/>
              </a:lnSpc>
              <a:spcAft>
                <a:spcPts val="600"/>
              </a:spcAft>
              <a:buClr>
                <a:schemeClr val="tx2"/>
              </a:buClr>
            </a:pPr>
            <a:endParaRPr kumimoji="1" lang="en-US" altLang="ja-JP" dirty="0"/>
          </a:p>
          <a:p>
            <a:pPr>
              <a:lnSpc>
                <a:spcPct val="120000"/>
              </a:lnSpc>
              <a:spcAft>
                <a:spcPts val="600"/>
              </a:spcAft>
              <a:buClr>
                <a:schemeClr val="tx2"/>
              </a:buClr>
            </a:pPr>
            <a:r>
              <a:rPr kumimoji="1" lang="ja-JP" altLang="en-US" dirty="0"/>
              <a:t>　　</a:t>
            </a:r>
            <a:endParaRPr kumimoji="1" lang="en-US" altLang="ja-JP" dirty="0"/>
          </a:p>
          <a:p>
            <a:pPr>
              <a:lnSpc>
                <a:spcPct val="120000"/>
              </a:lnSpc>
              <a:spcAft>
                <a:spcPts val="600"/>
              </a:spcAft>
              <a:buClr>
                <a:schemeClr val="tx2"/>
              </a:buClr>
            </a:pPr>
            <a:r>
              <a:rPr kumimoji="1" lang="ja-JP" altLang="en-US" dirty="0"/>
              <a:t>（他のハラスメントも同じ定義）</a:t>
            </a:r>
            <a:endParaRPr kumimoji="1" lang="en-US" altLang="ja-JP" dirty="0"/>
          </a:p>
          <a:p>
            <a:pPr algn="l">
              <a:lnSpc>
                <a:spcPct val="120000"/>
              </a:lnSpc>
              <a:spcAft>
                <a:spcPts val="600"/>
              </a:spcAft>
              <a:buClr>
                <a:schemeClr val="tx2"/>
              </a:buClr>
            </a:pPr>
            <a:endParaRPr kumimoji="1" lang="ja-JP" altLang="en-US" sz="1200" dirty="0"/>
          </a:p>
        </p:txBody>
      </p:sp>
    </p:spTree>
    <p:extLst>
      <p:ext uri="{BB962C8B-B14F-4D97-AF65-F5344CB8AC3E}">
        <p14:creationId xmlns:p14="http://schemas.microsoft.com/office/powerpoint/2010/main" val="1896188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069D87-7A14-9F84-489E-B039D08DD0BB}"/>
              </a:ext>
            </a:extLst>
          </p:cNvPr>
          <p:cNvSpPr>
            <a:spLocks noGrp="1"/>
          </p:cNvSpPr>
          <p:nvPr>
            <p:ph type="title"/>
          </p:nvPr>
        </p:nvSpPr>
        <p:spPr/>
        <p:txBody>
          <a:bodyPr/>
          <a:lstStyle/>
          <a:p>
            <a:r>
              <a:rPr lang="ja-JP" altLang="en-US" sz="2000" dirty="0"/>
              <a:t>ハラスメント対策の強化</a:t>
            </a:r>
            <a:endParaRPr kumimoji="1" lang="ja-JP" altLang="en-US" sz="2000" dirty="0"/>
          </a:p>
        </p:txBody>
      </p:sp>
      <p:sp>
        <p:nvSpPr>
          <p:cNvPr id="3" name="スライド番号プレースホルダー 2">
            <a:extLst>
              <a:ext uri="{FF2B5EF4-FFF2-40B4-BE49-F238E27FC236}">
                <a16:creationId xmlns:a16="http://schemas.microsoft.com/office/drawing/2014/main" id="{520BE416-32B4-0468-497F-D80E818EDF4E}"/>
              </a:ext>
            </a:extLst>
          </p:cNvPr>
          <p:cNvSpPr>
            <a:spLocks noGrp="1"/>
          </p:cNvSpPr>
          <p:nvPr>
            <p:ph type="sldNum" sz="quarter" idx="4"/>
          </p:nvPr>
        </p:nvSpPr>
        <p:spPr/>
        <p:txBody>
          <a:bodyPr/>
          <a:lstStyle/>
          <a:p>
            <a:fld id="{48F63A3B-78C7-47BE-AE5E-E10140E04643}" type="slidenum">
              <a:rPr lang="en-US" smtClean="0"/>
              <a:pPr/>
              <a:t>8</a:t>
            </a:fld>
            <a:endParaRPr lang="en-US" dirty="0"/>
          </a:p>
        </p:txBody>
      </p:sp>
      <p:sp>
        <p:nvSpPr>
          <p:cNvPr id="4" name="テキスト プレースホルダー 3">
            <a:extLst>
              <a:ext uri="{FF2B5EF4-FFF2-40B4-BE49-F238E27FC236}">
                <a16:creationId xmlns:a16="http://schemas.microsoft.com/office/drawing/2014/main" id="{31A521C1-B757-4545-8B84-522D69856515}"/>
              </a:ext>
            </a:extLst>
          </p:cNvPr>
          <p:cNvSpPr>
            <a:spLocks noGrp="1"/>
          </p:cNvSpPr>
          <p:nvPr>
            <p:ph type="body" sz="quarter" idx="13"/>
          </p:nvPr>
        </p:nvSpPr>
        <p:spPr>
          <a:xfrm>
            <a:off x="0" y="828000"/>
            <a:ext cx="9907200" cy="834808"/>
          </a:xfrm>
          <a:noFill/>
        </p:spPr>
        <p:txBody>
          <a:bodyPr/>
          <a:lstStyle/>
          <a:p>
            <a:r>
              <a:rPr kumimoji="1" lang="ja-JP" altLang="en-US" sz="1400" dirty="0"/>
              <a:t>職場におけるハラスメントを防止するために、事業主が雇用管理上講ずべき措置が指針において定められて</a:t>
            </a:r>
            <a:r>
              <a:rPr lang="ja-JP" altLang="en-US" sz="1400" dirty="0"/>
              <a:t>お</a:t>
            </a:r>
            <a:r>
              <a:rPr kumimoji="1" lang="ja-JP" altLang="en-US" sz="1400" dirty="0"/>
              <a:t>り、</a:t>
            </a:r>
            <a:r>
              <a:rPr lang="ja-JP" altLang="en-US" sz="1400" dirty="0"/>
              <a:t>実際に事案が発生した場合、事業主は雇用関係上の措置義務に基づき適切に対応しなければならない。</a:t>
            </a:r>
            <a:endParaRPr kumimoji="1" lang="ja-JP" altLang="en-US" sz="1400" dirty="0"/>
          </a:p>
        </p:txBody>
      </p:sp>
      <p:sp>
        <p:nvSpPr>
          <p:cNvPr id="5" name="テキスト ボックス 4">
            <a:extLst>
              <a:ext uri="{FF2B5EF4-FFF2-40B4-BE49-F238E27FC236}">
                <a16:creationId xmlns:a16="http://schemas.microsoft.com/office/drawing/2014/main" id="{5CD29C10-76D0-273E-B5F3-0A1A8F9D0D35}"/>
              </a:ext>
            </a:extLst>
          </p:cNvPr>
          <p:cNvSpPr txBox="1"/>
          <p:nvPr/>
        </p:nvSpPr>
        <p:spPr>
          <a:xfrm>
            <a:off x="-1200" y="1764610"/>
            <a:ext cx="9907200" cy="410882"/>
          </a:xfrm>
          <a:prstGeom prst="rect">
            <a:avLst/>
          </a:prstGeom>
          <a:noFill/>
        </p:spPr>
        <p:txBody>
          <a:bodyPr wrap="square" rtlCol="0">
            <a:spAutoFit/>
          </a:bodyPr>
          <a:lstStyle/>
          <a:p>
            <a:pPr algn="ctr">
              <a:lnSpc>
                <a:spcPct val="120000"/>
              </a:lnSpc>
              <a:spcAft>
                <a:spcPts val="600"/>
              </a:spcAft>
              <a:buClr>
                <a:schemeClr val="tx2"/>
              </a:buClr>
            </a:pPr>
            <a:r>
              <a:rPr kumimoji="1" lang="ja-JP" altLang="en-US" b="1" dirty="0"/>
              <a:t>職場におけるハラスメントについて事業主が雇用管理上講ずべき措置</a:t>
            </a:r>
          </a:p>
        </p:txBody>
      </p:sp>
      <p:pic>
        <p:nvPicPr>
          <p:cNvPr id="7" name="グラフィックス 6" descr="男性 単色塗りつぶし">
            <a:extLst>
              <a:ext uri="{FF2B5EF4-FFF2-40B4-BE49-F238E27FC236}">
                <a16:creationId xmlns:a16="http://schemas.microsoft.com/office/drawing/2014/main" id="{1C155CEB-59B9-3C80-8851-B850DFBE5B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500" y="2585523"/>
            <a:ext cx="734354" cy="734354"/>
          </a:xfrm>
          <a:prstGeom prst="rect">
            <a:avLst/>
          </a:prstGeom>
        </p:spPr>
      </p:pic>
      <p:sp>
        <p:nvSpPr>
          <p:cNvPr id="9" name="正方形/長方形 8">
            <a:extLst>
              <a:ext uri="{FF2B5EF4-FFF2-40B4-BE49-F238E27FC236}">
                <a16:creationId xmlns:a16="http://schemas.microsoft.com/office/drawing/2014/main" id="{981BFD4E-D871-85A7-165E-9AC87FB7187D}"/>
              </a:ext>
            </a:extLst>
          </p:cNvPr>
          <p:cNvSpPr/>
          <p:nvPr/>
        </p:nvSpPr>
        <p:spPr>
          <a:xfrm>
            <a:off x="595777" y="3445611"/>
            <a:ext cx="1447800" cy="304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労働者（被害者）</a:t>
            </a:r>
          </a:p>
        </p:txBody>
      </p:sp>
      <p:pic>
        <p:nvPicPr>
          <p:cNvPr id="11" name="グラフィックス 10" descr="男性 単色塗りつぶし">
            <a:extLst>
              <a:ext uri="{FF2B5EF4-FFF2-40B4-BE49-F238E27FC236}">
                <a16:creationId xmlns:a16="http://schemas.microsoft.com/office/drawing/2014/main" id="{5F8B9823-47EB-88D0-42EF-4021E1FC562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500" y="4281449"/>
            <a:ext cx="734354" cy="734354"/>
          </a:xfrm>
          <a:prstGeom prst="rect">
            <a:avLst/>
          </a:prstGeom>
        </p:spPr>
      </p:pic>
      <p:sp>
        <p:nvSpPr>
          <p:cNvPr id="12" name="正方形/長方形 11">
            <a:extLst>
              <a:ext uri="{FF2B5EF4-FFF2-40B4-BE49-F238E27FC236}">
                <a16:creationId xmlns:a16="http://schemas.microsoft.com/office/drawing/2014/main" id="{56178539-EC81-7DDD-3FB2-E3327504724F}"/>
              </a:ext>
            </a:extLst>
          </p:cNvPr>
          <p:cNvSpPr/>
          <p:nvPr/>
        </p:nvSpPr>
        <p:spPr>
          <a:xfrm>
            <a:off x="595777" y="5141537"/>
            <a:ext cx="1447800" cy="304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労働者（加害者）</a:t>
            </a:r>
          </a:p>
        </p:txBody>
      </p:sp>
      <p:sp>
        <p:nvSpPr>
          <p:cNvPr id="13" name="正方形/長方形 12">
            <a:extLst>
              <a:ext uri="{FF2B5EF4-FFF2-40B4-BE49-F238E27FC236}">
                <a16:creationId xmlns:a16="http://schemas.microsoft.com/office/drawing/2014/main" id="{6D09BE1D-EDEE-DEF1-606C-47DA3DC27B76}"/>
              </a:ext>
            </a:extLst>
          </p:cNvPr>
          <p:cNvSpPr/>
          <p:nvPr/>
        </p:nvSpPr>
        <p:spPr>
          <a:xfrm>
            <a:off x="4876800" y="2764364"/>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➀事業主の方針の明確化及びその周知・啓発</a:t>
            </a:r>
            <a:endParaRPr kumimoji="1" lang="en-US" altLang="ja-JP" sz="1600" b="1" dirty="0">
              <a:solidFill>
                <a:schemeClr val="bg1"/>
              </a:solidFill>
            </a:endParaRPr>
          </a:p>
        </p:txBody>
      </p:sp>
      <p:sp>
        <p:nvSpPr>
          <p:cNvPr id="14" name="正方形/長方形 13">
            <a:extLst>
              <a:ext uri="{FF2B5EF4-FFF2-40B4-BE49-F238E27FC236}">
                <a16:creationId xmlns:a16="http://schemas.microsoft.com/office/drawing/2014/main" id="{F75C2466-9302-5FB3-8A1C-0A97271FDD69}"/>
              </a:ext>
            </a:extLst>
          </p:cNvPr>
          <p:cNvSpPr/>
          <p:nvPr/>
        </p:nvSpPr>
        <p:spPr>
          <a:xfrm>
            <a:off x="4876800" y="3581401"/>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➁相談（苦情を含む）に応じ、適切に対応す</a:t>
            </a:r>
            <a:endParaRPr kumimoji="1" lang="en-US" altLang="ja-JP" sz="1600" b="1" dirty="0">
              <a:solidFill>
                <a:schemeClr val="bg1"/>
              </a:solidFill>
            </a:endParaRPr>
          </a:p>
          <a:p>
            <a:r>
              <a:rPr kumimoji="1" lang="ja-JP" altLang="en-US" sz="1600" b="1" dirty="0">
                <a:solidFill>
                  <a:schemeClr val="bg1"/>
                </a:solidFill>
              </a:rPr>
              <a:t>　るために必要な体制の整備</a:t>
            </a:r>
            <a:endParaRPr kumimoji="1" lang="en-US" altLang="ja-JP" sz="1600" b="1" dirty="0">
              <a:solidFill>
                <a:schemeClr val="bg1"/>
              </a:solidFill>
            </a:endParaRPr>
          </a:p>
        </p:txBody>
      </p:sp>
      <p:sp>
        <p:nvSpPr>
          <p:cNvPr id="15" name="正方形/長方形 14">
            <a:extLst>
              <a:ext uri="{FF2B5EF4-FFF2-40B4-BE49-F238E27FC236}">
                <a16:creationId xmlns:a16="http://schemas.microsoft.com/office/drawing/2014/main" id="{1E6AEEB2-B656-212C-00F3-229DF9A22AA8}"/>
              </a:ext>
            </a:extLst>
          </p:cNvPr>
          <p:cNvSpPr/>
          <p:nvPr/>
        </p:nvSpPr>
        <p:spPr>
          <a:xfrm>
            <a:off x="4876800" y="4433953"/>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➂職場におけるハラスメントへの事後の迅速</a:t>
            </a:r>
            <a:endParaRPr kumimoji="1" lang="en-US" altLang="ja-JP" sz="1600" b="1" dirty="0">
              <a:solidFill>
                <a:schemeClr val="bg1"/>
              </a:solidFill>
            </a:endParaRPr>
          </a:p>
          <a:p>
            <a:r>
              <a:rPr kumimoji="1" lang="ja-JP" altLang="en-US" sz="1600" b="1" dirty="0">
                <a:solidFill>
                  <a:schemeClr val="bg1"/>
                </a:solidFill>
              </a:rPr>
              <a:t>　かつ適切な対応</a:t>
            </a:r>
            <a:endParaRPr kumimoji="1" lang="en-US" altLang="ja-JP" sz="1600" b="1" dirty="0">
              <a:solidFill>
                <a:schemeClr val="bg1"/>
              </a:solidFill>
            </a:endParaRPr>
          </a:p>
        </p:txBody>
      </p:sp>
      <p:sp>
        <p:nvSpPr>
          <p:cNvPr id="16" name="正方形/長方形 15">
            <a:extLst>
              <a:ext uri="{FF2B5EF4-FFF2-40B4-BE49-F238E27FC236}">
                <a16:creationId xmlns:a16="http://schemas.microsoft.com/office/drawing/2014/main" id="{5F6A9998-EAC9-98D6-D1C1-3BB6FF09041B}"/>
              </a:ext>
            </a:extLst>
          </p:cNvPr>
          <p:cNvSpPr/>
          <p:nvPr/>
        </p:nvSpPr>
        <p:spPr>
          <a:xfrm>
            <a:off x="4876800" y="5257901"/>
            <a:ext cx="4343400" cy="55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➃併せて講ずべき措置</a:t>
            </a:r>
            <a:endParaRPr kumimoji="1" lang="en-US" altLang="ja-JP" sz="1600" b="1" dirty="0">
              <a:solidFill>
                <a:schemeClr val="bg1"/>
              </a:solidFill>
            </a:endParaRPr>
          </a:p>
        </p:txBody>
      </p:sp>
      <p:cxnSp>
        <p:nvCxnSpPr>
          <p:cNvPr id="18" name="直線矢印コネクタ 17">
            <a:extLst>
              <a:ext uri="{FF2B5EF4-FFF2-40B4-BE49-F238E27FC236}">
                <a16:creationId xmlns:a16="http://schemas.microsoft.com/office/drawing/2014/main" id="{AE77EC79-6FEF-681C-D1E5-D6EE712BEACE}"/>
              </a:ext>
            </a:extLst>
          </p:cNvPr>
          <p:cNvCxnSpPr/>
          <p:nvPr/>
        </p:nvCxnSpPr>
        <p:spPr>
          <a:xfrm>
            <a:off x="2286000" y="3429000"/>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7817BDB0-B734-6422-46B1-2A7073EAE5C3}"/>
              </a:ext>
            </a:extLst>
          </p:cNvPr>
          <p:cNvCxnSpPr>
            <a:cxnSpLocks/>
          </p:cNvCxnSpPr>
          <p:nvPr/>
        </p:nvCxnSpPr>
        <p:spPr>
          <a:xfrm flipH="1">
            <a:off x="2286000" y="5110999"/>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楕円 21">
            <a:extLst>
              <a:ext uri="{FF2B5EF4-FFF2-40B4-BE49-F238E27FC236}">
                <a16:creationId xmlns:a16="http://schemas.microsoft.com/office/drawing/2014/main" id="{32A3E34B-1310-1340-6A5D-56AB0BC57401}"/>
              </a:ext>
            </a:extLst>
          </p:cNvPr>
          <p:cNvSpPr/>
          <p:nvPr/>
        </p:nvSpPr>
        <p:spPr>
          <a:xfrm>
            <a:off x="2733675" y="2877012"/>
            <a:ext cx="1390650" cy="4766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苦情・相談</a:t>
            </a:r>
          </a:p>
        </p:txBody>
      </p:sp>
      <p:sp>
        <p:nvSpPr>
          <p:cNvPr id="23" name="楕円 22">
            <a:extLst>
              <a:ext uri="{FF2B5EF4-FFF2-40B4-BE49-F238E27FC236}">
                <a16:creationId xmlns:a16="http://schemas.microsoft.com/office/drawing/2014/main" id="{2D65F4C1-3B3C-E45E-12C4-34CDCBCA41FA}"/>
              </a:ext>
            </a:extLst>
          </p:cNvPr>
          <p:cNvSpPr/>
          <p:nvPr/>
        </p:nvSpPr>
        <p:spPr>
          <a:xfrm>
            <a:off x="2733675" y="4539169"/>
            <a:ext cx="1390650" cy="476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事案に応じ適切に対応</a:t>
            </a:r>
          </a:p>
        </p:txBody>
      </p:sp>
      <p:sp>
        <p:nvSpPr>
          <p:cNvPr id="24" name="正方形/長方形 23">
            <a:extLst>
              <a:ext uri="{FF2B5EF4-FFF2-40B4-BE49-F238E27FC236}">
                <a16:creationId xmlns:a16="http://schemas.microsoft.com/office/drawing/2014/main" id="{87C1062B-160E-D5C4-A86A-98E9EB4E4D0E}"/>
              </a:ext>
            </a:extLst>
          </p:cNvPr>
          <p:cNvSpPr/>
          <p:nvPr/>
        </p:nvSpPr>
        <p:spPr>
          <a:xfrm>
            <a:off x="4724400" y="2630181"/>
            <a:ext cx="4648200" cy="331341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cxnSp>
        <p:nvCxnSpPr>
          <p:cNvPr id="6" name="直線矢印コネクタ 5">
            <a:extLst>
              <a:ext uri="{FF2B5EF4-FFF2-40B4-BE49-F238E27FC236}">
                <a16:creationId xmlns:a16="http://schemas.microsoft.com/office/drawing/2014/main" id="{2E345E99-4A0F-424C-4FEB-DDB142E6547B}"/>
              </a:ext>
            </a:extLst>
          </p:cNvPr>
          <p:cNvCxnSpPr>
            <a:cxnSpLocks/>
          </p:cNvCxnSpPr>
          <p:nvPr/>
        </p:nvCxnSpPr>
        <p:spPr>
          <a:xfrm flipH="1" flipV="1">
            <a:off x="2209800" y="3771150"/>
            <a:ext cx="2438400" cy="1105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571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ECC3EB-8DC4-5F44-4A0C-20BDA364F0D0}"/>
              </a:ext>
            </a:extLst>
          </p:cNvPr>
          <p:cNvSpPr>
            <a:spLocks noGrp="1"/>
          </p:cNvSpPr>
          <p:nvPr>
            <p:ph type="title"/>
          </p:nvPr>
        </p:nvSpPr>
        <p:spPr/>
        <p:txBody>
          <a:bodyPr/>
          <a:lstStyle/>
          <a:p>
            <a:r>
              <a:rPr lang="ja-JP" altLang="en-US" sz="2000" dirty="0"/>
              <a:t>ハラスメント対策の強化</a:t>
            </a:r>
            <a:endParaRPr kumimoji="1" lang="ja-JP" altLang="en-US" sz="2000" dirty="0"/>
          </a:p>
        </p:txBody>
      </p:sp>
      <p:sp>
        <p:nvSpPr>
          <p:cNvPr id="3" name="スライド番号プレースホルダー 2">
            <a:extLst>
              <a:ext uri="{FF2B5EF4-FFF2-40B4-BE49-F238E27FC236}">
                <a16:creationId xmlns:a16="http://schemas.microsoft.com/office/drawing/2014/main" id="{BFB680F3-1892-BB71-1CAE-C8C45A5BC084}"/>
              </a:ext>
            </a:extLst>
          </p:cNvPr>
          <p:cNvSpPr>
            <a:spLocks noGrp="1"/>
          </p:cNvSpPr>
          <p:nvPr>
            <p:ph type="sldNum" sz="quarter" idx="4"/>
          </p:nvPr>
        </p:nvSpPr>
        <p:spPr/>
        <p:txBody>
          <a:bodyPr/>
          <a:lstStyle/>
          <a:p>
            <a:fld id="{48F63A3B-78C7-47BE-AE5E-E10140E04643}" type="slidenum">
              <a:rPr lang="en-US" smtClean="0"/>
              <a:pPr/>
              <a:t>9</a:t>
            </a:fld>
            <a:endParaRPr lang="en-US" dirty="0"/>
          </a:p>
        </p:txBody>
      </p:sp>
      <p:sp>
        <p:nvSpPr>
          <p:cNvPr id="4" name="テキスト プレースホルダー 3">
            <a:extLst>
              <a:ext uri="{FF2B5EF4-FFF2-40B4-BE49-F238E27FC236}">
                <a16:creationId xmlns:a16="http://schemas.microsoft.com/office/drawing/2014/main" id="{4FDA723D-94F9-D987-C6A1-E27C14215043}"/>
              </a:ext>
            </a:extLst>
          </p:cNvPr>
          <p:cNvSpPr>
            <a:spLocks noGrp="1"/>
          </p:cNvSpPr>
          <p:nvPr>
            <p:ph type="body" sz="quarter" idx="13"/>
          </p:nvPr>
        </p:nvSpPr>
        <p:spPr>
          <a:xfrm>
            <a:off x="0" y="828000"/>
            <a:ext cx="9907200" cy="554731"/>
          </a:xfrm>
        </p:spPr>
        <p:txBody>
          <a:bodyPr/>
          <a:lstStyle/>
          <a:p>
            <a:r>
              <a:rPr kumimoji="1" lang="ja-JP" altLang="en-US" sz="1400" dirty="0"/>
              <a:t>事業主が雇用管理上講ずべき措置の主な内容</a:t>
            </a:r>
          </a:p>
        </p:txBody>
      </p:sp>
      <p:sp>
        <p:nvSpPr>
          <p:cNvPr id="5" name="テキスト ボックス 4">
            <a:extLst>
              <a:ext uri="{FF2B5EF4-FFF2-40B4-BE49-F238E27FC236}">
                <a16:creationId xmlns:a16="http://schemas.microsoft.com/office/drawing/2014/main" id="{9CCB8997-294F-1FA7-913F-EB5AFC146D5A}"/>
              </a:ext>
            </a:extLst>
          </p:cNvPr>
          <p:cNvSpPr txBox="1"/>
          <p:nvPr/>
        </p:nvSpPr>
        <p:spPr>
          <a:xfrm>
            <a:off x="76200" y="1465502"/>
            <a:ext cx="9677400" cy="4630498"/>
          </a:xfrm>
          <a:prstGeom prst="rect">
            <a:avLst/>
          </a:prstGeom>
          <a:noFill/>
        </p:spPr>
        <p:txBody>
          <a:bodyPr wrap="square" rtlCol="0">
            <a:spAutoFit/>
          </a:bodyPr>
          <a:lstStyle/>
          <a:p>
            <a:pPr algn="l">
              <a:lnSpc>
                <a:spcPct val="120000"/>
              </a:lnSpc>
              <a:spcAft>
                <a:spcPts val="600"/>
              </a:spcAft>
              <a:buClr>
                <a:schemeClr val="tx2"/>
              </a:buClr>
            </a:pPr>
            <a:r>
              <a:rPr kumimoji="1" lang="ja-JP" altLang="en-US" b="1" dirty="0"/>
              <a:t>①事業主の方針の明確化及びその周知・啓発：</a:t>
            </a:r>
            <a:r>
              <a:rPr kumimoji="1" lang="ja-JP" altLang="en-US" dirty="0"/>
              <a:t>ハラスメントの内容、ハラスメントを行ってはならない旨の方針の明確化、管理監督者を含む労働者への周知啓発。行為者については、厳正に対処する旨の方針・対処の内容を就業規則等に規定し、管理監督者を含む労働者に周知・啓発。</a:t>
            </a:r>
            <a:endParaRPr kumimoji="1" lang="en-US" altLang="ja-JP" dirty="0"/>
          </a:p>
          <a:p>
            <a:pPr algn="l">
              <a:lnSpc>
                <a:spcPct val="120000"/>
              </a:lnSpc>
              <a:spcAft>
                <a:spcPts val="600"/>
              </a:spcAft>
              <a:buClr>
                <a:schemeClr val="tx2"/>
              </a:buClr>
            </a:pPr>
            <a:r>
              <a:rPr kumimoji="1" lang="ja-JP" altLang="en-US" b="1" dirty="0"/>
              <a:t>➁相談（苦情を含む）に応じ、適切に対応するために必要な体制の整備：</a:t>
            </a:r>
            <a:r>
              <a:rPr kumimoji="1" lang="ja-JP" altLang="en-US" dirty="0"/>
              <a:t>相談窓口の周知。発生のおそれがある場合やハラスメントに該当するか否か微妙な場合であっても、広く相談に対応。</a:t>
            </a:r>
            <a:endParaRPr kumimoji="1" lang="en-US" altLang="ja-JP" dirty="0"/>
          </a:p>
          <a:p>
            <a:pPr algn="l">
              <a:lnSpc>
                <a:spcPct val="120000"/>
              </a:lnSpc>
              <a:spcAft>
                <a:spcPts val="600"/>
              </a:spcAft>
              <a:buClr>
                <a:schemeClr val="tx2"/>
              </a:buClr>
            </a:pPr>
            <a:r>
              <a:rPr kumimoji="1" lang="ja-JP" altLang="en-US" b="1" dirty="0"/>
              <a:t>③職場におけるハラスメントへの事後の迅速かつ適切な対応：</a:t>
            </a:r>
            <a:r>
              <a:rPr kumimoji="1" lang="ja-JP" altLang="en-US" dirty="0"/>
              <a:t>事実関係を迅速かつ正確に確認。事実関係の確認後は、速やかに被害者に対する配慮のための措置とともに、行為者に対する措置を適切に行う。再発防止に向けた措置を講ずる。</a:t>
            </a:r>
            <a:endParaRPr kumimoji="1" lang="en-US" altLang="ja-JP" dirty="0"/>
          </a:p>
          <a:p>
            <a:pPr algn="l">
              <a:lnSpc>
                <a:spcPct val="120000"/>
              </a:lnSpc>
              <a:spcAft>
                <a:spcPts val="600"/>
              </a:spcAft>
              <a:buClr>
                <a:schemeClr val="tx2"/>
              </a:buClr>
            </a:pPr>
            <a:r>
              <a:rPr kumimoji="1" lang="ja-JP" altLang="en-US" b="1" dirty="0"/>
              <a:t>④併せて講ずべき措置：</a:t>
            </a:r>
            <a:r>
              <a:rPr kumimoji="1" lang="ja-JP" altLang="en-US" dirty="0"/>
              <a:t>プライバシーを保護するために必要な措置を講じ、労働者に周知。事業主に相談したこと等を理由として、解雇その他不利益な取扱いをされない旨を定め、労働者に周知・啓発する。</a:t>
            </a:r>
            <a:endParaRPr kumimoji="1" lang="en-US" altLang="ja-JP" dirty="0"/>
          </a:p>
        </p:txBody>
      </p:sp>
    </p:spTree>
    <p:extLst>
      <p:ext uri="{BB962C8B-B14F-4D97-AF65-F5344CB8AC3E}">
        <p14:creationId xmlns:p14="http://schemas.microsoft.com/office/powerpoint/2010/main" val="235903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BDC671-0F81-D55F-F3F7-6D61D2CDD388}"/>
              </a:ext>
            </a:extLst>
          </p:cNvPr>
          <p:cNvSpPr>
            <a:spLocks noGrp="1"/>
          </p:cNvSpPr>
          <p:nvPr>
            <p:ph type="title"/>
          </p:nvPr>
        </p:nvSpPr>
        <p:spPr/>
        <p:txBody>
          <a:bodyPr/>
          <a:lstStyle/>
          <a:p>
            <a:r>
              <a:rPr lang="ja-JP" altLang="en-US" sz="2000" dirty="0"/>
              <a:t>カスタマーハラスメント対策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F023BFDB-7D88-6B24-F08C-265ECACFE1B9}"/>
              </a:ext>
            </a:extLst>
          </p:cNvPr>
          <p:cNvSpPr>
            <a:spLocks noGrp="1"/>
          </p:cNvSpPr>
          <p:nvPr>
            <p:ph type="sldNum" sz="quarter" idx="4"/>
          </p:nvPr>
        </p:nvSpPr>
        <p:spPr/>
        <p:txBody>
          <a:bodyPr/>
          <a:lstStyle/>
          <a:p>
            <a:fld id="{48F63A3B-78C7-47BE-AE5E-E10140E04643}" type="slidenum">
              <a:rPr lang="en-US" smtClean="0"/>
              <a:pPr/>
              <a:t>10</a:t>
            </a:fld>
            <a:endParaRPr lang="en-US" dirty="0"/>
          </a:p>
        </p:txBody>
      </p:sp>
      <p:sp>
        <p:nvSpPr>
          <p:cNvPr id="4" name="テキスト プレースホルダー 3">
            <a:extLst>
              <a:ext uri="{FF2B5EF4-FFF2-40B4-BE49-F238E27FC236}">
                <a16:creationId xmlns:a16="http://schemas.microsoft.com/office/drawing/2014/main" id="{CCA344B3-8030-E65F-6522-778F40EC4BCA}"/>
              </a:ext>
            </a:extLst>
          </p:cNvPr>
          <p:cNvSpPr>
            <a:spLocks noGrp="1"/>
          </p:cNvSpPr>
          <p:nvPr>
            <p:ph type="body" sz="quarter" idx="13"/>
          </p:nvPr>
        </p:nvSpPr>
        <p:spPr>
          <a:xfrm>
            <a:off x="0" y="828000"/>
            <a:ext cx="9907200" cy="543600"/>
          </a:xfrm>
        </p:spPr>
        <p:txBody>
          <a:bodyPr/>
          <a:lstStyle/>
          <a:p>
            <a:r>
              <a:rPr kumimoji="1" lang="ja-JP" altLang="en-US" sz="1400" dirty="0"/>
              <a:t>カスタマーハラスメントについて</a:t>
            </a:r>
          </a:p>
        </p:txBody>
      </p:sp>
      <p:sp>
        <p:nvSpPr>
          <p:cNvPr id="5" name="テキスト ボックス 4">
            <a:extLst>
              <a:ext uri="{FF2B5EF4-FFF2-40B4-BE49-F238E27FC236}">
                <a16:creationId xmlns:a16="http://schemas.microsoft.com/office/drawing/2014/main" id="{A4EB5D8A-ED30-A0E0-8C63-562BD5023DB8}"/>
              </a:ext>
            </a:extLst>
          </p:cNvPr>
          <p:cNvSpPr txBox="1"/>
          <p:nvPr/>
        </p:nvSpPr>
        <p:spPr>
          <a:xfrm>
            <a:off x="152400" y="1613982"/>
            <a:ext cx="9525000" cy="4519699"/>
          </a:xfrm>
          <a:prstGeom prst="rect">
            <a:avLst/>
          </a:prstGeom>
          <a:noFill/>
        </p:spPr>
        <p:txBody>
          <a:bodyPr wrap="square" rtlCol="0">
            <a:spAutoFit/>
          </a:bodyPr>
          <a:lstStyle/>
          <a:p>
            <a:pPr algn="l">
              <a:lnSpc>
                <a:spcPct val="120000"/>
              </a:lnSpc>
              <a:spcAft>
                <a:spcPts val="600"/>
              </a:spcAft>
              <a:buClr>
                <a:schemeClr val="tx2"/>
              </a:buClr>
            </a:pPr>
            <a:endParaRPr kumimoji="1" lang="en-US" altLang="ja-JP" sz="500" b="1" dirty="0"/>
          </a:p>
          <a:p>
            <a:pPr algn="l">
              <a:lnSpc>
                <a:spcPct val="120000"/>
              </a:lnSpc>
              <a:spcAft>
                <a:spcPts val="600"/>
              </a:spcAft>
              <a:buClr>
                <a:schemeClr val="tx2"/>
              </a:buClr>
            </a:pPr>
            <a:r>
              <a:rPr kumimoji="1" lang="ja-JP" altLang="en-US" b="1" dirty="0"/>
              <a:t>職場</a:t>
            </a:r>
            <a:r>
              <a:rPr kumimoji="1" lang="ja-JP" altLang="en-US" dirty="0"/>
              <a:t>において行われる</a:t>
            </a:r>
            <a:endParaRPr kumimoji="1" lang="en-US" altLang="ja-JP" dirty="0"/>
          </a:p>
          <a:p>
            <a:pPr algn="l">
              <a:lnSpc>
                <a:spcPct val="120000"/>
              </a:lnSpc>
              <a:spcAft>
                <a:spcPts val="600"/>
              </a:spcAft>
              <a:buClr>
                <a:schemeClr val="tx2"/>
              </a:buClr>
            </a:pPr>
            <a:r>
              <a:rPr kumimoji="1" lang="ja-JP" altLang="en-US" dirty="0"/>
              <a:t>①</a:t>
            </a:r>
            <a:r>
              <a:rPr kumimoji="1" lang="ja-JP" altLang="en-US" b="1" dirty="0"/>
              <a:t>顧客等</a:t>
            </a:r>
            <a:r>
              <a:rPr kumimoji="1" lang="ja-JP" altLang="en-US" sz="1400" b="1" dirty="0"/>
              <a:t>（</a:t>
            </a:r>
            <a:r>
              <a:rPr kumimoji="1" lang="en-US" altLang="ja-JP" sz="1400" b="1" dirty="0"/>
              <a:t>※</a:t>
            </a:r>
            <a:r>
              <a:rPr kumimoji="1" lang="ja-JP" altLang="en-US" sz="1400" b="1" dirty="0"/>
              <a:t>１）</a:t>
            </a:r>
            <a:r>
              <a:rPr kumimoji="1" lang="ja-JP" altLang="en-US" b="1" dirty="0"/>
              <a:t>の言動</a:t>
            </a:r>
            <a:r>
              <a:rPr kumimoji="1" lang="ja-JP" altLang="en-US" dirty="0"/>
              <a:t>であって、</a:t>
            </a:r>
            <a:endParaRPr kumimoji="1" lang="en-US" altLang="ja-JP" dirty="0"/>
          </a:p>
          <a:p>
            <a:pPr marL="182563" indent="-182563" algn="l">
              <a:lnSpc>
                <a:spcPct val="120000"/>
              </a:lnSpc>
              <a:spcAft>
                <a:spcPts val="600"/>
              </a:spcAft>
              <a:buClr>
                <a:schemeClr val="tx2"/>
              </a:buClr>
            </a:pPr>
            <a:r>
              <a:rPr kumimoji="1" lang="ja-JP" altLang="en-US" dirty="0"/>
              <a:t>➁その雇用する労働者が従事する業務の性質その他の事情に照らして、</a:t>
            </a:r>
            <a:r>
              <a:rPr kumimoji="1" lang="ja-JP" altLang="en-US" b="1" dirty="0"/>
              <a:t>社会通念上許容される範囲を超えた</a:t>
            </a:r>
            <a:r>
              <a:rPr kumimoji="1" lang="ja-JP" altLang="en-US" sz="1400" b="1" dirty="0"/>
              <a:t>（</a:t>
            </a:r>
            <a:r>
              <a:rPr kumimoji="1" lang="en-US" altLang="ja-JP" sz="1400" b="1" dirty="0"/>
              <a:t>※</a:t>
            </a:r>
            <a:r>
              <a:rPr kumimoji="1" lang="ja-JP" altLang="en-US" sz="1400" b="1" dirty="0"/>
              <a:t>２）</a:t>
            </a:r>
            <a:r>
              <a:rPr kumimoji="1" lang="ja-JP" altLang="en-US" b="1" dirty="0"/>
              <a:t>もの</a:t>
            </a:r>
            <a:r>
              <a:rPr kumimoji="1" lang="ja-JP" altLang="en-US" dirty="0"/>
              <a:t>により、</a:t>
            </a:r>
            <a:endParaRPr kumimoji="1" lang="en-US" altLang="ja-JP" dirty="0"/>
          </a:p>
          <a:p>
            <a:pPr algn="l">
              <a:lnSpc>
                <a:spcPct val="120000"/>
              </a:lnSpc>
              <a:spcAft>
                <a:spcPts val="600"/>
              </a:spcAft>
              <a:buClr>
                <a:schemeClr val="tx2"/>
              </a:buClr>
            </a:pPr>
            <a:r>
              <a:rPr kumimoji="1" lang="ja-JP" altLang="en-US" dirty="0"/>
              <a:t>③</a:t>
            </a:r>
            <a:r>
              <a:rPr kumimoji="1" lang="ja-JP" altLang="en-US" b="1" dirty="0"/>
              <a:t>労働者の就業環境が害されるもの</a:t>
            </a:r>
            <a:endParaRPr kumimoji="1" lang="en-US" altLang="ja-JP" b="1" dirty="0"/>
          </a:p>
          <a:p>
            <a:pPr algn="l">
              <a:lnSpc>
                <a:spcPct val="120000"/>
              </a:lnSpc>
              <a:spcAft>
                <a:spcPts val="600"/>
              </a:spcAft>
              <a:buClr>
                <a:schemeClr val="tx2"/>
              </a:buClr>
            </a:pPr>
            <a:r>
              <a:rPr kumimoji="1" lang="ja-JP" altLang="en-US" dirty="0"/>
              <a:t>　であり、①から③までの</a:t>
            </a:r>
            <a:r>
              <a:rPr kumimoji="1" lang="ja-JP" altLang="en-US" u="sng" dirty="0"/>
              <a:t>３つの要素を全て満たすもの</a:t>
            </a:r>
            <a:r>
              <a:rPr kumimoji="1" lang="ja-JP" altLang="en-US" dirty="0"/>
              <a:t>。</a:t>
            </a:r>
            <a:endParaRPr kumimoji="1" lang="en-US" altLang="ja-JP" dirty="0"/>
          </a:p>
          <a:p>
            <a:pPr algn="l">
              <a:lnSpc>
                <a:spcPct val="120000"/>
              </a:lnSpc>
              <a:spcAft>
                <a:spcPts val="600"/>
              </a:spcAft>
              <a:buClr>
                <a:schemeClr val="tx2"/>
              </a:buClr>
            </a:pPr>
            <a:endParaRPr kumimoji="1" lang="en-US" altLang="ja-JP" sz="1100" dirty="0"/>
          </a:p>
          <a:p>
            <a:pPr algn="l">
              <a:lnSpc>
                <a:spcPct val="120000"/>
              </a:lnSpc>
              <a:spcAft>
                <a:spcPts val="600"/>
              </a:spcAft>
              <a:buClr>
                <a:schemeClr val="tx2"/>
              </a:buClr>
            </a:pPr>
            <a:r>
              <a:rPr kumimoji="1" lang="ja-JP" altLang="en-US" dirty="0"/>
              <a:t>〇電話や</a:t>
            </a:r>
            <a:r>
              <a:rPr kumimoji="1" lang="en-US" altLang="ja-JP" dirty="0"/>
              <a:t>SNS</a:t>
            </a:r>
            <a:r>
              <a:rPr kumimoji="1" lang="ja-JP" altLang="en-US" dirty="0"/>
              <a:t>等のインターネット上において行われるものも含まれる。</a:t>
            </a:r>
            <a:endParaRPr kumimoji="1" lang="en-US" altLang="ja-JP"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dirty="0"/>
              <a:t>〇顧客等からの苦情の全てがカスタマーハラスメントに該当するわけではなく、客観的にみて、社会通念上許容される範囲で行われたものは、いわば正式な申入れであり、カスタマーハラスメントには当たらない。</a:t>
            </a:r>
            <a:endParaRPr kumimoji="1" lang="en-US" altLang="ja-JP" dirty="0"/>
          </a:p>
        </p:txBody>
      </p:sp>
      <p:sp>
        <p:nvSpPr>
          <p:cNvPr id="8" name="正方形/長方形 7">
            <a:extLst>
              <a:ext uri="{FF2B5EF4-FFF2-40B4-BE49-F238E27FC236}">
                <a16:creationId xmlns:a16="http://schemas.microsoft.com/office/drawing/2014/main" id="{F7289CF7-16FC-249C-B2E1-3062BDC706EF}"/>
              </a:ext>
            </a:extLst>
          </p:cNvPr>
          <p:cNvSpPr/>
          <p:nvPr/>
        </p:nvSpPr>
        <p:spPr>
          <a:xfrm>
            <a:off x="0" y="1447800"/>
            <a:ext cx="4191000" cy="381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カスタマーハラスメント</a:t>
            </a:r>
            <a:r>
              <a:rPr kumimoji="1" lang="ja-JP" altLang="en-US" dirty="0">
                <a:solidFill>
                  <a:sysClr val="windowText" lastClr="000000"/>
                </a:solidFill>
              </a:rPr>
              <a:t>とは</a:t>
            </a:r>
            <a:endParaRPr kumimoji="1" lang="ja-JP" altLang="en-US" sz="1200" dirty="0">
              <a:solidFill>
                <a:sysClr val="windowText" lastClr="000000"/>
              </a:solidFill>
            </a:endParaRPr>
          </a:p>
        </p:txBody>
      </p:sp>
    </p:spTree>
    <p:extLst>
      <p:ext uri="{BB962C8B-B14F-4D97-AF65-F5344CB8AC3E}">
        <p14:creationId xmlns:p14="http://schemas.microsoft.com/office/powerpoint/2010/main" val="3416505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520ACBF5-F103-38F0-989A-430A135F2799}"/>
              </a:ext>
            </a:extLst>
          </p:cNvPr>
          <p:cNvSpPr txBox="1"/>
          <p:nvPr/>
        </p:nvSpPr>
        <p:spPr>
          <a:xfrm>
            <a:off x="762000" y="3810000"/>
            <a:ext cx="7543800" cy="2756139"/>
          </a:xfrm>
          <a:prstGeom prst="rect">
            <a:avLst/>
          </a:prstGeom>
          <a:noFill/>
          <a:ln>
            <a:solidFill>
              <a:srgbClr val="002060"/>
            </a:solidFill>
          </a:ln>
        </p:spPr>
        <p:txBody>
          <a:bodyPr wrap="square" rtlCol="0">
            <a:spAutoFit/>
          </a:bodyPr>
          <a:lstStyle/>
          <a:p>
            <a:pPr algn="l">
              <a:lnSpc>
                <a:spcPct val="120000"/>
              </a:lnSpc>
              <a:spcAft>
                <a:spcPts val="600"/>
              </a:spcAft>
              <a:buClr>
                <a:schemeClr val="tx2"/>
              </a:buClr>
            </a:pPr>
            <a:endParaRPr kumimoji="1" lang="en-US" altLang="ja-JP" sz="1200" dirty="0"/>
          </a:p>
          <a:p>
            <a:pPr algn="l">
              <a:lnSpc>
                <a:spcPct val="120000"/>
              </a:lnSpc>
              <a:spcAft>
                <a:spcPts val="600"/>
              </a:spcAft>
              <a:buClr>
                <a:schemeClr val="tx2"/>
              </a:buClr>
            </a:pPr>
            <a:r>
              <a:rPr kumimoji="1" lang="ja-JP" altLang="en-US" dirty="0"/>
              <a:t>・事業主が販売する商品の購入やサービスの利用する者</a:t>
            </a:r>
            <a:endParaRPr kumimoji="1" lang="en-US" altLang="ja-JP" dirty="0"/>
          </a:p>
          <a:p>
            <a:pPr algn="l">
              <a:lnSpc>
                <a:spcPct val="120000"/>
              </a:lnSpc>
              <a:spcAft>
                <a:spcPts val="600"/>
              </a:spcAft>
              <a:buClr>
                <a:schemeClr val="tx2"/>
              </a:buClr>
            </a:pPr>
            <a:r>
              <a:rPr kumimoji="1" lang="ja-JP" altLang="en-US" dirty="0"/>
              <a:t>・事業主の行う事業に関する内容等に関し問い合わせをする者</a:t>
            </a:r>
            <a:endParaRPr kumimoji="1" lang="en-US" altLang="ja-JP" dirty="0"/>
          </a:p>
          <a:p>
            <a:pPr algn="l">
              <a:lnSpc>
                <a:spcPct val="120000"/>
              </a:lnSpc>
              <a:spcAft>
                <a:spcPts val="600"/>
              </a:spcAft>
              <a:buClr>
                <a:schemeClr val="tx2"/>
              </a:buClr>
            </a:pPr>
            <a:r>
              <a:rPr kumimoji="1" lang="ja-JP" altLang="en-US" dirty="0"/>
              <a:t>・取引先の担当者</a:t>
            </a:r>
            <a:endParaRPr kumimoji="1" lang="en-US" altLang="ja-JP" dirty="0"/>
          </a:p>
          <a:p>
            <a:pPr algn="l">
              <a:lnSpc>
                <a:spcPct val="120000"/>
              </a:lnSpc>
              <a:spcAft>
                <a:spcPts val="600"/>
              </a:spcAft>
              <a:buClr>
                <a:schemeClr val="tx2"/>
              </a:buClr>
            </a:pPr>
            <a:r>
              <a:rPr kumimoji="1" lang="ja-JP" altLang="en-US" dirty="0"/>
              <a:t>・企業間での契約締結に向けた交渉を行う際の担当者</a:t>
            </a:r>
            <a:endParaRPr kumimoji="1" lang="en-US" altLang="ja-JP" dirty="0"/>
          </a:p>
          <a:p>
            <a:pPr algn="l">
              <a:lnSpc>
                <a:spcPct val="120000"/>
              </a:lnSpc>
              <a:spcAft>
                <a:spcPts val="600"/>
              </a:spcAft>
              <a:buClr>
                <a:schemeClr val="tx2"/>
              </a:buClr>
            </a:pPr>
            <a:r>
              <a:rPr kumimoji="1" lang="ja-JP" altLang="en-US" dirty="0"/>
              <a:t>・施設・サービスの利用者及びその家族</a:t>
            </a:r>
            <a:endParaRPr kumimoji="1" lang="en-US" altLang="ja-JP" dirty="0"/>
          </a:p>
          <a:p>
            <a:pPr algn="l">
              <a:lnSpc>
                <a:spcPct val="120000"/>
              </a:lnSpc>
              <a:spcAft>
                <a:spcPts val="600"/>
              </a:spcAft>
              <a:buClr>
                <a:schemeClr val="tx2"/>
              </a:buClr>
            </a:pPr>
            <a:r>
              <a:rPr kumimoji="1" lang="ja-JP" altLang="en-US" dirty="0"/>
              <a:t>・施設の近隣住民　等</a:t>
            </a:r>
          </a:p>
        </p:txBody>
      </p:sp>
      <p:sp>
        <p:nvSpPr>
          <p:cNvPr id="2" name="タイトル 1">
            <a:extLst>
              <a:ext uri="{FF2B5EF4-FFF2-40B4-BE49-F238E27FC236}">
                <a16:creationId xmlns:a16="http://schemas.microsoft.com/office/drawing/2014/main" id="{90EA6B17-3E51-B636-A3F1-DFAE224DFB7D}"/>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D67DDE93-5A44-3DC4-515E-499E8A846306}"/>
              </a:ext>
            </a:extLst>
          </p:cNvPr>
          <p:cNvSpPr>
            <a:spLocks noGrp="1"/>
          </p:cNvSpPr>
          <p:nvPr>
            <p:ph type="sldNum" sz="quarter" idx="4"/>
          </p:nvPr>
        </p:nvSpPr>
        <p:spPr/>
        <p:txBody>
          <a:bodyPr/>
          <a:lstStyle/>
          <a:p>
            <a:fld id="{48F63A3B-78C7-47BE-AE5E-E10140E04643}" type="slidenum">
              <a:rPr lang="en-US" smtClean="0"/>
              <a:pPr/>
              <a:t>11</a:t>
            </a:fld>
            <a:endParaRPr lang="en-US" dirty="0"/>
          </a:p>
        </p:txBody>
      </p:sp>
      <p:sp>
        <p:nvSpPr>
          <p:cNvPr id="4" name="テキスト プレースホルダー 3">
            <a:extLst>
              <a:ext uri="{FF2B5EF4-FFF2-40B4-BE49-F238E27FC236}">
                <a16:creationId xmlns:a16="http://schemas.microsoft.com/office/drawing/2014/main" id="{8B0AA455-A3B6-BAB2-6F94-6902F0399A37}"/>
              </a:ext>
            </a:extLst>
          </p:cNvPr>
          <p:cNvSpPr>
            <a:spLocks noGrp="1"/>
          </p:cNvSpPr>
          <p:nvPr>
            <p:ph type="body" sz="quarter" idx="13"/>
          </p:nvPr>
        </p:nvSpPr>
        <p:spPr>
          <a:xfrm>
            <a:off x="0" y="828000"/>
            <a:ext cx="9907200" cy="554731"/>
          </a:xfrm>
        </p:spPr>
        <p:txBody>
          <a:bodyPr/>
          <a:lstStyle/>
          <a:p>
            <a:r>
              <a:rPr kumimoji="1" lang="ja-JP" altLang="en-US" sz="1400" dirty="0"/>
              <a:t>補足説明</a:t>
            </a:r>
          </a:p>
        </p:txBody>
      </p:sp>
      <p:sp>
        <p:nvSpPr>
          <p:cNvPr id="5" name="テキスト ボックス 4">
            <a:extLst>
              <a:ext uri="{FF2B5EF4-FFF2-40B4-BE49-F238E27FC236}">
                <a16:creationId xmlns:a16="http://schemas.microsoft.com/office/drawing/2014/main" id="{E59C2C61-05FD-06B1-4E52-07817DE06AF7}"/>
              </a:ext>
            </a:extLst>
          </p:cNvPr>
          <p:cNvSpPr txBox="1"/>
          <p:nvPr/>
        </p:nvSpPr>
        <p:spPr>
          <a:xfrm>
            <a:off x="381000" y="1600200"/>
            <a:ext cx="9144000" cy="1854354"/>
          </a:xfrm>
          <a:prstGeom prst="rect">
            <a:avLst/>
          </a:prstGeom>
          <a:noFill/>
        </p:spPr>
        <p:txBody>
          <a:bodyPr wrap="square" rtlCol="0">
            <a:spAutoFit/>
          </a:bodyPr>
          <a:lstStyle/>
          <a:p>
            <a:pPr algn="l">
              <a:lnSpc>
                <a:spcPct val="120000"/>
              </a:lnSpc>
              <a:spcAft>
                <a:spcPts val="600"/>
              </a:spcAft>
              <a:buClr>
                <a:schemeClr val="tx2"/>
              </a:buClr>
            </a:pPr>
            <a:r>
              <a:rPr kumimoji="1" lang="ja-JP" altLang="en-US" sz="1200" b="1" dirty="0"/>
              <a:t>（</a:t>
            </a:r>
            <a:r>
              <a:rPr kumimoji="1" lang="en-US" altLang="ja-JP" sz="1200" b="1" dirty="0"/>
              <a:t>※</a:t>
            </a:r>
            <a:r>
              <a:rPr kumimoji="1" lang="ja-JP" altLang="en-US" sz="1200" b="1" dirty="0"/>
              <a:t>１）</a:t>
            </a:r>
            <a:r>
              <a:rPr kumimoji="1" lang="ja-JP" altLang="en-US" sz="2000" b="1" dirty="0"/>
              <a:t>顧客等</a:t>
            </a:r>
            <a:r>
              <a:rPr kumimoji="1" lang="ja-JP" altLang="en-US" dirty="0"/>
              <a:t>とは</a:t>
            </a:r>
            <a:endParaRPr kumimoji="1" lang="en-US" altLang="ja-JP" dirty="0"/>
          </a:p>
          <a:p>
            <a:pPr algn="l">
              <a:lnSpc>
                <a:spcPct val="120000"/>
              </a:lnSpc>
              <a:spcAft>
                <a:spcPts val="600"/>
              </a:spcAft>
              <a:buClr>
                <a:schemeClr val="tx2"/>
              </a:buClr>
            </a:pPr>
            <a:r>
              <a:rPr kumimoji="1" lang="ja-JP" altLang="en-US" dirty="0"/>
              <a:t>　</a:t>
            </a:r>
            <a:r>
              <a:rPr kumimoji="1" lang="ja-JP" altLang="en-US" b="1" dirty="0"/>
              <a:t>顧客</a:t>
            </a:r>
            <a:r>
              <a:rPr kumimoji="1" lang="ja-JP" altLang="en-US" dirty="0"/>
              <a:t>（今後商品の購入やサービスの利用等をする可能性がある者も含む）、</a:t>
            </a:r>
            <a:r>
              <a:rPr kumimoji="1" lang="ja-JP" altLang="en-US" b="1" dirty="0"/>
              <a:t>取引の相手方</a:t>
            </a:r>
            <a:r>
              <a:rPr kumimoji="1" lang="ja-JP" altLang="en-US" dirty="0"/>
              <a:t>（今後取引する可能性のある者も含む。）、</a:t>
            </a:r>
            <a:r>
              <a:rPr kumimoji="1" lang="ja-JP" altLang="en-US" b="1" dirty="0"/>
              <a:t>施設の利用者</a:t>
            </a:r>
            <a:r>
              <a:rPr kumimoji="1" lang="ja-JP" altLang="en-US" dirty="0"/>
              <a:t>（駅、空港、病院、学校、福祉施設、公共施設等の施設を利用する者をいい、今後利用する可能性のある者も含む）、その他の当該事業主の行う事業に関係を有する者をいう。</a:t>
            </a:r>
          </a:p>
        </p:txBody>
      </p:sp>
      <p:sp>
        <p:nvSpPr>
          <p:cNvPr id="6" name="正方形/長方形 5">
            <a:extLst>
              <a:ext uri="{FF2B5EF4-FFF2-40B4-BE49-F238E27FC236}">
                <a16:creationId xmlns:a16="http://schemas.microsoft.com/office/drawing/2014/main" id="{FEA45256-4F97-D873-9EBD-512153621DBA}"/>
              </a:ext>
            </a:extLst>
          </p:cNvPr>
          <p:cNvSpPr/>
          <p:nvPr/>
        </p:nvSpPr>
        <p:spPr>
          <a:xfrm>
            <a:off x="838200" y="3569019"/>
            <a:ext cx="1752600" cy="381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顧客等の例</a:t>
            </a:r>
          </a:p>
        </p:txBody>
      </p:sp>
    </p:spTree>
    <p:extLst>
      <p:ext uri="{BB962C8B-B14F-4D97-AF65-F5344CB8AC3E}">
        <p14:creationId xmlns:p14="http://schemas.microsoft.com/office/powerpoint/2010/main" val="3885245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965FE3-FA44-9AF6-EC0F-3F21BB47BD2C}"/>
              </a:ext>
            </a:extLst>
          </p:cNvPr>
          <p:cNvSpPr>
            <a:spLocks noGrp="1"/>
          </p:cNvSpPr>
          <p:nvPr>
            <p:ph type="title"/>
          </p:nvPr>
        </p:nvSpPr>
        <p:spPr/>
        <p:txBody>
          <a:bodyPr/>
          <a:lstStyle/>
          <a:p>
            <a:r>
              <a:rPr lang="ja-JP" altLang="en-US" sz="2000" dirty="0"/>
              <a:t>カスタマーハラスメント対策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1D45966F-2A38-ADD0-FFB3-7FF82E2B7189}"/>
              </a:ext>
            </a:extLst>
          </p:cNvPr>
          <p:cNvSpPr>
            <a:spLocks noGrp="1"/>
          </p:cNvSpPr>
          <p:nvPr>
            <p:ph type="sldNum" sz="quarter" idx="4"/>
          </p:nvPr>
        </p:nvSpPr>
        <p:spPr/>
        <p:txBody>
          <a:bodyPr/>
          <a:lstStyle/>
          <a:p>
            <a:fld id="{48F63A3B-78C7-47BE-AE5E-E10140E04643}" type="slidenum">
              <a:rPr lang="en-US" smtClean="0"/>
              <a:pPr/>
              <a:t>12</a:t>
            </a:fld>
            <a:endParaRPr lang="en-US" dirty="0"/>
          </a:p>
        </p:txBody>
      </p:sp>
      <p:sp>
        <p:nvSpPr>
          <p:cNvPr id="4" name="テキスト プレースホルダー 3">
            <a:extLst>
              <a:ext uri="{FF2B5EF4-FFF2-40B4-BE49-F238E27FC236}">
                <a16:creationId xmlns:a16="http://schemas.microsoft.com/office/drawing/2014/main" id="{BBA12AEA-C26F-8690-B6F5-DC0E269EA3AD}"/>
              </a:ext>
            </a:extLst>
          </p:cNvPr>
          <p:cNvSpPr>
            <a:spLocks noGrp="1"/>
          </p:cNvSpPr>
          <p:nvPr>
            <p:ph type="body" sz="quarter" idx="13"/>
          </p:nvPr>
        </p:nvSpPr>
        <p:spPr>
          <a:xfrm>
            <a:off x="0" y="828000"/>
            <a:ext cx="9907200" cy="554731"/>
          </a:xfrm>
        </p:spPr>
        <p:txBody>
          <a:bodyPr/>
          <a:lstStyle/>
          <a:p>
            <a:r>
              <a:rPr kumimoji="1" lang="ja-JP" altLang="en-US" sz="1400" dirty="0"/>
              <a:t>補足説明</a:t>
            </a:r>
          </a:p>
        </p:txBody>
      </p:sp>
      <p:sp>
        <p:nvSpPr>
          <p:cNvPr id="5" name="テキスト ボックス 4">
            <a:extLst>
              <a:ext uri="{FF2B5EF4-FFF2-40B4-BE49-F238E27FC236}">
                <a16:creationId xmlns:a16="http://schemas.microsoft.com/office/drawing/2014/main" id="{06FCD295-1EC4-AC87-89C1-18BFCD47CC1A}"/>
              </a:ext>
            </a:extLst>
          </p:cNvPr>
          <p:cNvSpPr txBox="1"/>
          <p:nvPr/>
        </p:nvSpPr>
        <p:spPr>
          <a:xfrm>
            <a:off x="76200" y="1600200"/>
            <a:ext cx="9753600" cy="2757678"/>
          </a:xfrm>
          <a:prstGeom prst="rect">
            <a:avLst/>
          </a:prstGeom>
          <a:noFill/>
        </p:spPr>
        <p:txBody>
          <a:bodyPr wrap="square" rtlCol="0">
            <a:spAutoFit/>
          </a:bodyPr>
          <a:lstStyle/>
          <a:p>
            <a:pPr algn="l">
              <a:lnSpc>
                <a:spcPct val="120000"/>
              </a:lnSpc>
              <a:spcAft>
                <a:spcPts val="600"/>
              </a:spcAft>
              <a:buClr>
                <a:schemeClr val="tx2"/>
              </a:buClr>
            </a:pPr>
            <a:r>
              <a:rPr kumimoji="1" lang="ja-JP" altLang="en-US" sz="1200" b="1" dirty="0"/>
              <a:t>（</a:t>
            </a:r>
            <a:r>
              <a:rPr kumimoji="1" lang="en-US" altLang="ja-JP" sz="1200" b="1" dirty="0"/>
              <a:t>※</a:t>
            </a:r>
            <a:r>
              <a:rPr kumimoji="1" lang="ja-JP" altLang="en-US" sz="1200" b="1" dirty="0"/>
              <a:t>２）</a:t>
            </a:r>
            <a:r>
              <a:rPr kumimoji="1" lang="ja-JP" altLang="en-US" sz="2000" b="1" dirty="0"/>
              <a:t>その雇用する労働者が従事する業務の性質その他の事情に照らして社会通念上許容される範囲を超えた言動</a:t>
            </a:r>
            <a:r>
              <a:rPr kumimoji="1" lang="ja-JP" altLang="en-US" dirty="0"/>
              <a:t>とは</a:t>
            </a:r>
            <a:endParaRPr kumimoji="1" lang="en-US" altLang="ja-JP" sz="1600" dirty="0"/>
          </a:p>
          <a:p>
            <a:pPr algn="l">
              <a:lnSpc>
                <a:spcPct val="120000"/>
              </a:lnSpc>
              <a:spcAft>
                <a:spcPts val="600"/>
              </a:spcAft>
              <a:buClr>
                <a:schemeClr val="tx2"/>
              </a:buClr>
            </a:pPr>
            <a:r>
              <a:rPr kumimoji="1" lang="ja-JP" altLang="en-US" dirty="0"/>
              <a:t>　社会通念に照らし、当該顧客等の</a:t>
            </a:r>
            <a:endParaRPr kumimoji="1" lang="en-US" altLang="ja-JP" dirty="0"/>
          </a:p>
          <a:p>
            <a:pPr algn="l">
              <a:lnSpc>
                <a:spcPct val="120000"/>
              </a:lnSpc>
              <a:spcAft>
                <a:spcPts val="600"/>
              </a:spcAft>
              <a:buClr>
                <a:schemeClr val="tx2"/>
              </a:buClr>
            </a:pPr>
            <a:r>
              <a:rPr kumimoji="1" lang="ja-JP" altLang="en-US" dirty="0"/>
              <a:t>　　（１）</a:t>
            </a:r>
            <a:r>
              <a:rPr kumimoji="1" lang="ja-JP" altLang="en-US" u="sng" dirty="0"/>
              <a:t>言動の内容が契約内容からして相当性を欠くもの</a:t>
            </a:r>
            <a:r>
              <a:rPr kumimoji="1" lang="ja-JP" altLang="en-US" dirty="0"/>
              <a:t>、</a:t>
            </a:r>
            <a:endParaRPr kumimoji="1" lang="en-US" altLang="ja-JP" dirty="0"/>
          </a:p>
          <a:p>
            <a:pPr algn="l">
              <a:lnSpc>
                <a:spcPct val="120000"/>
              </a:lnSpc>
              <a:spcAft>
                <a:spcPts val="600"/>
              </a:spcAft>
              <a:buClr>
                <a:schemeClr val="tx2"/>
              </a:buClr>
            </a:pPr>
            <a:r>
              <a:rPr kumimoji="1" lang="ja-JP" altLang="en-US" dirty="0"/>
              <a:t>　　　　　　　　　　　　　　又は</a:t>
            </a:r>
            <a:endParaRPr kumimoji="1" lang="en-US" altLang="ja-JP" dirty="0"/>
          </a:p>
          <a:p>
            <a:pPr algn="l">
              <a:lnSpc>
                <a:spcPct val="120000"/>
              </a:lnSpc>
              <a:spcAft>
                <a:spcPts val="600"/>
              </a:spcAft>
              <a:buClr>
                <a:schemeClr val="tx2"/>
              </a:buClr>
            </a:pPr>
            <a:r>
              <a:rPr kumimoji="1" lang="ja-JP" altLang="en-US" dirty="0"/>
              <a:t>　　（２）</a:t>
            </a:r>
            <a:r>
              <a:rPr kumimoji="1" lang="ja-JP" altLang="en-US" u="sng" dirty="0"/>
              <a:t>手段や態様が相当でないもの</a:t>
            </a:r>
            <a:r>
              <a:rPr kumimoji="1" lang="ja-JP" altLang="en-US" dirty="0"/>
              <a:t>を指す。</a:t>
            </a:r>
            <a:endParaRPr kumimoji="1" lang="en-US" altLang="ja-JP" dirty="0"/>
          </a:p>
          <a:p>
            <a:pPr algn="l">
              <a:lnSpc>
                <a:spcPct val="120000"/>
              </a:lnSpc>
              <a:spcAft>
                <a:spcPts val="600"/>
              </a:spcAft>
              <a:buClr>
                <a:schemeClr val="tx2"/>
              </a:buClr>
            </a:pPr>
            <a:r>
              <a:rPr kumimoji="1" lang="ja-JP" altLang="en-US" sz="1200" dirty="0"/>
              <a:t>　</a:t>
            </a:r>
          </a:p>
        </p:txBody>
      </p:sp>
      <p:sp>
        <p:nvSpPr>
          <p:cNvPr id="6" name="矢印: 下 5">
            <a:extLst>
              <a:ext uri="{FF2B5EF4-FFF2-40B4-BE49-F238E27FC236}">
                <a16:creationId xmlns:a16="http://schemas.microsoft.com/office/drawing/2014/main" id="{6B26C5BD-9EA1-E62E-F256-185B4F227AF1}"/>
              </a:ext>
            </a:extLst>
          </p:cNvPr>
          <p:cNvSpPr/>
          <p:nvPr/>
        </p:nvSpPr>
        <p:spPr>
          <a:xfrm>
            <a:off x="3505200" y="4222558"/>
            <a:ext cx="2743200" cy="743280"/>
          </a:xfrm>
          <a:prstGeom prst="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この判断に当たっては</a:t>
            </a:r>
          </a:p>
        </p:txBody>
      </p:sp>
      <p:sp>
        <p:nvSpPr>
          <p:cNvPr id="7" name="テキスト ボックス 6">
            <a:extLst>
              <a:ext uri="{FF2B5EF4-FFF2-40B4-BE49-F238E27FC236}">
                <a16:creationId xmlns:a16="http://schemas.microsoft.com/office/drawing/2014/main" id="{9A08E2A4-12B0-627F-0A3E-371F25EEE39D}"/>
              </a:ext>
            </a:extLst>
          </p:cNvPr>
          <p:cNvSpPr txBox="1"/>
          <p:nvPr/>
        </p:nvSpPr>
        <p:spPr>
          <a:xfrm>
            <a:off x="0" y="5051526"/>
            <a:ext cx="9906000" cy="743280"/>
          </a:xfrm>
          <a:prstGeom prst="rect">
            <a:avLst/>
          </a:prstGeom>
          <a:noFill/>
        </p:spPr>
        <p:txBody>
          <a:bodyPr wrap="square" rtlCol="0">
            <a:spAutoFit/>
          </a:bodyPr>
          <a:lstStyle/>
          <a:p>
            <a:pPr algn="l">
              <a:lnSpc>
                <a:spcPct val="120000"/>
              </a:lnSpc>
              <a:spcAft>
                <a:spcPts val="600"/>
              </a:spcAft>
              <a:buClr>
                <a:schemeClr val="tx2"/>
              </a:buClr>
            </a:pPr>
            <a:r>
              <a:rPr kumimoji="1" lang="ja-JP" altLang="en-US" b="1" dirty="0"/>
              <a:t>様々な要素</a:t>
            </a:r>
            <a:r>
              <a:rPr kumimoji="1" lang="ja-JP" altLang="en-US" dirty="0"/>
              <a:t>（当該言動の目的、当該言動を受けた労働者の問題行動の有無や内容・程度を含む当該言動が行われた経緯や状況等）</a:t>
            </a:r>
            <a:r>
              <a:rPr kumimoji="1" lang="ja-JP" altLang="en-US" b="1" dirty="0"/>
              <a:t>を総合的に考慮</a:t>
            </a:r>
            <a:r>
              <a:rPr kumimoji="1" lang="ja-JP" altLang="en-US" dirty="0"/>
              <a:t>することが適当。</a:t>
            </a:r>
          </a:p>
        </p:txBody>
      </p:sp>
    </p:spTree>
    <p:extLst>
      <p:ext uri="{BB962C8B-B14F-4D97-AF65-F5344CB8AC3E}">
        <p14:creationId xmlns:p14="http://schemas.microsoft.com/office/powerpoint/2010/main" val="2636486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A59755-6EBC-1F98-8704-8A7F3A09E5A1}"/>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F1762BDB-33F9-E936-FEDD-E039048D02A9}"/>
              </a:ext>
            </a:extLst>
          </p:cNvPr>
          <p:cNvSpPr>
            <a:spLocks noGrp="1"/>
          </p:cNvSpPr>
          <p:nvPr>
            <p:ph type="sldNum" sz="quarter" idx="4"/>
          </p:nvPr>
        </p:nvSpPr>
        <p:spPr/>
        <p:txBody>
          <a:bodyPr/>
          <a:lstStyle/>
          <a:p>
            <a:fld id="{48F63A3B-78C7-47BE-AE5E-E10140E04643}" type="slidenum">
              <a:rPr lang="en-US" smtClean="0"/>
              <a:pPr/>
              <a:t>13</a:t>
            </a:fld>
            <a:endParaRPr lang="en-US" dirty="0"/>
          </a:p>
        </p:txBody>
      </p:sp>
      <p:sp>
        <p:nvSpPr>
          <p:cNvPr id="6" name="テキスト ボックス 5">
            <a:extLst>
              <a:ext uri="{FF2B5EF4-FFF2-40B4-BE49-F238E27FC236}">
                <a16:creationId xmlns:a16="http://schemas.microsoft.com/office/drawing/2014/main" id="{DEAFFD7F-5E5B-1AC3-15F2-45E555CA8B84}"/>
              </a:ext>
            </a:extLst>
          </p:cNvPr>
          <p:cNvSpPr txBox="1"/>
          <p:nvPr/>
        </p:nvSpPr>
        <p:spPr>
          <a:xfrm>
            <a:off x="152399" y="1030701"/>
            <a:ext cx="9525001" cy="5138330"/>
          </a:xfrm>
          <a:prstGeom prst="rect">
            <a:avLst/>
          </a:prstGeom>
          <a:noFill/>
        </p:spPr>
        <p:txBody>
          <a:bodyPr wrap="square" rtlCol="0">
            <a:spAutoFit/>
          </a:bodyPr>
          <a:lstStyle/>
          <a:p>
            <a:pPr>
              <a:lnSpc>
                <a:spcPct val="120000"/>
              </a:lnSpc>
              <a:spcAft>
                <a:spcPts val="600"/>
              </a:spcAft>
              <a:buClr>
                <a:schemeClr val="tx2"/>
              </a:buClr>
            </a:pPr>
            <a:r>
              <a:rPr lang="ja-JP" altLang="en-US" sz="2000" b="1" u="sng" dirty="0"/>
              <a:t>言動の内容が社会通念上許容される範囲を超えるものの例</a:t>
            </a:r>
            <a:endParaRPr lang="en-US" altLang="ja-JP" sz="2000" b="1" u="sng" dirty="0"/>
          </a:p>
          <a:p>
            <a:pPr algn="l">
              <a:lnSpc>
                <a:spcPct val="120000"/>
              </a:lnSpc>
              <a:spcAft>
                <a:spcPts val="600"/>
              </a:spcAft>
              <a:buClr>
                <a:schemeClr val="tx2"/>
              </a:buClr>
            </a:pPr>
            <a:endParaRPr kumimoji="1" lang="en-US" altLang="ja-JP" sz="1200" dirty="0"/>
          </a:p>
          <a:p>
            <a:pPr algn="l">
              <a:lnSpc>
                <a:spcPct val="120000"/>
              </a:lnSpc>
              <a:spcAft>
                <a:spcPts val="600"/>
              </a:spcAft>
              <a:buClr>
                <a:schemeClr val="tx2"/>
              </a:buClr>
            </a:pPr>
            <a:r>
              <a:rPr kumimoji="1" lang="ja-JP" altLang="en-US" b="1" dirty="0"/>
              <a:t>①そもそも要求に理由がない又は商品・サービス等と全く関係のない要求</a:t>
            </a:r>
            <a:endParaRPr kumimoji="1" lang="en-US" altLang="ja-JP" b="1" dirty="0"/>
          </a:p>
          <a:p>
            <a:pPr algn="l">
              <a:lnSpc>
                <a:spcPct val="120000"/>
              </a:lnSpc>
              <a:spcAft>
                <a:spcPts val="600"/>
              </a:spcAft>
              <a:buClr>
                <a:schemeClr val="tx2"/>
              </a:buClr>
            </a:pPr>
            <a:r>
              <a:rPr kumimoji="1" lang="ja-JP" altLang="en-US" dirty="0"/>
              <a:t>　・性的な要求や、労働者のプライバシーにかかわる要求をすること。</a:t>
            </a:r>
            <a:endParaRPr kumimoji="1" lang="en-US" altLang="ja-JP"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b="1" dirty="0"/>
              <a:t>➁契約等により想定しているサービスを著しく超える要求</a:t>
            </a:r>
            <a:endParaRPr kumimoji="1" lang="en-US" altLang="ja-JP" b="1" dirty="0"/>
          </a:p>
          <a:p>
            <a:pPr algn="l">
              <a:lnSpc>
                <a:spcPct val="120000"/>
              </a:lnSpc>
              <a:spcAft>
                <a:spcPts val="600"/>
              </a:spcAft>
              <a:buClr>
                <a:schemeClr val="tx2"/>
              </a:buClr>
            </a:pPr>
            <a:r>
              <a:rPr kumimoji="1" lang="ja-JP" altLang="en-US" dirty="0"/>
              <a:t>　・契約内容を著しく超えたサービスの提供を要求すること。</a:t>
            </a:r>
            <a:endParaRPr kumimoji="1" lang="en-US" altLang="ja-JP"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b="1" dirty="0"/>
              <a:t>③対応が著しく困難な又は対応が不可能な要求</a:t>
            </a:r>
            <a:endParaRPr kumimoji="1" lang="en-US" altLang="ja-JP" b="1" dirty="0"/>
          </a:p>
          <a:p>
            <a:pPr algn="l">
              <a:lnSpc>
                <a:spcPct val="120000"/>
              </a:lnSpc>
              <a:spcAft>
                <a:spcPts val="600"/>
              </a:spcAft>
              <a:buClr>
                <a:schemeClr val="tx2"/>
              </a:buClr>
            </a:pPr>
            <a:r>
              <a:rPr kumimoji="1" lang="ja-JP" altLang="en-US" dirty="0"/>
              <a:t>　・契約金額の著しい減額の要求をすること。</a:t>
            </a:r>
            <a:endParaRPr kumimoji="1" lang="en-US" altLang="ja-JP"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b="1" dirty="0"/>
              <a:t>④不当な損害賠償要求</a:t>
            </a:r>
            <a:endParaRPr kumimoji="1" lang="en-US" altLang="ja-JP" b="1" dirty="0"/>
          </a:p>
          <a:p>
            <a:pPr algn="l">
              <a:lnSpc>
                <a:spcPct val="120000"/>
              </a:lnSpc>
              <a:spcAft>
                <a:spcPts val="600"/>
              </a:spcAft>
              <a:buClr>
                <a:schemeClr val="tx2"/>
              </a:buClr>
            </a:pPr>
            <a:r>
              <a:rPr kumimoji="1" lang="ja-JP" altLang="en-US" dirty="0"/>
              <a:t>　・商品やサービス等の内容と無関係である不当な損害賠償要求をすること。</a:t>
            </a:r>
            <a:endParaRPr kumimoji="1" lang="ja-JP" altLang="en-US" sz="1200" dirty="0"/>
          </a:p>
        </p:txBody>
      </p:sp>
      <p:sp>
        <p:nvSpPr>
          <p:cNvPr id="7" name="楕円 6">
            <a:extLst>
              <a:ext uri="{FF2B5EF4-FFF2-40B4-BE49-F238E27FC236}">
                <a16:creationId xmlns:a16="http://schemas.microsoft.com/office/drawing/2014/main" id="{39A49ADE-6CC3-9DD7-A05D-6E5D687F9BA4}"/>
              </a:ext>
            </a:extLst>
          </p:cNvPr>
          <p:cNvSpPr/>
          <p:nvPr/>
        </p:nvSpPr>
        <p:spPr>
          <a:xfrm>
            <a:off x="6811024" y="3429000"/>
            <a:ext cx="2637776" cy="1219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ysClr val="windowText" lastClr="000000"/>
                </a:solidFill>
              </a:rPr>
              <a:t>限定列挙では</a:t>
            </a:r>
            <a:endParaRPr kumimoji="1" lang="en-US" altLang="ja-JP" b="1" dirty="0">
              <a:solidFill>
                <a:sysClr val="windowText" lastClr="000000"/>
              </a:solidFill>
            </a:endParaRPr>
          </a:p>
          <a:p>
            <a:pPr algn="ctr"/>
            <a:r>
              <a:rPr kumimoji="1" lang="ja-JP" altLang="en-US" b="1" dirty="0">
                <a:solidFill>
                  <a:sysClr val="windowText" lastClr="000000"/>
                </a:solidFill>
              </a:rPr>
              <a:t>ありません！</a:t>
            </a:r>
          </a:p>
        </p:txBody>
      </p:sp>
    </p:spTree>
    <p:extLst>
      <p:ext uri="{BB962C8B-B14F-4D97-AF65-F5344CB8AC3E}">
        <p14:creationId xmlns:p14="http://schemas.microsoft.com/office/powerpoint/2010/main" val="4028985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5E3A4D-D922-9832-1AB9-BAC20B9AA976}"/>
              </a:ext>
            </a:extLst>
          </p:cNvPr>
          <p:cNvSpPr>
            <a:spLocks noGrp="1"/>
          </p:cNvSpPr>
          <p:nvPr>
            <p:ph type="title"/>
          </p:nvPr>
        </p:nvSpPr>
        <p:spPr/>
        <p:txBody>
          <a:bodyPr/>
          <a:lstStyle/>
          <a:p>
            <a:r>
              <a:rPr lang="ja-JP" altLang="en-US" sz="2000" dirty="0"/>
              <a:t>カスタマーハラスメント対策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FF189061-5C60-3470-034B-9D51A029B481}"/>
              </a:ext>
            </a:extLst>
          </p:cNvPr>
          <p:cNvSpPr>
            <a:spLocks noGrp="1"/>
          </p:cNvSpPr>
          <p:nvPr>
            <p:ph type="sldNum" sz="quarter" idx="4"/>
          </p:nvPr>
        </p:nvSpPr>
        <p:spPr/>
        <p:txBody>
          <a:bodyPr/>
          <a:lstStyle/>
          <a:p>
            <a:fld id="{48F63A3B-78C7-47BE-AE5E-E10140E04643}" type="slidenum">
              <a:rPr lang="en-US" smtClean="0"/>
              <a:pPr/>
              <a:t>14</a:t>
            </a:fld>
            <a:endParaRPr lang="en-US" dirty="0"/>
          </a:p>
        </p:txBody>
      </p:sp>
      <p:sp>
        <p:nvSpPr>
          <p:cNvPr id="5" name="テキスト ボックス 4">
            <a:extLst>
              <a:ext uri="{FF2B5EF4-FFF2-40B4-BE49-F238E27FC236}">
                <a16:creationId xmlns:a16="http://schemas.microsoft.com/office/drawing/2014/main" id="{77E43598-9E62-D8E4-58CD-36DEB1CEF1E2}"/>
              </a:ext>
            </a:extLst>
          </p:cNvPr>
          <p:cNvSpPr txBox="1"/>
          <p:nvPr/>
        </p:nvSpPr>
        <p:spPr>
          <a:xfrm>
            <a:off x="7856" y="866796"/>
            <a:ext cx="9906000" cy="6164765"/>
          </a:xfrm>
          <a:prstGeom prst="rect">
            <a:avLst/>
          </a:prstGeom>
          <a:noFill/>
        </p:spPr>
        <p:txBody>
          <a:bodyPr wrap="square" rtlCol="0">
            <a:spAutoFit/>
          </a:bodyPr>
          <a:lstStyle/>
          <a:p>
            <a:pPr>
              <a:lnSpc>
                <a:spcPct val="120000"/>
              </a:lnSpc>
              <a:spcAft>
                <a:spcPts val="600"/>
              </a:spcAft>
              <a:buClr>
                <a:schemeClr val="tx2"/>
              </a:buClr>
            </a:pPr>
            <a:r>
              <a:rPr lang="ja-JP" altLang="en-US" sz="2000" b="1" u="sng" dirty="0"/>
              <a:t>手段や態様が社会通念上許容される範囲を超えるものの例</a:t>
            </a:r>
            <a:endParaRPr kumimoji="1" lang="en-US" altLang="ja-JP" sz="2000" b="1" dirty="0"/>
          </a:p>
          <a:p>
            <a:pPr algn="l">
              <a:lnSpc>
                <a:spcPct val="120000"/>
              </a:lnSpc>
              <a:spcAft>
                <a:spcPts val="600"/>
              </a:spcAft>
              <a:buClr>
                <a:schemeClr val="tx2"/>
              </a:buClr>
            </a:pPr>
            <a:r>
              <a:rPr kumimoji="1" lang="ja-JP" altLang="en-US" b="1" dirty="0"/>
              <a:t>①身体的な攻撃（暴行、傷害等）</a:t>
            </a:r>
            <a:endParaRPr kumimoji="1" lang="en-US" altLang="ja-JP" b="1" dirty="0"/>
          </a:p>
          <a:p>
            <a:pPr algn="l">
              <a:lnSpc>
                <a:spcPct val="120000"/>
              </a:lnSpc>
              <a:spcAft>
                <a:spcPts val="600"/>
              </a:spcAft>
              <a:buClr>
                <a:schemeClr val="tx2"/>
              </a:buClr>
            </a:pPr>
            <a:r>
              <a:rPr kumimoji="1" lang="ja-JP" altLang="en-US" sz="1200" dirty="0"/>
              <a:t>　・殴る、蹴る、叩く等の暴行を行うこと。</a:t>
            </a:r>
            <a:endParaRPr kumimoji="1" lang="en-US" altLang="ja-JP" sz="1200" dirty="0"/>
          </a:p>
          <a:p>
            <a:pPr algn="l">
              <a:lnSpc>
                <a:spcPct val="120000"/>
              </a:lnSpc>
              <a:spcAft>
                <a:spcPts val="600"/>
              </a:spcAft>
              <a:buClr>
                <a:schemeClr val="tx2"/>
              </a:buClr>
            </a:pPr>
            <a:r>
              <a:rPr kumimoji="1" lang="ja-JP" altLang="en-US" sz="1200" dirty="0"/>
              <a:t>　・物をぶつけること。　等</a:t>
            </a:r>
            <a:endParaRPr kumimoji="1" lang="en-US" altLang="ja-JP" sz="1200" dirty="0"/>
          </a:p>
          <a:p>
            <a:pPr algn="l">
              <a:lnSpc>
                <a:spcPct val="120000"/>
              </a:lnSpc>
              <a:spcAft>
                <a:spcPts val="600"/>
              </a:spcAft>
              <a:buClr>
                <a:schemeClr val="tx2"/>
              </a:buClr>
            </a:pPr>
            <a:endParaRPr kumimoji="1" lang="en-US" altLang="ja-JP" sz="100" dirty="0"/>
          </a:p>
          <a:p>
            <a:pPr algn="l">
              <a:lnSpc>
                <a:spcPct val="120000"/>
              </a:lnSpc>
              <a:spcAft>
                <a:spcPts val="600"/>
              </a:spcAft>
              <a:buClr>
                <a:schemeClr val="tx2"/>
              </a:buClr>
            </a:pPr>
            <a:r>
              <a:rPr kumimoji="1" lang="ja-JP" altLang="en-US" b="1" dirty="0"/>
              <a:t>➁精神的な攻撃（脅迫、中傷、名誉棄損等）</a:t>
            </a:r>
            <a:endParaRPr kumimoji="1" lang="en-US" altLang="ja-JP" b="1" dirty="0"/>
          </a:p>
          <a:p>
            <a:pPr algn="l">
              <a:lnSpc>
                <a:spcPct val="120000"/>
              </a:lnSpc>
              <a:spcAft>
                <a:spcPts val="600"/>
              </a:spcAft>
              <a:buClr>
                <a:schemeClr val="tx2"/>
              </a:buClr>
            </a:pPr>
            <a:r>
              <a:rPr kumimoji="1" lang="ja-JP" altLang="en-US" sz="1200" dirty="0"/>
              <a:t>　・店舗の物を壊すことをほのめかす発言や</a:t>
            </a:r>
            <a:r>
              <a:rPr kumimoji="1" lang="en-US" altLang="ja-JP" sz="1200" dirty="0"/>
              <a:t>SNS</a:t>
            </a:r>
            <a:r>
              <a:rPr kumimoji="1" lang="ja-JP" altLang="en-US" sz="1200" dirty="0"/>
              <a:t>等のインターネット上へ悪評を投稿することをほのめかす発言によって労働者を脅かすこと。</a:t>
            </a:r>
            <a:endParaRPr kumimoji="1" lang="en-US" altLang="ja-JP" sz="1200" dirty="0"/>
          </a:p>
          <a:p>
            <a:pPr algn="l">
              <a:lnSpc>
                <a:spcPct val="120000"/>
              </a:lnSpc>
              <a:spcAft>
                <a:spcPts val="600"/>
              </a:spcAft>
              <a:buClr>
                <a:schemeClr val="tx2"/>
              </a:buClr>
            </a:pPr>
            <a:r>
              <a:rPr kumimoji="1" lang="ja-JP" altLang="en-US" sz="1200" dirty="0"/>
              <a:t>　・土下座を強要すること。</a:t>
            </a:r>
            <a:endParaRPr kumimoji="1" lang="en-US" altLang="ja-JP" sz="1200" dirty="0"/>
          </a:p>
          <a:p>
            <a:pPr algn="l">
              <a:lnSpc>
                <a:spcPct val="120000"/>
              </a:lnSpc>
              <a:spcAft>
                <a:spcPts val="600"/>
              </a:spcAft>
              <a:buClr>
                <a:schemeClr val="tx2"/>
              </a:buClr>
            </a:pPr>
            <a:r>
              <a:rPr kumimoji="1" lang="ja-JP" altLang="en-US" sz="1200" dirty="0"/>
              <a:t>　・盗撮や無断での撮影をすること。　等</a:t>
            </a:r>
            <a:endParaRPr kumimoji="1" lang="en-US" altLang="ja-JP" sz="1200" dirty="0"/>
          </a:p>
          <a:p>
            <a:pPr algn="l">
              <a:lnSpc>
                <a:spcPct val="120000"/>
              </a:lnSpc>
              <a:spcAft>
                <a:spcPts val="600"/>
              </a:spcAft>
              <a:buClr>
                <a:schemeClr val="tx2"/>
              </a:buClr>
            </a:pPr>
            <a:endParaRPr kumimoji="1" lang="en-US" altLang="ja-JP" sz="100" dirty="0"/>
          </a:p>
          <a:p>
            <a:pPr algn="l">
              <a:lnSpc>
                <a:spcPct val="120000"/>
              </a:lnSpc>
              <a:spcAft>
                <a:spcPts val="600"/>
              </a:spcAft>
              <a:buClr>
                <a:schemeClr val="tx2"/>
              </a:buClr>
            </a:pPr>
            <a:r>
              <a:rPr kumimoji="1" lang="ja-JP" altLang="en-US" b="1" dirty="0"/>
              <a:t>③威圧的な言動</a:t>
            </a:r>
            <a:endParaRPr kumimoji="1" lang="en-US" altLang="ja-JP" b="1" dirty="0"/>
          </a:p>
          <a:p>
            <a:pPr algn="l">
              <a:lnSpc>
                <a:spcPct val="120000"/>
              </a:lnSpc>
              <a:spcAft>
                <a:spcPts val="600"/>
              </a:spcAft>
              <a:buClr>
                <a:schemeClr val="tx2"/>
              </a:buClr>
            </a:pPr>
            <a:r>
              <a:rPr kumimoji="1" lang="ja-JP" altLang="en-US" sz="1200" dirty="0"/>
              <a:t>　・大きな声をあげて労働者や周囲を威圧すること。</a:t>
            </a:r>
            <a:endParaRPr kumimoji="1" lang="en-US" altLang="ja-JP" sz="1200" dirty="0"/>
          </a:p>
          <a:p>
            <a:pPr algn="l">
              <a:lnSpc>
                <a:spcPct val="120000"/>
              </a:lnSpc>
              <a:spcAft>
                <a:spcPts val="600"/>
              </a:spcAft>
              <a:buClr>
                <a:schemeClr val="tx2"/>
              </a:buClr>
            </a:pPr>
            <a:r>
              <a:rPr kumimoji="1" lang="ja-JP" altLang="en-US" sz="1200" dirty="0"/>
              <a:t>　・反社会的な言動を行うこと。　等</a:t>
            </a:r>
            <a:endParaRPr kumimoji="1" lang="en-US" altLang="ja-JP" sz="1200" dirty="0"/>
          </a:p>
          <a:p>
            <a:pPr algn="l">
              <a:lnSpc>
                <a:spcPct val="120000"/>
              </a:lnSpc>
              <a:spcAft>
                <a:spcPts val="600"/>
              </a:spcAft>
              <a:buClr>
                <a:schemeClr val="tx2"/>
              </a:buClr>
            </a:pPr>
            <a:endParaRPr kumimoji="1" lang="en-US" altLang="ja-JP" sz="100" dirty="0"/>
          </a:p>
          <a:p>
            <a:pPr algn="l">
              <a:lnSpc>
                <a:spcPct val="120000"/>
              </a:lnSpc>
              <a:spcAft>
                <a:spcPts val="600"/>
              </a:spcAft>
              <a:buClr>
                <a:schemeClr val="tx2"/>
              </a:buClr>
            </a:pPr>
            <a:r>
              <a:rPr kumimoji="1" lang="ja-JP" altLang="en-US" b="1" dirty="0"/>
              <a:t>④継続的、執拗な言動</a:t>
            </a:r>
            <a:endParaRPr kumimoji="1" lang="en-US" altLang="ja-JP" b="1" dirty="0"/>
          </a:p>
          <a:p>
            <a:pPr algn="l">
              <a:lnSpc>
                <a:spcPct val="120000"/>
              </a:lnSpc>
              <a:spcAft>
                <a:spcPts val="600"/>
              </a:spcAft>
              <a:buClr>
                <a:schemeClr val="tx2"/>
              </a:buClr>
            </a:pPr>
            <a:r>
              <a:rPr kumimoji="1" lang="ja-JP" altLang="en-US" sz="1200" dirty="0"/>
              <a:t>　・同様の質問を執拗に繰り返すこと。</a:t>
            </a:r>
            <a:endParaRPr kumimoji="1" lang="en-US" altLang="ja-JP" sz="1200" dirty="0"/>
          </a:p>
          <a:p>
            <a:pPr algn="l">
              <a:lnSpc>
                <a:spcPct val="120000"/>
              </a:lnSpc>
              <a:spcAft>
                <a:spcPts val="600"/>
              </a:spcAft>
              <a:buClr>
                <a:schemeClr val="tx2"/>
              </a:buClr>
            </a:pPr>
            <a:r>
              <a:rPr kumimoji="1" lang="ja-JP" altLang="en-US" sz="1200" dirty="0"/>
              <a:t>　・当初の話からのすり替え、揚げ足取り、執拗な責め立てをすること。　等</a:t>
            </a:r>
            <a:endParaRPr kumimoji="1" lang="en-US" altLang="ja-JP" sz="1200" dirty="0"/>
          </a:p>
          <a:p>
            <a:pPr algn="l">
              <a:lnSpc>
                <a:spcPct val="120000"/>
              </a:lnSpc>
              <a:spcAft>
                <a:spcPts val="600"/>
              </a:spcAft>
              <a:buClr>
                <a:schemeClr val="tx2"/>
              </a:buClr>
            </a:pPr>
            <a:endParaRPr kumimoji="1" lang="en-US" altLang="ja-JP" sz="100" dirty="0"/>
          </a:p>
          <a:p>
            <a:pPr algn="l">
              <a:lnSpc>
                <a:spcPct val="120000"/>
              </a:lnSpc>
              <a:spcAft>
                <a:spcPts val="600"/>
              </a:spcAft>
              <a:buClr>
                <a:schemeClr val="tx2"/>
              </a:buClr>
            </a:pPr>
            <a:r>
              <a:rPr kumimoji="1" lang="ja-JP" altLang="en-US" b="1" dirty="0"/>
              <a:t>⑤拘束的な言動（不退去、居座り、監禁）</a:t>
            </a:r>
            <a:endParaRPr kumimoji="1" lang="en-US" altLang="ja-JP" b="1" dirty="0"/>
          </a:p>
          <a:p>
            <a:pPr algn="l">
              <a:lnSpc>
                <a:spcPct val="120000"/>
              </a:lnSpc>
              <a:spcAft>
                <a:spcPts val="600"/>
              </a:spcAft>
              <a:buClr>
                <a:schemeClr val="tx2"/>
              </a:buClr>
            </a:pPr>
            <a:r>
              <a:rPr kumimoji="1" lang="ja-JP" altLang="en-US" sz="1200" dirty="0"/>
              <a:t>　・長時間に渡る居座りや電話で労働者を拘束すること。　等</a:t>
            </a:r>
            <a:endParaRPr kumimoji="1" lang="en-US" altLang="ja-JP" sz="1200" dirty="0"/>
          </a:p>
          <a:p>
            <a:pPr algn="l">
              <a:lnSpc>
                <a:spcPct val="120000"/>
              </a:lnSpc>
              <a:spcAft>
                <a:spcPts val="600"/>
              </a:spcAft>
              <a:buClr>
                <a:schemeClr val="tx2"/>
              </a:buClr>
            </a:pPr>
            <a:r>
              <a:rPr kumimoji="1" lang="ja-JP" altLang="en-US" sz="1200" dirty="0"/>
              <a:t>　</a:t>
            </a:r>
            <a:endParaRPr kumimoji="1" lang="en-US" altLang="ja-JP" sz="1200" dirty="0"/>
          </a:p>
        </p:txBody>
      </p:sp>
      <p:sp>
        <p:nvSpPr>
          <p:cNvPr id="7" name="楕円 6">
            <a:extLst>
              <a:ext uri="{FF2B5EF4-FFF2-40B4-BE49-F238E27FC236}">
                <a16:creationId xmlns:a16="http://schemas.microsoft.com/office/drawing/2014/main" id="{48EDA71B-7FC1-FE23-E7E3-1A30E78A038E}"/>
              </a:ext>
            </a:extLst>
          </p:cNvPr>
          <p:cNvSpPr/>
          <p:nvPr/>
        </p:nvSpPr>
        <p:spPr>
          <a:xfrm>
            <a:off x="6592794" y="3618116"/>
            <a:ext cx="2637776" cy="1219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ysClr val="windowText" lastClr="000000"/>
                </a:solidFill>
              </a:rPr>
              <a:t>限定列挙では</a:t>
            </a:r>
            <a:endParaRPr kumimoji="1" lang="en-US" altLang="ja-JP" b="1" dirty="0">
              <a:solidFill>
                <a:sysClr val="windowText" lastClr="000000"/>
              </a:solidFill>
            </a:endParaRPr>
          </a:p>
          <a:p>
            <a:pPr algn="ctr"/>
            <a:r>
              <a:rPr kumimoji="1" lang="ja-JP" altLang="en-US" b="1" dirty="0">
                <a:solidFill>
                  <a:sysClr val="windowText" lastClr="000000"/>
                </a:solidFill>
              </a:rPr>
              <a:t>ありません！</a:t>
            </a:r>
          </a:p>
        </p:txBody>
      </p:sp>
    </p:spTree>
    <p:extLst>
      <p:ext uri="{BB962C8B-B14F-4D97-AF65-F5344CB8AC3E}">
        <p14:creationId xmlns:p14="http://schemas.microsoft.com/office/powerpoint/2010/main" val="305594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7B041-7139-E658-A7C3-836637A272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017F0EC-7231-9932-B8CF-B9B9FD8C85C9}"/>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AF318B81-1E85-3D3C-E1C0-2CC28B8A47B6}"/>
              </a:ext>
            </a:extLst>
          </p:cNvPr>
          <p:cNvSpPr>
            <a:spLocks noGrp="1"/>
          </p:cNvSpPr>
          <p:nvPr>
            <p:ph type="sldNum" sz="quarter" idx="4"/>
          </p:nvPr>
        </p:nvSpPr>
        <p:spPr/>
        <p:txBody>
          <a:bodyPr/>
          <a:lstStyle/>
          <a:p>
            <a:fld id="{48F63A3B-78C7-47BE-AE5E-E10140E04643}" type="slidenum">
              <a:rPr lang="en-US" smtClean="0"/>
              <a:pPr/>
              <a:t>15</a:t>
            </a:fld>
            <a:endParaRPr lang="en-US" dirty="0"/>
          </a:p>
        </p:txBody>
      </p:sp>
      <p:sp>
        <p:nvSpPr>
          <p:cNvPr id="4" name="テキスト プレースホルダー 3">
            <a:extLst>
              <a:ext uri="{FF2B5EF4-FFF2-40B4-BE49-F238E27FC236}">
                <a16:creationId xmlns:a16="http://schemas.microsoft.com/office/drawing/2014/main" id="{243ACCE0-7A5C-25C1-7D25-0090B2BD7454}"/>
              </a:ext>
            </a:extLst>
          </p:cNvPr>
          <p:cNvSpPr>
            <a:spLocks noGrp="1"/>
          </p:cNvSpPr>
          <p:nvPr>
            <p:ph type="body" sz="quarter" idx="13"/>
          </p:nvPr>
        </p:nvSpPr>
        <p:spPr>
          <a:xfrm>
            <a:off x="0" y="828000"/>
            <a:ext cx="9907200" cy="936610"/>
          </a:xfrm>
          <a:noFill/>
        </p:spPr>
        <p:txBody>
          <a:bodyPr/>
          <a:lstStyle/>
          <a:p>
            <a:r>
              <a:rPr kumimoji="1" lang="ja-JP" altLang="en-US" sz="1400" dirty="0"/>
              <a:t>職場におけるカスタマーハラスメントを防止するために、事業主が雇用管理上講ずべき措置が指針において定められており、</a:t>
            </a:r>
            <a:r>
              <a:rPr lang="ja-JP" altLang="en-US" sz="1400" dirty="0"/>
              <a:t>実際に事案が発生した場合、事業主は雇用関係上の措置義務に基づき適切に対応しなければならない。</a:t>
            </a:r>
            <a:endParaRPr kumimoji="1" lang="ja-JP" altLang="en-US" sz="1400" dirty="0"/>
          </a:p>
        </p:txBody>
      </p:sp>
      <p:sp>
        <p:nvSpPr>
          <p:cNvPr id="5" name="テキスト ボックス 4">
            <a:extLst>
              <a:ext uri="{FF2B5EF4-FFF2-40B4-BE49-F238E27FC236}">
                <a16:creationId xmlns:a16="http://schemas.microsoft.com/office/drawing/2014/main" id="{255B6516-6E35-3614-A9A5-49F76B7E6FFC}"/>
              </a:ext>
            </a:extLst>
          </p:cNvPr>
          <p:cNvSpPr txBox="1"/>
          <p:nvPr/>
        </p:nvSpPr>
        <p:spPr>
          <a:xfrm>
            <a:off x="-1200" y="1764610"/>
            <a:ext cx="9907200" cy="410882"/>
          </a:xfrm>
          <a:prstGeom prst="rect">
            <a:avLst/>
          </a:prstGeom>
          <a:noFill/>
        </p:spPr>
        <p:txBody>
          <a:bodyPr wrap="square" rtlCol="0">
            <a:spAutoFit/>
          </a:bodyPr>
          <a:lstStyle/>
          <a:p>
            <a:pPr algn="ctr">
              <a:lnSpc>
                <a:spcPct val="120000"/>
              </a:lnSpc>
              <a:spcAft>
                <a:spcPts val="600"/>
              </a:spcAft>
              <a:buClr>
                <a:schemeClr val="tx2"/>
              </a:buClr>
            </a:pPr>
            <a:r>
              <a:rPr kumimoji="1" lang="ja-JP" altLang="en-US" b="1" dirty="0"/>
              <a:t>職場におけるハラスメントについて事業主が雇用管理上講ずべき措置</a:t>
            </a:r>
          </a:p>
        </p:txBody>
      </p:sp>
      <p:pic>
        <p:nvPicPr>
          <p:cNvPr id="7" name="グラフィックス 6" descr="男性 単色塗りつぶし">
            <a:extLst>
              <a:ext uri="{FF2B5EF4-FFF2-40B4-BE49-F238E27FC236}">
                <a16:creationId xmlns:a16="http://schemas.microsoft.com/office/drawing/2014/main" id="{F2BE78DE-F7B7-2306-9030-40FB4D6479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2500" y="2585523"/>
            <a:ext cx="734354" cy="734354"/>
          </a:xfrm>
          <a:prstGeom prst="rect">
            <a:avLst/>
          </a:prstGeom>
        </p:spPr>
      </p:pic>
      <p:sp>
        <p:nvSpPr>
          <p:cNvPr id="9" name="正方形/長方形 8">
            <a:extLst>
              <a:ext uri="{FF2B5EF4-FFF2-40B4-BE49-F238E27FC236}">
                <a16:creationId xmlns:a16="http://schemas.microsoft.com/office/drawing/2014/main" id="{6D8AAD5E-AA8C-7003-8345-6512CF5B97B5}"/>
              </a:ext>
            </a:extLst>
          </p:cNvPr>
          <p:cNvSpPr/>
          <p:nvPr/>
        </p:nvSpPr>
        <p:spPr>
          <a:xfrm>
            <a:off x="595777" y="3445611"/>
            <a:ext cx="1447800" cy="304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労働者（被害者）</a:t>
            </a:r>
          </a:p>
        </p:txBody>
      </p:sp>
      <p:pic>
        <p:nvPicPr>
          <p:cNvPr id="11" name="グラフィックス 10" descr="男性 単色塗りつぶし">
            <a:extLst>
              <a:ext uri="{FF2B5EF4-FFF2-40B4-BE49-F238E27FC236}">
                <a16:creationId xmlns:a16="http://schemas.microsoft.com/office/drawing/2014/main" id="{FB8FA83F-A7B9-9570-B941-49FA8C12D3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2500" y="4281449"/>
            <a:ext cx="734354" cy="734354"/>
          </a:xfrm>
          <a:prstGeom prst="rect">
            <a:avLst/>
          </a:prstGeom>
        </p:spPr>
      </p:pic>
      <p:sp>
        <p:nvSpPr>
          <p:cNvPr id="12" name="正方形/長方形 11">
            <a:extLst>
              <a:ext uri="{FF2B5EF4-FFF2-40B4-BE49-F238E27FC236}">
                <a16:creationId xmlns:a16="http://schemas.microsoft.com/office/drawing/2014/main" id="{620289F0-44B1-120B-6BB5-1648CA31E4DB}"/>
              </a:ext>
            </a:extLst>
          </p:cNvPr>
          <p:cNvSpPr/>
          <p:nvPr/>
        </p:nvSpPr>
        <p:spPr>
          <a:xfrm>
            <a:off x="595777" y="5141537"/>
            <a:ext cx="1447800" cy="304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顧客等（加害者）</a:t>
            </a:r>
          </a:p>
        </p:txBody>
      </p:sp>
      <p:sp>
        <p:nvSpPr>
          <p:cNvPr id="13" name="正方形/長方形 12">
            <a:extLst>
              <a:ext uri="{FF2B5EF4-FFF2-40B4-BE49-F238E27FC236}">
                <a16:creationId xmlns:a16="http://schemas.microsoft.com/office/drawing/2014/main" id="{C641A8DA-25FD-DC54-D531-0C4A3B364828}"/>
              </a:ext>
            </a:extLst>
          </p:cNvPr>
          <p:cNvSpPr/>
          <p:nvPr/>
        </p:nvSpPr>
        <p:spPr>
          <a:xfrm>
            <a:off x="4887170" y="2463528"/>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➀事業主の方針の明確化及びその周知・啓発</a:t>
            </a:r>
            <a:endParaRPr kumimoji="1" lang="en-US" altLang="ja-JP" sz="1600" b="1" dirty="0">
              <a:solidFill>
                <a:schemeClr val="bg1"/>
              </a:solidFill>
            </a:endParaRPr>
          </a:p>
        </p:txBody>
      </p:sp>
      <p:sp>
        <p:nvSpPr>
          <p:cNvPr id="14" name="正方形/長方形 13">
            <a:extLst>
              <a:ext uri="{FF2B5EF4-FFF2-40B4-BE49-F238E27FC236}">
                <a16:creationId xmlns:a16="http://schemas.microsoft.com/office/drawing/2014/main" id="{CE16ACF5-8121-50F6-7949-349E6DE29FAD}"/>
              </a:ext>
            </a:extLst>
          </p:cNvPr>
          <p:cNvSpPr/>
          <p:nvPr/>
        </p:nvSpPr>
        <p:spPr>
          <a:xfrm>
            <a:off x="4898954" y="3132289"/>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➁相談（苦情を含む）に応じ、適切に対応す</a:t>
            </a:r>
            <a:endParaRPr kumimoji="1" lang="en-US" altLang="ja-JP" sz="1600" b="1" dirty="0">
              <a:solidFill>
                <a:schemeClr val="bg1"/>
              </a:solidFill>
            </a:endParaRPr>
          </a:p>
          <a:p>
            <a:r>
              <a:rPr kumimoji="1" lang="ja-JP" altLang="en-US" sz="1600" b="1" dirty="0">
                <a:solidFill>
                  <a:schemeClr val="bg1"/>
                </a:solidFill>
              </a:rPr>
              <a:t>　るために必要な体制の整備</a:t>
            </a:r>
            <a:endParaRPr kumimoji="1" lang="en-US" altLang="ja-JP" sz="1600" b="1" dirty="0">
              <a:solidFill>
                <a:schemeClr val="bg1"/>
              </a:solidFill>
            </a:endParaRPr>
          </a:p>
        </p:txBody>
      </p:sp>
      <p:sp>
        <p:nvSpPr>
          <p:cNvPr id="15" name="正方形/長方形 14">
            <a:extLst>
              <a:ext uri="{FF2B5EF4-FFF2-40B4-BE49-F238E27FC236}">
                <a16:creationId xmlns:a16="http://schemas.microsoft.com/office/drawing/2014/main" id="{01D4DE8E-4114-86C6-BF3B-5605A4D83438}"/>
              </a:ext>
            </a:extLst>
          </p:cNvPr>
          <p:cNvSpPr/>
          <p:nvPr/>
        </p:nvSpPr>
        <p:spPr>
          <a:xfrm>
            <a:off x="4898954" y="3798312"/>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➂職場におけるカスタマーハラスメントへの　</a:t>
            </a:r>
            <a:endParaRPr kumimoji="1" lang="en-US" altLang="ja-JP" sz="1600" b="1" dirty="0">
              <a:solidFill>
                <a:schemeClr val="bg1"/>
              </a:solidFill>
            </a:endParaRPr>
          </a:p>
          <a:p>
            <a:r>
              <a:rPr kumimoji="1" lang="ja-JP" altLang="en-US" sz="1600" b="1" dirty="0">
                <a:solidFill>
                  <a:schemeClr val="bg1"/>
                </a:solidFill>
              </a:rPr>
              <a:t>　事後の迅速かつ適切な対応</a:t>
            </a:r>
            <a:endParaRPr kumimoji="1" lang="en-US" altLang="ja-JP" sz="1600" b="1" dirty="0">
              <a:solidFill>
                <a:schemeClr val="bg1"/>
              </a:solidFill>
            </a:endParaRPr>
          </a:p>
        </p:txBody>
      </p:sp>
      <p:sp>
        <p:nvSpPr>
          <p:cNvPr id="16" name="正方形/長方形 15">
            <a:extLst>
              <a:ext uri="{FF2B5EF4-FFF2-40B4-BE49-F238E27FC236}">
                <a16:creationId xmlns:a16="http://schemas.microsoft.com/office/drawing/2014/main" id="{2B2F456C-5684-0DE0-145E-8E3C3FA58ACB}"/>
              </a:ext>
            </a:extLst>
          </p:cNvPr>
          <p:cNvSpPr/>
          <p:nvPr/>
        </p:nvSpPr>
        <p:spPr>
          <a:xfrm>
            <a:off x="4898954" y="5188664"/>
            <a:ext cx="4343400" cy="55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⑤併せて講ずべき措置</a:t>
            </a:r>
            <a:endParaRPr kumimoji="1" lang="en-US" altLang="ja-JP" sz="1600" b="1" dirty="0">
              <a:solidFill>
                <a:schemeClr val="bg1"/>
              </a:solidFill>
            </a:endParaRPr>
          </a:p>
        </p:txBody>
      </p:sp>
      <p:cxnSp>
        <p:nvCxnSpPr>
          <p:cNvPr id="18" name="直線矢印コネクタ 17">
            <a:extLst>
              <a:ext uri="{FF2B5EF4-FFF2-40B4-BE49-F238E27FC236}">
                <a16:creationId xmlns:a16="http://schemas.microsoft.com/office/drawing/2014/main" id="{9B55EA2C-D5D6-ACF6-8021-FF9BC4D6048C}"/>
              </a:ext>
            </a:extLst>
          </p:cNvPr>
          <p:cNvCxnSpPr/>
          <p:nvPr/>
        </p:nvCxnSpPr>
        <p:spPr>
          <a:xfrm>
            <a:off x="2286000" y="3429000"/>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21AF4984-3C9C-1298-8E6C-681D7F6DAF03}"/>
              </a:ext>
            </a:extLst>
          </p:cNvPr>
          <p:cNvCxnSpPr>
            <a:cxnSpLocks/>
          </p:cNvCxnSpPr>
          <p:nvPr/>
        </p:nvCxnSpPr>
        <p:spPr>
          <a:xfrm flipH="1">
            <a:off x="2286000" y="5110999"/>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楕円 21">
            <a:extLst>
              <a:ext uri="{FF2B5EF4-FFF2-40B4-BE49-F238E27FC236}">
                <a16:creationId xmlns:a16="http://schemas.microsoft.com/office/drawing/2014/main" id="{68361B91-7948-5BAA-8E98-26A6B5C75FB4}"/>
              </a:ext>
            </a:extLst>
          </p:cNvPr>
          <p:cNvSpPr/>
          <p:nvPr/>
        </p:nvSpPr>
        <p:spPr>
          <a:xfrm>
            <a:off x="2733675" y="2877012"/>
            <a:ext cx="1390650" cy="4766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苦情・相談</a:t>
            </a:r>
          </a:p>
        </p:txBody>
      </p:sp>
      <p:sp>
        <p:nvSpPr>
          <p:cNvPr id="23" name="楕円 22">
            <a:extLst>
              <a:ext uri="{FF2B5EF4-FFF2-40B4-BE49-F238E27FC236}">
                <a16:creationId xmlns:a16="http://schemas.microsoft.com/office/drawing/2014/main" id="{5FA728E0-FF29-2380-6197-E08607EA879B}"/>
              </a:ext>
            </a:extLst>
          </p:cNvPr>
          <p:cNvSpPr/>
          <p:nvPr/>
        </p:nvSpPr>
        <p:spPr>
          <a:xfrm>
            <a:off x="2733675" y="4539169"/>
            <a:ext cx="1390650" cy="4766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事案に応じ適切に対応</a:t>
            </a:r>
          </a:p>
        </p:txBody>
      </p:sp>
      <p:sp>
        <p:nvSpPr>
          <p:cNvPr id="24" name="正方形/長方形 23">
            <a:extLst>
              <a:ext uri="{FF2B5EF4-FFF2-40B4-BE49-F238E27FC236}">
                <a16:creationId xmlns:a16="http://schemas.microsoft.com/office/drawing/2014/main" id="{5F2F9230-3B9B-D071-D38B-024B09A50694}"/>
              </a:ext>
            </a:extLst>
          </p:cNvPr>
          <p:cNvSpPr/>
          <p:nvPr/>
        </p:nvSpPr>
        <p:spPr>
          <a:xfrm>
            <a:off x="4724400" y="2286001"/>
            <a:ext cx="4648200" cy="358139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cxnSp>
        <p:nvCxnSpPr>
          <p:cNvPr id="6" name="直線矢印コネクタ 5">
            <a:extLst>
              <a:ext uri="{FF2B5EF4-FFF2-40B4-BE49-F238E27FC236}">
                <a16:creationId xmlns:a16="http://schemas.microsoft.com/office/drawing/2014/main" id="{7F52BB28-74BE-5BDD-EFEF-827E989F0AFE}"/>
              </a:ext>
            </a:extLst>
          </p:cNvPr>
          <p:cNvCxnSpPr>
            <a:cxnSpLocks/>
          </p:cNvCxnSpPr>
          <p:nvPr/>
        </p:nvCxnSpPr>
        <p:spPr>
          <a:xfrm flipH="1" flipV="1">
            <a:off x="2209800" y="3771150"/>
            <a:ext cx="2438400" cy="11056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正方形/長方形 7">
            <a:extLst>
              <a:ext uri="{FF2B5EF4-FFF2-40B4-BE49-F238E27FC236}">
                <a16:creationId xmlns:a16="http://schemas.microsoft.com/office/drawing/2014/main" id="{530F56FF-0EE8-A3BA-4B6B-E91167A01ABD}"/>
              </a:ext>
            </a:extLst>
          </p:cNvPr>
          <p:cNvSpPr/>
          <p:nvPr/>
        </p:nvSpPr>
        <p:spPr>
          <a:xfrm>
            <a:off x="4898954" y="4484793"/>
            <a:ext cx="4343400" cy="55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➃対応の実効性を確保するために必要なカス</a:t>
            </a:r>
            <a:endParaRPr kumimoji="1" lang="en-US" altLang="ja-JP" sz="1600" b="1" dirty="0">
              <a:solidFill>
                <a:schemeClr val="bg1"/>
              </a:solidFill>
            </a:endParaRPr>
          </a:p>
          <a:p>
            <a:r>
              <a:rPr kumimoji="1" lang="ja-JP" altLang="en-US" sz="1600" b="1" dirty="0">
                <a:solidFill>
                  <a:schemeClr val="bg1"/>
                </a:solidFill>
              </a:rPr>
              <a:t>　タマーハラスメントの抑止のための措置</a:t>
            </a:r>
            <a:endParaRPr kumimoji="1" lang="en-US" altLang="ja-JP" sz="1600" b="1" dirty="0">
              <a:solidFill>
                <a:schemeClr val="bg1"/>
              </a:solidFill>
            </a:endParaRPr>
          </a:p>
        </p:txBody>
      </p:sp>
      <p:sp>
        <p:nvSpPr>
          <p:cNvPr id="10" name="テキスト ボックス 9">
            <a:extLst>
              <a:ext uri="{FF2B5EF4-FFF2-40B4-BE49-F238E27FC236}">
                <a16:creationId xmlns:a16="http://schemas.microsoft.com/office/drawing/2014/main" id="{F4524178-6521-27CC-E054-2B6B79113A15}"/>
              </a:ext>
            </a:extLst>
          </p:cNvPr>
          <p:cNvSpPr txBox="1"/>
          <p:nvPr/>
        </p:nvSpPr>
        <p:spPr>
          <a:xfrm>
            <a:off x="786277" y="5520129"/>
            <a:ext cx="2514600" cy="747897"/>
          </a:xfrm>
          <a:prstGeom prst="rect">
            <a:avLst/>
          </a:prstGeom>
          <a:noFill/>
        </p:spPr>
        <p:txBody>
          <a:bodyPr wrap="square" rtlCol="0">
            <a:spAutoFit/>
          </a:bodyPr>
          <a:lstStyle/>
          <a:p>
            <a:pPr algn="l">
              <a:lnSpc>
                <a:spcPct val="120000"/>
              </a:lnSpc>
              <a:spcAft>
                <a:spcPts val="600"/>
              </a:spcAft>
              <a:buClr>
                <a:schemeClr val="tx2"/>
              </a:buClr>
            </a:pPr>
            <a:r>
              <a:rPr kumimoji="1" lang="ja-JP" altLang="en-US" sz="1200" dirty="0"/>
              <a:t>顧客、取引の相手方、施設の利用者その他当該事業主の行う事業に関係を有する者</a:t>
            </a:r>
          </a:p>
        </p:txBody>
      </p:sp>
      <p:sp>
        <p:nvSpPr>
          <p:cNvPr id="17" name="吹き出し: 円形 16">
            <a:extLst>
              <a:ext uri="{FF2B5EF4-FFF2-40B4-BE49-F238E27FC236}">
                <a16:creationId xmlns:a16="http://schemas.microsoft.com/office/drawing/2014/main" id="{1F470141-F5BF-9338-DD1E-2AEFB9DAE073}"/>
              </a:ext>
            </a:extLst>
          </p:cNvPr>
          <p:cNvSpPr/>
          <p:nvPr/>
        </p:nvSpPr>
        <p:spPr>
          <a:xfrm>
            <a:off x="7974" y="3945310"/>
            <a:ext cx="1176338" cy="544969"/>
          </a:xfrm>
          <a:prstGeom prst="wedgeEllipseCallout">
            <a:avLst>
              <a:gd name="adj1" fmla="val 43497"/>
              <a:gd name="adj2" fmla="val 7167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外部の方</a:t>
            </a:r>
          </a:p>
        </p:txBody>
      </p:sp>
      <p:sp>
        <p:nvSpPr>
          <p:cNvPr id="20" name="正方形/長方形 19">
            <a:extLst>
              <a:ext uri="{FF2B5EF4-FFF2-40B4-BE49-F238E27FC236}">
                <a16:creationId xmlns:a16="http://schemas.microsoft.com/office/drawing/2014/main" id="{4F738A01-5F6F-59DE-A12D-510EDABF7CD8}"/>
              </a:ext>
            </a:extLst>
          </p:cNvPr>
          <p:cNvSpPr/>
          <p:nvPr/>
        </p:nvSpPr>
        <p:spPr>
          <a:xfrm>
            <a:off x="4952400" y="4418916"/>
            <a:ext cx="4191600" cy="6872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Tree>
    <p:extLst>
      <p:ext uri="{BB962C8B-B14F-4D97-AF65-F5344CB8AC3E}">
        <p14:creationId xmlns:p14="http://schemas.microsoft.com/office/powerpoint/2010/main" val="1154262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8A02-5D64-B49B-FC77-F9E10370268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4F126E-40FE-D2D7-5EEC-D6919B8D2163}"/>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FC1C3C6A-0158-21F5-7624-B08678965F9D}"/>
              </a:ext>
            </a:extLst>
          </p:cNvPr>
          <p:cNvSpPr>
            <a:spLocks noGrp="1"/>
          </p:cNvSpPr>
          <p:nvPr>
            <p:ph type="sldNum" sz="quarter" idx="4"/>
          </p:nvPr>
        </p:nvSpPr>
        <p:spPr/>
        <p:txBody>
          <a:bodyPr/>
          <a:lstStyle/>
          <a:p>
            <a:fld id="{48F63A3B-78C7-47BE-AE5E-E10140E04643}" type="slidenum">
              <a:rPr lang="en-US" smtClean="0"/>
              <a:pPr/>
              <a:t>16</a:t>
            </a:fld>
            <a:endParaRPr lang="en-US" dirty="0"/>
          </a:p>
        </p:txBody>
      </p:sp>
      <p:sp>
        <p:nvSpPr>
          <p:cNvPr id="4" name="テキスト プレースホルダー 3">
            <a:extLst>
              <a:ext uri="{FF2B5EF4-FFF2-40B4-BE49-F238E27FC236}">
                <a16:creationId xmlns:a16="http://schemas.microsoft.com/office/drawing/2014/main" id="{28BE42A6-EDF7-BA83-C1F8-0769DE3787B9}"/>
              </a:ext>
            </a:extLst>
          </p:cNvPr>
          <p:cNvSpPr>
            <a:spLocks noGrp="1"/>
          </p:cNvSpPr>
          <p:nvPr>
            <p:ph type="body" sz="quarter" idx="13"/>
          </p:nvPr>
        </p:nvSpPr>
        <p:spPr>
          <a:xfrm>
            <a:off x="0" y="828000"/>
            <a:ext cx="9907200" cy="391200"/>
          </a:xfrm>
        </p:spPr>
        <p:txBody>
          <a:bodyPr/>
          <a:lstStyle/>
          <a:p>
            <a:r>
              <a:rPr kumimoji="1" lang="ja-JP" altLang="en-US" dirty="0"/>
              <a:t>事業主が雇用管理上講ずべき措置の主な内容</a:t>
            </a:r>
          </a:p>
        </p:txBody>
      </p:sp>
      <p:sp>
        <p:nvSpPr>
          <p:cNvPr id="5" name="テキスト ボックス 4">
            <a:extLst>
              <a:ext uri="{FF2B5EF4-FFF2-40B4-BE49-F238E27FC236}">
                <a16:creationId xmlns:a16="http://schemas.microsoft.com/office/drawing/2014/main" id="{E026EE14-CBB3-A7D7-D04D-42B07DB5407F}"/>
              </a:ext>
            </a:extLst>
          </p:cNvPr>
          <p:cNvSpPr txBox="1"/>
          <p:nvPr/>
        </p:nvSpPr>
        <p:spPr>
          <a:xfrm>
            <a:off x="75600" y="1236044"/>
            <a:ext cx="9754200" cy="5684633"/>
          </a:xfrm>
          <a:prstGeom prst="rect">
            <a:avLst/>
          </a:prstGeom>
          <a:noFill/>
        </p:spPr>
        <p:txBody>
          <a:bodyPr wrap="square" rtlCol="0">
            <a:spAutoFit/>
          </a:bodyPr>
          <a:lstStyle/>
          <a:p>
            <a:pPr algn="l">
              <a:lnSpc>
                <a:spcPct val="120000"/>
              </a:lnSpc>
              <a:spcAft>
                <a:spcPts val="600"/>
              </a:spcAft>
              <a:buClr>
                <a:schemeClr val="tx2"/>
              </a:buClr>
            </a:pPr>
            <a:r>
              <a:rPr kumimoji="1" lang="ja-JP" altLang="en-US" b="1" dirty="0"/>
              <a:t>①事業主の方針の明確化及びその周知・啓発：</a:t>
            </a:r>
            <a:r>
              <a:rPr kumimoji="1" lang="ja-JP" altLang="en-US" sz="1600" dirty="0"/>
              <a:t>カスタマーハラスメントには</a:t>
            </a:r>
            <a:r>
              <a:rPr kumimoji="1" lang="ja-JP" altLang="en-US" sz="1600" dirty="0">
                <a:highlight>
                  <a:srgbClr val="FFFF00"/>
                </a:highlight>
              </a:rPr>
              <a:t>毅然とした態度で対応し、労働者を保護する</a:t>
            </a:r>
            <a:r>
              <a:rPr kumimoji="1" lang="ja-JP" altLang="en-US" sz="1600" dirty="0"/>
              <a:t>旨の方針を明確化し、労働者に周知・啓発。カスタマーハラスメントの内容及び</a:t>
            </a:r>
            <a:r>
              <a:rPr kumimoji="1" lang="ja-JP" altLang="en-US" sz="1600" dirty="0">
                <a:highlight>
                  <a:srgbClr val="FFFF00"/>
                </a:highlight>
              </a:rPr>
              <a:t>あらかじめ定めた対処の内容</a:t>
            </a:r>
            <a:r>
              <a:rPr kumimoji="1" lang="ja-JP" altLang="en-US" sz="1600" dirty="0"/>
              <a:t>を、労働者に周知する。</a:t>
            </a:r>
            <a:endParaRPr kumimoji="1" lang="en-US" altLang="ja-JP" sz="1600" dirty="0"/>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t>➁相談（苦情を含む）に応じ、適切に対応するために必要な体制の整備：</a:t>
            </a:r>
            <a:r>
              <a:rPr kumimoji="1" lang="ja-JP" altLang="en-US" sz="1600" dirty="0"/>
              <a:t>相談窓口の周知。発生のおそれがある場合やカスタマーハラスメントに該当するか否か微妙な場合であっても、広く相談に対応。</a:t>
            </a:r>
            <a:endParaRPr kumimoji="1" lang="en-US" altLang="ja-JP" sz="1600" dirty="0"/>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t>③職場におけるハラスメントへの事後の迅速かつ適切な対応：</a:t>
            </a:r>
            <a:r>
              <a:rPr kumimoji="1" lang="ja-JP" altLang="en-US" sz="1600" dirty="0"/>
              <a:t>事実関係を迅速かつ正確に確認。事実関係の確認後は、速やかに被害者に対する配慮のための措置とともに、行為者に対する措置を適切に行う。再発防止に向けた措置を講ずる。</a:t>
            </a:r>
            <a:endParaRPr kumimoji="1" lang="en-US" altLang="ja-JP" sz="1600" dirty="0"/>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highlight>
                  <a:srgbClr val="FFFF00"/>
                </a:highlight>
              </a:rPr>
              <a:t>④対応の実効性を確保するために必要なカスタマーハラスメントの抑止のための措置：</a:t>
            </a:r>
            <a:r>
              <a:rPr kumimoji="1" lang="ja-JP" altLang="en-US" sz="1600" dirty="0">
                <a:highlight>
                  <a:srgbClr val="FFFF00"/>
                </a:highlight>
              </a:rPr>
              <a:t>特に悪質と考えられるカスタマーハラスメントへの対処の方針をあらかじめ定め、労働者に周知し、当該対処を行うことができる体制を整備する。</a:t>
            </a:r>
            <a:endParaRPr kumimoji="1" lang="en-US" altLang="ja-JP" sz="1600" dirty="0">
              <a:highlight>
                <a:srgbClr val="FFFF00"/>
              </a:highlight>
            </a:endParaRPr>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t>⑤併せて講ずべき措置：</a:t>
            </a:r>
            <a:r>
              <a:rPr kumimoji="1" lang="ja-JP" altLang="en-US" sz="1600" dirty="0"/>
              <a:t>プライバシーを保護するために必要な措置を講じ、労働者に周知。事業主に相談したこと等を理由として、解雇その他不利益な取扱いをされない旨を定め、労働者に周知・啓発する。　　　　　　　　　　　　　　　　　　　</a:t>
            </a:r>
            <a:endParaRPr kumimoji="1" lang="en-US" altLang="ja-JP" sz="1600" dirty="0"/>
          </a:p>
          <a:p>
            <a:pPr algn="l">
              <a:lnSpc>
                <a:spcPct val="120000"/>
              </a:lnSpc>
              <a:spcAft>
                <a:spcPts val="600"/>
              </a:spcAft>
              <a:buClr>
                <a:schemeClr val="tx2"/>
              </a:buClr>
            </a:pPr>
            <a:r>
              <a:rPr kumimoji="1" lang="ja-JP" altLang="en-US" sz="1600" dirty="0"/>
              <a:t>　　　　　　　　　　　　　　　　　　　　　</a:t>
            </a:r>
            <a:r>
              <a:rPr lang="en-US" altLang="ja-JP" sz="1050" dirty="0"/>
              <a:t>※</a:t>
            </a:r>
            <a:r>
              <a:rPr lang="ja-JP" altLang="en-US" sz="1050" dirty="0"/>
              <a:t>黄色マーカー部分は他のハラスメントで講ずべき措置とは異なる内容のもの</a:t>
            </a:r>
            <a:endParaRPr lang="en-US" altLang="ja-JP" sz="1050" dirty="0"/>
          </a:p>
        </p:txBody>
      </p:sp>
    </p:spTree>
    <p:extLst>
      <p:ext uri="{BB962C8B-B14F-4D97-AF65-F5344CB8AC3E}">
        <p14:creationId xmlns:p14="http://schemas.microsoft.com/office/powerpoint/2010/main" val="2912183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98DD81-D9BA-6130-BEC6-023C4E302BD9}"/>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EEDFDF19-D125-7A77-65C5-0B0DED3C26CE}"/>
              </a:ext>
            </a:extLst>
          </p:cNvPr>
          <p:cNvSpPr>
            <a:spLocks noGrp="1"/>
          </p:cNvSpPr>
          <p:nvPr>
            <p:ph type="sldNum" sz="quarter" idx="4"/>
          </p:nvPr>
        </p:nvSpPr>
        <p:spPr/>
        <p:txBody>
          <a:bodyPr/>
          <a:lstStyle/>
          <a:p>
            <a:fld id="{48F63A3B-78C7-47BE-AE5E-E10140E04643}" type="slidenum">
              <a:rPr lang="en-US" smtClean="0"/>
              <a:pPr/>
              <a:t>17</a:t>
            </a:fld>
            <a:endParaRPr lang="en-US" dirty="0"/>
          </a:p>
        </p:txBody>
      </p:sp>
      <p:sp>
        <p:nvSpPr>
          <p:cNvPr id="4" name="テキスト プレースホルダー 3">
            <a:extLst>
              <a:ext uri="{FF2B5EF4-FFF2-40B4-BE49-F238E27FC236}">
                <a16:creationId xmlns:a16="http://schemas.microsoft.com/office/drawing/2014/main" id="{8B60A788-B982-55F3-369C-8BDF66F6648F}"/>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b="1" dirty="0"/>
              <a:t>➀事業主の方針等の明確化及びその周辺・啓発</a:t>
            </a:r>
            <a:endParaRPr lang="en-US" altLang="ja-JP" sz="1400" b="1" dirty="0"/>
          </a:p>
        </p:txBody>
      </p:sp>
      <p:sp>
        <p:nvSpPr>
          <p:cNvPr id="6" name="テキスト ボックス 5">
            <a:extLst>
              <a:ext uri="{FF2B5EF4-FFF2-40B4-BE49-F238E27FC236}">
                <a16:creationId xmlns:a16="http://schemas.microsoft.com/office/drawing/2014/main" id="{6EF6B7CA-9E2E-2C50-5E96-F94775036E85}"/>
              </a:ext>
            </a:extLst>
          </p:cNvPr>
          <p:cNvSpPr txBox="1"/>
          <p:nvPr/>
        </p:nvSpPr>
        <p:spPr>
          <a:xfrm>
            <a:off x="0" y="1447800"/>
            <a:ext cx="99060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１－１　ハラスメントの内容、方針等の明確化と周知・啓発</a:t>
            </a:r>
            <a:endParaRPr kumimoji="1" lang="en-US" altLang="ja-JP" sz="2000" b="1" dirty="0"/>
          </a:p>
          <a:p>
            <a:pPr algn="l">
              <a:lnSpc>
                <a:spcPct val="120000"/>
              </a:lnSpc>
              <a:spcAft>
                <a:spcPts val="600"/>
              </a:spcAft>
              <a:buClr>
                <a:schemeClr val="tx2"/>
              </a:buClr>
            </a:pPr>
            <a:r>
              <a:rPr kumimoji="1" lang="ja-JP" altLang="en-US" dirty="0"/>
              <a:t>　カスタマーハラスメントには毅然とした態度で対応し、労働者を保護する旨の方針を明確化し、管理監督者を含む労働者に周知・啓発すること。</a:t>
            </a:r>
          </a:p>
        </p:txBody>
      </p:sp>
      <p:sp>
        <p:nvSpPr>
          <p:cNvPr id="7" name="正方形/長方形 6">
            <a:extLst>
              <a:ext uri="{FF2B5EF4-FFF2-40B4-BE49-F238E27FC236}">
                <a16:creationId xmlns:a16="http://schemas.microsoft.com/office/drawing/2014/main" id="{D87A15A8-EB94-7801-3544-B06B18B3DCCD}"/>
              </a:ext>
            </a:extLst>
          </p:cNvPr>
          <p:cNvSpPr/>
          <p:nvPr/>
        </p:nvSpPr>
        <p:spPr>
          <a:xfrm>
            <a:off x="266700" y="2971800"/>
            <a:ext cx="9372600" cy="34618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・社内報、パンフレット、社内ホームページ等広報又は啓発のための資料等にカスタマーハラスメントには毅然とした態度で対応し、労働者を保護する旨の方針を記載し、配布する。</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・トップメッセージとして、カスタマーハラスメントには毅然とした態度で対応し、労働者を保護する旨の方針を広く社内に発信すること。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・カスタマーハラスメントには毅然とした態度で対応し、労働者を保護する旨の方針を労働者に対して周知・啓発するため、カスタマーハラスメントへの対処の内容と併せて研修、講習等を実施すること。</a:t>
            </a:r>
          </a:p>
        </p:txBody>
      </p:sp>
      <p:sp>
        <p:nvSpPr>
          <p:cNvPr id="5" name="吹き出し: 円形 4">
            <a:extLst>
              <a:ext uri="{FF2B5EF4-FFF2-40B4-BE49-F238E27FC236}">
                <a16:creationId xmlns:a16="http://schemas.microsoft.com/office/drawing/2014/main" id="{327B6740-0713-6376-877D-370EE9EC957E}"/>
              </a:ext>
            </a:extLst>
          </p:cNvPr>
          <p:cNvSpPr/>
          <p:nvPr/>
        </p:nvSpPr>
        <p:spPr>
          <a:xfrm>
            <a:off x="5842262" y="185325"/>
            <a:ext cx="4038600" cy="1447800"/>
          </a:xfrm>
          <a:prstGeom prst="wedgeEllipseCallout">
            <a:avLst>
              <a:gd name="adj1" fmla="val -9862"/>
              <a:gd name="adj2" fmla="val 6575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パンフレット等により周知する場合は、全労働者に確実に周知されるよう、配布方法等を工夫しましょう。</a:t>
            </a:r>
          </a:p>
        </p:txBody>
      </p:sp>
    </p:spTree>
    <p:extLst>
      <p:ext uri="{BB962C8B-B14F-4D97-AF65-F5344CB8AC3E}">
        <p14:creationId xmlns:p14="http://schemas.microsoft.com/office/powerpoint/2010/main" val="391161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587E19-16AA-A934-4A82-323A55D62496}"/>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8B526F3E-FC2C-7124-2667-7812F1A1FBFF}"/>
              </a:ext>
            </a:extLst>
          </p:cNvPr>
          <p:cNvSpPr>
            <a:spLocks noGrp="1"/>
          </p:cNvSpPr>
          <p:nvPr>
            <p:ph type="sldNum" sz="quarter" idx="4"/>
          </p:nvPr>
        </p:nvSpPr>
        <p:spPr/>
        <p:txBody>
          <a:bodyPr/>
          <a:lstStyle/>
          <a:p>
            <a:fld id="{48F63A3B-78C7-47BE-AE5E-E10140E04643}" type="slidenum">
              <a:rPr lang="en-US" smtClean="0"/>
              <a:pPr/>
              <a:t>18</a:t>
            </a:fld>
            <a:endParaRPr lang="en-US" dirty="0"/>
          </a:p>
        </p:txBody>
      </p:sp>
      <p:sp>
        <p:nvSpPr>
          <p:cNvPr id="4" name="テキスト プレースホルダー 3">
            <a:extLst>
              <a:ext uri="{FF2B5EF4-FFF2-40B4-BE49-F238E27FC236}">
                <a16:creationId xmlns:a16="http://schemas.microsoft.com/office/drawing/2014/main" id="{1F883E02-58D0-AEDC-7AC3-A35443DB05AC}"/>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b="1" dirty="0"/>
              <a:t>➀事業主の方針等の明確化及びその周辺・啓発</a:t>
            </a:r>
            <a:endParaRPr lang="en-US" altLang="ja-JP" sz="1400" b="1" dirty="0"/>
          </a:p>
        </p:txBody>
      </p:sp>
      <p:sp>
        <p:nvSpPr>
          <p:cNvPr id="5" name="テキスト ボックス 4">
            <a:extLst>
              <a:ext uri="{FF2B5EF4-FFF2-40B4-BE49-F238E27FC236}">
                <a16:creationId xmlns:a16="http://schemas.microsoft.com/office/drawing/2014/main" id="{7F005B72-C1BE-F55F-8A21-8E06568C27FE}"/>
              </a:ext>
            </a:extLst>
          </p:cNvPr>
          <p:cNvSpPr txBox="1"/>
          <p:nvPr/>
        </p:nvSpPr>
        <p:spPr>
          <a:xfrm>
            <a:off x="0" y="1524000"/>
            <a:ext cx="9753600" cy="1481368"/>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１－２　カスタマーハラスメントへの対処の内容の周知・啓発</a:t>
            </a:r>
            <a:endParaRPr kumimoji="1" lang="en-US" altLang="ja-JP" sz="2000" b="1" dirty="0"/>
          </a:p>
          <a:p>
            <a:pPr algn="l">
              <a:lnSpc>
                <a:spcPct val="120000"/>
              </a:lnSpc>
              <a:spcAft>
                <a:spcPts val="600"/>
              </a:spcAft>
              <a:buClr>
                <a:schemeClr val="tx2"/>
              </a:buClr>
            </a:pPr>
            <a:r>
              <a:rPr kumimoji="1" lang="ja-JP" altLang="en-US" dirty="0"/>
              <a:t>　カスタマーハラスメントの内容及びあらかじめ定めたカスタマーハラスメントへの対処の内容を、管理監督者を含む労働者に周知すること。</a:t>
            </a:r>
            <a:endParaRPr kumimoji="1" lang="en-US" altLang="ja-JP" sz="1200" dirty="0"/>
          </a:p>
          <a:p>
            <a:pPr algn="l">
              <a:lnSpc>
                <a:spcPct val="120000"/>
              </a:lnSpc>
              <a:spcAft>
                <a:spcPts val="600"/>
              </a:spcAft>
              <a:buClr>
                <a:schemeClr val="tx2"/>
              </a:buClr>
            </a:pPr>
            <a:endParaRPr kumimoji="1" lang="ja-JP" altLang="en-US" sz="1200" dirty="0"/>
          </a:p>
        </p:txBody>
      </p:sp>
      <p:sp>
        <p:nvSpPr>
          <p:cNvPr id="6" name="正方形/長方形 5">
            <a:extLst>
              <a:ext uri="{FF2B5EF4-FFF2-40B4-BE49-F238E27FC236}">
                <a16:creationId xmlns:a16="http://schemas.microsoft.com/office/drawing/2014/main" id="{148E36BF-808D-2945-C2E7-B88F886594AA}"/>
              </a:ext>
            </a:extLst>
          </p:cNvPr>
          <p:cNvSpPr/>
          <p:nvPr/>
        </p:nvSpPr>
        <p:spPr>
          <a:xfrm>
            <a:off x="228600" y="3224526"/>
            <a:ext cx="9372600" cy="3100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b="1" u="sng" dirty="0">
              <a:solidFill>
                <a:sysClr val="windowText" lastClr="000000"/>
              </a:solidFill>
            </a:endParaRPr>
          </a:p>
          <a:p>
            <a:r>
              <a:rPr kumimoji="1" lang="ja-JP" altLang="en-US" dirty="0">
                <a:solidFill>
                  <a:sysClr val="windowText" lastClr="000000"/>
                </a:solidFill>
              </a:rPr>
              <a:t>・カスタマーハラスメントへの対処の内容を定め、当該規定と併せて、カスタマーハラスメントの内容を労働者に対して周知すること。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・顧客等への対応に関するマニュアル等に、カスタマーハラスメントの内容及びカスタマーハラスメントへの対処の内容を記載し、労働者に対して周知すること。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・カスタマーハラスメントの内容及びカスタマーハラスメントへの対処の内容を労働者に対して周知するための研修、講習等を実施すること。</a:t>
            </a:r>
          </a:p>
        </p:txBody>
      </p:sp>
      <p:sp>
        <p:nvSpPr>
          <p:cNvPr id="7" name="吹き出し: 円形 6">
            <a:extLst>
              <a:ext uri="{FF2B5EF4-FFF2-40B4-BE49-F238E27FC236}">
                <a16:creationId xmlns:a16="http://schemas.microsoft.com/office/drawing/2014/main" id="{16A375C8-37A3-3BCB-7F95-FE040DFB10CF}"/>
              </a:ext>
            </a:extLst>
          </p:cNvPr>
          <p:cNvSpPr/>
          <p:nvPr/>
        </p:nvSpPr>
        <p:spPr>
          <a:xfrm>
            <a:off x="5791200" y="186852"/>
            <a:ext cx="4038600" cy="1447800"/>
          </a:xfrm>
          <a:prstGeom prst="wedgeEllipseCallout">
            <a:avLst>
              <a:gd name="adj1" fmla="val -9162"/>
              <a:gd name="adj2" fmla="val 6575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当該事業所においいて発生しやすいカスタマーハラスメントの例等について、労働者に周知することも考えられます。</a:t>
            </a:r>
          </a:p>
        </p:txBody>
      </p:sp>
    </p:spTree>
    <p:extLst>
      <p:ext uri="{BB962C8B-B14F-4D97-AF65-F5344CB8AC3E}">
        <p14:creationId xmlns:p14="http://schemas.microsoft.com/office/powerpoint/2010/main" val="3706837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0BF1A0-6412-B527-FBC1-6F9375A3182D}"/>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0FEF2B50-2E9D-9BF9-37AC-3511C395EAD1}"/>
              </a:ext>
            </a:extLst>
          </p:cNvPr>
          <p:cNvSpPr>
            <a:spLocks noGrp="1"/>
          </p:cNvSpPr>
          <p:nvPr>
            <p:ph type="sldNum" sz="quarter" idx="4"/>
          </p:nvPr>
        </p:nvSpPr>
        <p:spPr/>
        <p:txBody>
          <a:bodyPr/>
          <a:lstStyle/>
          <a:p>
            <a:fld id="{48F63A3B-78C7-47BE-AE5E-E10140E04643}" type="slidenum">
              <a:rPr lang="en-US" smtClean="0"/>
              <a:pPr/>
              <a:t>19</a:t>
            </a:fld>
            <a:endParaRPr lang="en-US" dirty="0"/>
          </a:p>
        </p:txBody>
      </p:sp>
      <p:sp>
        <p:nvSpPr>
          <p:cNvPr id="4" name="テキスト プレースホルダー 3">
            <a:extLst>
              <a:ext uri="{FF2B5EF4-FFF2-40B4-BE49-F238E27FC236}">
                <a16:creationId xmlns:a16="http://schemas.microsoft.com/office/drawing/2014/main" id="{66F4BF04-FA60-BF64-032A-83C315974486}"/>
              </a:ext>
            </a:extLst>
          </p:cNvPr>
          <p:cNvSpPr>
            <a:spLocks noGrp="1"/>
          </p:cNvSpPr>
          <p:nvPr>
            <p:ph type="body" sz="quarter" idx="13"/>
          </p:nvPr>
        </p:nvSpPr>
        <p:spPr>
          <a:xfrm>
            <a:off x="0" y="828000"/>
            <a:ext cx="9907200" cy="554731"/>
          </a:xfrm>
        </p:spPr>
        <p:txBody>
          <a:bodyPr/>
          <a:lstStyle/>
          <a:p>
            <a:r>
              <a:rPr lang="ja-JP" altLang="en-US" sz="1400" dirty="0"/>
              <a:t>②相談（苦情を含む）に応じ、適切に対応するために必要な体制の整備</a:t>
            </a:r>
          </a:p>
        </p:txBody>
      </p:sp>
      <p:sp>
        <p:nvSpPr>
          <p:cNvPr id="5" name="テキスト ボックス 4">
            <a:extLst>
              <a:ext uri="{FF2B5EF4-FFF2-40B4-BE49-F238E27FC236}">
                <a16:creationId xmlns:a16="http://schemas.microsoft.com/office/drawing/2014/main" id="{473616D5-E8D8-CE98-A2FC-E7B99B3EB695}"/>
              </a:ext>
            </a:extLst>
          </p:cNvPr>
          <p:cNvSpPr txBox="1"/>
          <p:nvPr/>
        </p:nvSpPr>
        <p:spPr>
          <a:xfrm>
            <a:off x="228600" y="1727527"/>
            <a:ext cx="9220200" cy="1155701"/>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２－１　相談窓口の設置と周知</a:t>
            </a:r>
            <a:endParaRPr kumimoji="1" lang="en-US" altLang="ja-JP" sz="2000" b="1" dirty="0"/>
          </a:p>
          <a:p>
            <a:pPr algn="l">
              <a:lnSpc>
                <a:spcPct val="120000"/>
              </a:lnSpc>
              <a:spcAft>
                <a:spcPts val="600"/>
              </a:spcAft>
              <a:buClr>
                <a:schemeClr val="tx2"/>
              </a:buClr>
            </a:pPr>
            <a:endParaRPr kumimoji="1" lang="en-US" altLang="ja-JP" sz="1200" dirty="0"/>
          </a:p>
          <a:p>
            <a:pPr algn="l">
              <a:lnSpc>
                <a:spcPct val="120000"/>
              </a:lnSpc>
              <a:spcAft>
                <a:spcPts val="600"/>
              </a:spcAft>
              <a:buClr>
                <a:schemeClr val="tx2"/>
              </a:buClr>
            </a:pPr>
            <a:r>
              <a:rPr kumimoji="1" lang="ja-JP" altLang="en-US" dirty="0"/>
              <a:t>相談への対応のための窓口（相談窓口）をあらかじめ定め、労働者に周知すること。</a:t>
            </a:r>
            <a:endParaRPr kumimoji="1" lang="en-US" altLang="ja-JP" dirty="0"/>
          </a:p>
        </p:txBody>
      </p:sp>
      <p:sp>
        <p:nvSpPr>
          <p:cNvPr id="6" name="正方形/長方形 5">
            <a:extLst>
              <a:ext uri="{FF2B5EF4-FFF2-40B4-BE49-F238E27FC236}">
                <a16:creationId xmlns:a16="http://schemas.microsoft.com/office/drawing/2014/main" id="{9A802E6B-68C1-0FFF-1639-FB2E08D2F463}"/>
              </a:ext>
            </a:extLst>
          </p:cNvPr>
          <p:cNvSpPr/>
          <p:nvPr/>
        </p:nvSpPr>
        <p:spPr>
          <a:xfrm>
            <a:off x="613528" y="3655429"/>
            <a:ext cx="8450344" cy="1981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・相談に対応する担当者をあらかじめ定めること。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・相談に対応するための制度を設けること。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・外部の機関に相談への対応を委託すること。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39B0A3BC-1704-91A5-DAE8-41E91C0FF9A1}"/>
              </a:ext>
            </a:extLst>
          </p:cNvPr>
          <p:cNvSpPr/>
          <p:nvPr/>
        </p:nvSpPr>
        <p:spPr>
          <a:xfrm>
            <a:off x="6248400" y="14926"/>
            <a:ext cx="3632462" cy="14478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相談の結果、相談内容・状況に即した適切な対応がとれるようフォロー体制を考えておきましょう。</a:t>
            </a:r>
          </a:p>
        </p:txBody>
      </p:sp>
    </p:spTree>
    <p:extLst>
      <p:ext uri="{BB962C8B-B14F-4D97-AF65-F5344CB8AC3E}">
        <p14:creationId xmlns:p14="http://schemas.microsoft.com/office/powerpoint/2010/main" val="250544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E8BD-F7C6-57E1-24A5-A28DC2E5456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A196DF8-839F-5A68-34CF-D0BE7AC3C8AA}"/>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1586009F-5053-922F-9301-CA3A59CFEBA9}"/>
              </a:ext>
            </a:extLst>
          </p:cNvPr>
          <p:cNvSpPr>
            <a:spLocks noGrp="1"/>
          </p:cNvSpPr>
          <p:nvPr>
            <p:ph type="sldNum" sz="quarter" idx="4"/>
          </p:nvPr>
        </p:nvSpPr>
        <p:spPr/>
        <p:txBody>
          <a:bodyPr/>
          <a:lstStyle/>
          <a:p>
            <a:fld id="{48F63A3B-78C7-47BE-AE5E-E10140E04643}" type="slidenum">
              <a:rPr lang="en-US" smtClean="0"/>
              <a:pPr/>
              <a:t>20</a:t>
            </a:fld>
            <a:endParaRPr lang="en-US" dirty="0"/>
          </a:p>
        </p:txBody>
      </p:sp>
      <p:sp>
        <p:nvSpPr>
          <p:cNvPr id="4" name="テキスト プレースホルダー 3">
            <a:extLst>
              <a:ext uri="{FF2B5EF4-FFF2-40B4-BE49-F238E27FC236}">
                <a16:creationId xmlns:a16="http://schemas.microsoft.com/office/drawing/2014/main" id="{1A148F85-E5C9-8E7D-DEA1-49F36D9ADF38}"/>
              </a:ext>
            </a:extLst>
          </p:cNvPr>
          <p:cNvSpPr>
            <a:spLocks noGrp="1"/>
          </p:cNvSpPr>
          <p:nvPr>
            <p:ph type="body" sz="quarter" idx="13"/>
          </p:nvPr>
        </p:nvSpPr>
        <p:spPr>
          <a:xfrm>
            <a:off x="0" y="828000"/>
            <a:ext cx="9907200" cy="554731"/>
          </a:xfrm>
        </p:spPr>
        <p:txBody>
          <a:bodyPr/>
          <a:lstStyle/>
          <a:p>
            <a:r>
              <a:rPr lang="ja-JP" altLang="en-US" sz="1400" dirty="0"/>
              <a:t>②相談（苦情を含む）に応じ、適切に対応するために必要な体制の整備</a:t>
            </a:r>
          </a:p>
        </p:txBody>
      </p:sp>
      <p:sp>
        <p:nvSpPr>
          <p:cNvPr id="5" name="テキスト ボックス 4">
            <a:extLst>
              <a:ext uri="{FF2B5EF4-FFF2-40B4-BE49-F238E27FC236}">
                <a16:creationId xmlns:a16="http://schemas.microsoft.com/office/drawing/2014/main" id="{26B8D75C-03A5-BEB2-E0C7-0511B49607B4}"/>
              </a:ext>
            </a:extLst>
          </p:cNvPr>
          <p:cNvSpPr txBox="1"/>
          <p:nvPr/>
        </p:nvSpPr>
        <p:spPr>
          <a:xfrm>
            <a:off x="152400" y="1363880"/>
            <a:ext cx="9393427" cy="2263697"/>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２－２　相談に対する適切な対応</a:t>
            </a:r>
            <a:endParaRPr kumimoji="1" lang="en-US" altLang="ja-JP" sz="2000" b="1" dirty="0"/>
          </a:p>
          <a:p>
            <a:pPr algn="l">
              <a:lnSpc>
                <a:spcPct val="120000"/>
              </a:lnSpc>
              <a:spcAft>
                <a:spcPts val="600"/>
              </a:spcAft>
              <a:buClr>
                <a:schemeClr val="tx2"/>
              </a:buClr>
            </a:pPr>
            <a:r>
              <a:rPr kumimoji="1" lang="ja-JP" altLang="en-US" dirty="0"/>
              <a:t>　相談窓口担当者が、相談の内容や状況に応じ適切に対応できるようにすること。</a:t>
            </a:r>
            <a:endParaRPr kumimoji="1" lang="en-US" altLang="ja-JP" dirty="0"/>
          </a:p>
          <a:p>
            <a:pPr algn="l">
              <a:lnSpc>
                <a:spcPct val="120000"/>
              </a:lnSpc>
              <a:spcAft>
                <a:spcPts val="600"/>
              </a:spcAft>
              <a:buClr>
                <a:schemeClr val="tx2"/>
              </a:buClr>
            </a:pPr>
            <a:r>
              <a:rPr kumimoji="1" lang="ja-JP" altLang="en-US" dirty="0"/>
              <a:t>　相談窓口においては、被害を受けた労働者が委縮して相談を躊躇する例もあること等も踏まえ、相談者の心身の状況や当該言動が行われた際の受け止め等その認識にも配慮しながら、ハラスメントが現実に生じている場合だけでなく、発生のおそれがある場合や、ハラスメントに該当するか否か微妙な場合であっても、広く相談に対応すること。</a:t>
            </a:r>
            <a:endParaRPr kumimoji="1" lang="en-US" altLang="ja-JP" dirty="0"/>
          </a:p>
        </p:txBody>
      </p:sp>
      <p:sp>
        <p:nvSpPr>
          <p:cNvPr id="6" name="正方形/長方形 5">
            <a:extLst>
              <a:ext uri="{FF2B5EF4-FFF2-40B4-BE49-F238E27FC236}">
                <a16:creationId xmlns:a16="http://schemas.microsoft.com/office/drawing/2014/main" id="{D7A55BC9-4D28-1BF3-066C-AE8BDE37158C}"/>
              </a:ext>
            </a:extLst>
          </p:cNvPr>
          <p:cNvSpPr/>
          <p:nvPr/>
        </p:nvSpPr>
        <p:spPr>
          <a:xfrm>
            <a:off x="464970" y="3855652"/>
            <a:ext cx="8450344" cy="24524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・相談窓口の担当者が相談を受けた場合、その内容や状況に応じて、相談窓口の担当者と人事部門とが連携を図ることができる仕組みとすること。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・相談窓口の担当者が相談を受けた場合、あらかじめ作成した留意点等を記載したマニュアルに基づき対応すること。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・相談窓口の担当者に対し、相談を受けた場合の対応についての研修を行うこと。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EEA50B28-8BC8-84D1-DAAA-EF45FCF1237A}"/>
              </a:ext>
            </a:extLst>
          </p:cNvPr>
          <p:cNvSpPr/>
          <p:nvPr/>
        </p:nvSpPr>
        <p:spPr>
          <a:xfrm>
            <a:off x="6324600" y="3142"/>
            <a:ext cx="3563350" cy="16002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ハラスメントの被害者の心理状況も考慮し相談にのってください。また、相談を受ける場所や時間帯等にも工夫しましょう。</a:t>
            </a:r>
          </a:p>
        </p:txBody>
      </p:sp>
    </p:spTree>
    <p:extLst>
      <p:ext uri="{BB962C8B-B14F-4D97-AF65-F5344CB8AC3E}">
        <p14:creationId xmlns:p14="http://schemas.microsoft.com/office/powerpoint/2010/main" val="2704284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8686E-9966-3ADD-B64C-D30D4A902E2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F78DAB7-B6BF-8F16-056C-98E2C4BAA727}"/>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E77CAE69-898F-A217-E0FD-EA2D34F0EBA9}"/>
              </a:ext>
            </a:extLst>
          </p:cNvPr>
          <p:cNvSpPr>
            <a:spLocks noGrp="1"/>
          </p:cNvSpPr>
          <p:nvPr>
            <p:ph type="sldNum" sz="quarter" idx="4"/>
          </p:nvPr>
        </p:nvSpPr>
        <p:spPr/>
        <p:txBody>
          <a:bodyPr/>
          <a:lstStyle/>
          <a:p>
            <a:fld id="{48F63A3B-78C7-47BE-AE5E-E10140E04643}" type="slidenum">
              <a:rPr lang="en-US" smtClean="0"/>
              <a:pPr/>
              <a:t>21</a:t>
            </a:fld>
            <a:endParaRPr lang="en-US" dirty="0"/>
          </a:p>
        </p:txBody>
      </p:sp>
      <p:sp>
        <p:nvSpPr>
          <p:cNvPr id="4" name="テキスト プレースホルダー 3">
            <a:extLst>
              <a:ext uri="{FF2B5EF4-FFF2-40B4-BE49-F238E27FC236}">
                <a16:creationId xmlns:a16="http://schemas.microsoft.com/office/drawing/2014/main" id="{46BFCEE6-67CA-BB32-9CE5-F57C3E814B8C}"/>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③職場におけるカスタマーハラスメントへの事後の迅速かつ適切な対応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1D8161CF-D18A-A098-FBCE-24CB883B76CF}"/>
              </a:ext>
            </a:extLst>
          </p:cNvPr>
          <p:cNvSpPr txBox="1"/>
          <p:nvPr/>
        </p:nvSpPr>
        <p:spPr>
          <a:xfrm>
            <a:off x="194121" y="1477444"/>
            <a:ext cx="92202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３－１　事後の迅速かつ正確な対応</a:t>
            </a:r>
            <a:endParaRPr kumimoji="1" lang="en-US" altLang="ja-JP" sz="2000" b="1" dirty="0"/>
          </a:p>
          <a:p>
            <a:pPr algn="l">
              <a:lnSpc>
                <a:spcPct val="120000"/>
              </a:lnSpc>
              <a:spcAft>
                <a:spcPts val="600"/>
              </a:spcAft>
              <a:buClr>
                <a:schemeClr val="tx2"/>
              </a:buClr>
            </a:pPr>
            <a:r>
              <a:rPr kumimoji="1" lang="ja-JP" altLang="en-US" dirty="0"/>
              <a:t>　事案に係る事実関係を迅速かつ正確に確認すること。また、必要に応じて、他の事業主に事実関係の確認の協力を求めることも含まれる</a:t>
            </a:r>
            <a:r>
              <a:rPr kumimoji="1" lang="ja-JP" altLang="en-US" sz="1200" dirty="0"/>
              <a:t>。</a:t>
            </a:r>
            <a:endParaRPr kumimoji="1" lang="en-US" altLang="ja-JP" sz="1200" dirty="0"/>
          </a:p>
        </p:txBody>
      </p:sp>
      <p:sp>
        <p:nvSpPr>
          <p:cNvPr id="6" name="正方形/長方形 5">
            <a:extLst>
              <a:ext uri="{FF2B5EF4-FFF2-40B4-BE49-F238E27FC236}">
                <a16:creationId xmlns:a16="http://schemas.microsoft.com/office/drawing/2014/main" id="{5D6DE173-C397-9C26-2280-D5A8EBCC4CC1}"/>
              </a:ext>
            </a:extLst>
          </p:cNvPr>
          <p:cNvSpPr/>
          <p:nvPr/>
        </p:nvSpPr>
        <p:spPr>
          <a:xfrm>
            <a:off x="550639" y="2971800"/>
            <a:ext cx="8804721" cy="33506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・カスタマーハラスメントへの対処の内容を踏まえ、管理監督者等がその場で事実関係を確認し対応すること。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・相談窓口の担当者、関係部門又は専門の委員会等が相談者から事実関係を確認すること。その際、相談者の心身の状況や当該言動が行われた際の受け止め等その認識にも適切に配慮すること。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・事実関係を迅速かつ正確に確認しようとしたが、確認が困難な場合等において、労働施策総合推進法第</a:t>
            </a:r>
            <a:r>
              <a:rPr kumimoji="1" lang="en-US" altLang="ja-JP" dirty="0">
                <a:solidFill>
                  <a:sysClr val="windowText" lastClr="000000"/>
                </a:solidFill>
              </a:rPr>
              <a:t>37</a:t>
            </a:r>
            <a:r>
              <a:rPr kumimoji="1" lang="ja-JP" altLang="en-US" dirty="0">
                <a:solidFill>
                  <a:sysClr val="windowText" lastClr="000000"/>
                </a:solidFill>
              </a:rPr>
              <a:t>条に基づく調停の申請を行うことその他中立な第三者機関に紛争処理を委ねること。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1046AB4D-5568-A133-0204-B72DDCDEE641}"/>
              </a:ext>
            </a:extLst>
          </p:cNvPr>
          <p:cNvSpPr/>
          <p:nvPr/>
        </p:nvSpPr>
        <p:spPr>
          <a:xfrm>
            <a:off x="6366321" y="53758"/>
            <a:ext cx="3539679" cy="1616937"/>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必要に応じ、録音・録画等の客観的な証拠を確認しましょう。その際は、個人情報の保護に関する法律を遵守してください。</a:t>
            </a:r>
          </a:p>
        </p:txBody>
      </p:sp>
    </p:spTree>
    <p:extLst>
      <p:ext uri="{BB962C8B-B14F-4D97-AF65-F5344CB8AC3E}">
        <p14:creationId xmlns:p14="http://schemas.microsoft.com/office/powerpoint/2010/main" val="2481506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67022-53B5-4AC7-9546-2CB620D4511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F01F6E0-8C9F-82F3-DBC1-B5D728183309}"/>
              </a:ext>
            </a:extLst>
          </p:cNvPr>
          <p:cNvSpPr>
            <a:spLocks noGrp="1"/>
          </p:cNvSpPr>
          <p:nvPr>
            <p:ph type="title"/>
          </p:nvPr>
        </p:nvSpPr>
        <p:spPr/>
        <p:txBody>
          <a:bodyPr/>
          <a:lstStyle/>
          <a:p>
            <a:r>
              <a:rPr kumimoji="1" lang="ja-JP" altLang="en-US" dirty="0"/>
              <a:t>カスタマーハラスメント対策</a:t>
            </a:r>
          </a:p>
        </p:txBody>
      </p:sp>
      <p:sp>
        <p:nvSpPr>
          <p:cNvPr id="3" name="スライド番号プレースホルダー 2">
            <a:extLst>
              <a:ext uri="{FF2B5EF4-FFF2-40B4-BE49-F238E27FC236}">
                <a16:creationId xmlns:a16="http://schemas.microsoft.com/office/drawing/2014/main" id="{9C5E41A7-1A00-AD84-D70C-1C9609513682}"/>
              </a:ext>
            </a:extLst>
          </p:cNvPr>
          <p:cNvSpPr>
            <a:spLocks noGrp="1"/>
          </p:cNvSpPr>
          <p:nvPr>
            <p:ph type="sldNum" sz="quarter" idx="4"/>
          </p:nvPr>
        </p:nvSpPr>
        <p:spPr/>
        <p:txBody>
          <a:bodyPr/>
          <a:lstStyle/>
          <a:p>
            <a:fld id="{48F63A3B-78C7-47BE-AE5E-E10140E04643}" type="slidenum">
              <a:rPr lang="en-US" smtClean="0"/>
              <a:pPr/>
              <a:t>22</a:t>
            </a:fld>
            <a:endParaRPr lang="en-US" dirty="0"/>
          </a:p>
        </p:txBody>
      </p:sp>
      <p:sp>
        <p:nvSpPr>
          <p:cNvPr id="4" name="テキスト プレースホルダー 3">
            <a:extLst>
              <a:ext uri="{FF2B5EF4-FFF2-40B4-BE49-F238E27FC236}">
                <a16:creationId xmlns:a16="http://schemas.microsoft.com/office/drawing/2014/main" id="{2EDAB5AC-4E2A-29BB-16AE-445053F80818}"/>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b="1" dirty="0"/>
              <a:t>③職場におけるカスタマーハラスメントへの事後の迅速かつ適切な対応</a:t>
            </a:r>
            <a:endParaRPr lang="en-US" altLang="ja-JP" sz="1400" b="1" dirty="0"/>
          </a:p>
        </p:txBody>
      </p:sp>
      <p:sp>
        <p:nvSpPr>
          <p:cNvPr id="5" name="テキスト ボックス 4">
            <a:extLst>
              <a:ext uri="{FF2B5EF4-FFF2-40B4-BE49-F238E27FC236}">
                <a16:creationId xmlns:a16="http://schemas.microsoft.com/office/drawing/2014/main" id="{17AAEF25-43DB-5196-251A-D95EDD16FF20}"/>
              </a:ext>
            </a:extLst>
          </p:cNvPr>
          <p:cNvSpPr txBox="1"/>
          <p:nvPr/>
        </p:nvSpPr>
        <p:spPr>
          <a:xfrm>
            <a:off x="194121" y="1477444"/>
            <a:ext cx="92202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３－２　被害者に対する適切な配慮の措置の実施</a:t>
            </a:r>
            <a:endParaRPr kumimoji="1" lang="en-US" altLang="ja-JP" sz="2000" b="1" dirty="0"/>
          </a:p>
          <a:p>
            <a:pPr algn="l">
              <a:lnSpc>
                <a:spcPct val="120000"/>
              </a:lnSpc>
              <a:spcAft>
                <a:spcPts val="600"/>
              </a:spcAft>
              <a:buClr>
                <a:schemeClr val="tx2"/>
              </a:buClr>
            </a:pPr>
            <a:r>
              <a:rPr kumimoji="1" lang="ja-JP" altLang="en-US" dirty="0"/>
              <a:t>　ハラスメントが生じた事実が確認できた場合においては、速やかに被害者に対する配慮の措置を適切に行うこと。</a:t>
            </a:r>
            <a:endParaRPr kumimoji="1" lang="en-US" altLang="ja-JP" dirty="0"/>
          </a:p>
        </p:txBody>
      </p:sp>
      <p:sp>
        <p:nvSpPr>
          <p:cNvPr id="6" name="正方形/長方形 5">
            <a:extLst>
              <a:ext uri="{FF2B5EF4-FFF2-40B4-BE49-F238E27FC236}">
                <a16:creationId xmlns:a16="http://schemas.microsoft.com/office/drawing/2014/main" id="{3CC0EA2B-B445-F745-5392-4C1E7E928944}"/>
              </a:ext>
            </a:extLst>
          </p:cNvPr>
          <p:cNvSpPr/>
          <p:nvPr/>
        </p:nvSpPr>
        <p:spPr>
          <a:xfrm>
            <a:off x="550639" y="2895600"/>
            <a:ext cx="8804721" cy="33506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・対処の内容を踏まえ、事案の内容や状況に応じ、管理監督者等が被害者に代わって対応すること、被害者と行為者を引き離すこと等の措置を講ずること。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事案の内容や状況に応じ、行為者に対応する担当者の変更又は複数人で対応すること、被害者と行為者を引き離すための配置転換、管理監督者又は事業場内産業保健スタッフ等による被害者のメンタルヘルス不調への相談対応等の措置を講ず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E878C505-39C4-95FC-9D74-152F6D1EBF29}"/>
              </a:ext>
            </a:extLst>
          </p:cNvPr>
          <p:cNvSpPr/>
          <p:nvPr/>
        </p:nvSpPr>
        <p:spPr>
          <a:xfrm>
            <a:off x="6489845" y="249063"/>
            <a:ext cx="3387279" cy="14478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休業を余儀なくされた労働者が希望した場合は、原職（相当職）への復帰支援を行うことも含まれます。</a:t>
            </a:r>
          </a:p>
        </p:txBody>
      </p:sp>
    </p:spTree>
    <p:extLst>
      <p:ext uri="{BB962C8B-B14F-4D97-AF65-F5344CB8AC3E}">
        <p14:creationId xmlns:p14="http://schemas.microsoft.com/office/powerpoint/2010/main" val="429263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BB377-709D-91EE-04E2-F2C915444A4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17AF8E4-475A-7DE0-CCD7-16B5A17B64B4}"/>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3CBD0DBF-9DCF-479C-BFC8-1B04C8D5A4BA}"/>
              </a:ext>
            </a:extLst>
          </p:cNvPr>
          <p:cNvSpPr>
            <a:spLocks noGrp="1"/>
          </p:cNvSpPr>
          <p:nvPr>
            <p:ph type="sldNum" sz="quarter" idx="4"/>
          </p:nvPr>
        </p:nvSpPr>
        <p:spPr/>
        <p:txBody>
          <a:bodyPr/>
          <a:lstStyle/>
          <a:p>
            <a:fld id="{48F63A3B-78C7-47BE-AE5E-E10140E04643}" type="slidenum">
              <a:rPr lang="en-US" smtClean="0"/>
              <a:pPr/>
              <a:t>23</a:t>
            </a:fld>
            <a:endParaRPr lang="en-US" dirty="0"/>
          </a:p>
        </p:txBody>
      </p:sp>
      <p:sp>
        <p:nvSpPr>
          <p:cNvPr id="4" name="テキスト プレースホルダー 3">
            <a:extLst>
              <a:ext uri="{FF2B5EF4-FFF2-40B4-BE49-F238E27FC236}">
                <a16:creationId xmlns:a16="http://schemas.microsoft.com/office/drawing/2014/main" id="{9D6EEA73-7931-E92C-4CEB-CA1E4DE86710}"/>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③職場におけるカスタマーハラスメントへの事後の迅速かつ適切な対応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A0B19F79-0D42-8C2E-1B2C-231F40C399E6}"/>
              </a:ext>
            </a:extLst>
          </p:cNvPr>
          <p:cNvSpPr txBox="1"/>
          <p:nvPr/>
        </p:nvSpPr>
        <p:spPr>
          <a:xfrm>
            <a:off x="194121" y="1400802"/>
            <a:ext cx="9220200" cy="1521955"/>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３－３　再発防措置の実施</a:t>
            </a:r>
            <a:endParaRPr kumimoji="1" lang="en-US" altLang="ja-JP" sz="2000" b="1" dirty="0"/>
          </a:p>
          <a:p>
            <a:pPr algn="l">
              <a:lnSpc>
                <a:spcPct val="120000"/>
              </a:lnSpc>
              <a:spcAft>
                <a:spcPts val="600"/>
              </a:spcAft>
              <a:buClr>
                <a:schemeClr val="tx2"/>
              </a:buClr>
            </a:pPr>
            <a:r>
              <a:rPr kumimoji="1" lang="ja-JP" altLang="en-US" dirty="0"/>
              <a:t>　改めてハラスメントに関する方針を周知・啓発する等の再発防止に向けた措置を講ずること。（カスタマーハラスメントの場合には、必要に応じて、他の事業主に再発防止に向けた措置に協力を求めることも含まれる。）</a:t>
            </a:r>
            <a:endParaRPr kumimoji="1" lang="en-US" altLang="ja-JP" dirty="0"/>
          </a:p>
        </p:txBody>
      </p:sp>
      <p:sp>
        <p:nvSpPr>
          <p:cNvPr id="6" name="正方形/長方形 5">
            <a:extLst>
              <a:ext uri="{FF2B5EF4-FFF2-40B4-BE49-F238E27FC236}">
                <a16:creationId xmlns:a16="http://schemas.microsoft.com/office/drawing/2014/main" id="{FBC388FF-9672-8106-AF95-673DC87D71C7}"/>
              </a:ext>
            </a:extLst>
          </p:cNvPr>
          <p:cNvSpPr/>
          <p:nvPr/>
        </p:nvSpPr>
        <p:spPr>
          <a:xfrm>
            <a:off x="550639" y="3124200"/>
            <a:ext cx="8804721"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・労働者に対してハラスメントに関する意識を啓発するための研修、講習等を改めて実施すること。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・カスタマーハラスメントには毅然とした態度で対応し、労働者を保護する旨の方針及びカスタマーハラスメントへの対処の内容を広報又は啓発のための資料等に改めて掲載し、配布等する。</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・必要な場合には、カスタマーハラスメントの発生の原因や背景となった商品・サービス・接客等における問題や顧客等とのコミュニケーションの不足などの改善を図る等の再発防止に向けた措置を講じる。</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BDC00C2B-6590-6FFD-7E3A-F5D29D43B8C7}"/>
              </a:ext>
            </a:extLst>
          </p:cNvPr>
          <p:cNvSpPr/>
          <p:nvPr/>
        </p:nvSpPr>
        <p:spPr>
          <a:xfrm>
            <a:off x="6448067" y="204820"/>
            <a:ext cx="3429000" cy="14478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相談があった際は、</a:t>
            </a:r>
            <a:endParaRPr kumimoji="1" lang="en-US" altLang="ja-JP" sz="1600" dirty="0">
              <a:solidFill>
                <a:schemeClr val="bg1"/>
              </a:solidFill>
            </a:endParaRPr>
          </a:p>
          <a:p>
            <a:pPr algn="ctr"/>
            <a:r>
              <a:rPr kumimoji="1" lang="ja-JP" altLang="en-US" sz="1600" dirty="0">
                <a:solidFill>
                  <a:schemeClr val="bg1"/>
                </a:solidFill>
              </a:rPr>
              <a:t>これまでの防止策対策の見直しを行い、再周知しましょう。</a:t>
            </a:r>
          </a:p>
        </p:txBody>
      </p:sp>
    </p:spTree>
    <p:extLst>
      <p:ext uri="{BB962C8B-B14F-4D97-AF65-F5344CB8AC3E}">
        <p14:creationId xmlns:p14="http://schemas.microsoft.com/office/powerpoint/2010/main" val="2054528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ED40E-CD12-7761-EDFC-ADE2AD36EC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2EFE99-BF54-28FC-3D52-885E0D70F103}"/>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3640F7BA-1636-1931-A9A1-B006E5697644}"/>
              </a:ext>
            </a:extLst>
          </p:cNvPr>
          <p:cNvSpPr>
            <a:spLocks noGrp="1"/>
          </p:cNvSpPr>
          <p:nvPr>
            <p:ph type="sldNum" sz="quarter" idx="4"/>
          </p:nvPr>
        </p:nvSpPr>
        <p:spPr/>
        <p:txBody>
          <a:bodyPr/>
          <a:lstStyle/>
          <a:p>
            <a:fld id="{48F63A3B-78C7-47BE-AE5E-E10140E04643}" type="slidenum">
              <a:rPr lang="en-US" smtClean="0"/>
              <a:pPr/>
              <a:t>24</a:t>
            </a:fld>
            <a:endParaRPr lang="en-US" dirty="0"/>
          </a:p>
        </p:txBody>
      </p:sp>
      <p:sp>
        <p:nvSpPr>
          <p:cNvPr id="4" name="テキスト プレースホルダー 3">
            <a:extLst>
              <a:ext uri="{FF2B5EF4-FFF2-40B4-BE49-F238E27FC236}">
                <a16:creationId xmlns:a16="http://schemas.microsoft.com/office/drawing/2014/main" id="{B4DABDEB-BC58-0F9F-A57D-6BD13BBD5394}"/>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④対応の実効性を確保するために必要なカスタマーハラスメントの抑止のための措置</a:t>
            </a:r>
            <a:endParaRPr lang="en-US" altLang="ja-JP" sz="1400" dirty="0"/>
          </a:p>
        </p:txBody>
      </p:sp>
      <p:sp>
        <p:nvSpPr>
          <p:cNvPr id="5" name="テキスト ボックス 4">
            <a:extLst>
              <a:ext uri="{FF2B5EF4-FFF2-40B4-BE49-F238E27FC236}">
                <a16:creationId xmlns:a16="http://schemas.microsoft.com/office/drawing/2014/main" id="{7570C4F1-0E50-9E7E-8DFD-B8DDAD81F2B2}"/>
              </a:ext>
            </a:extLst>
          </p:cNvPr>
          <p:cNvSpPr txBox="1"/>
          <p:nvPr/>
        </p:nvSpPr>
        <p:spPr>
          <a:xfrm>
            <a:off x="194121" y="1400802"/>
            <a:ext cx="9220200" cy="1854354"/>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４　</a:t>
            </a:r>
            <a:r>
              <a:rPr lang="ja-JP" altLang="en-US" sz="2000" b="1" dirty="0"/>
              <a:t>対応の実効性を確保するために必要な抑止のための措置</a:t>
            </a:r>
            <a:endParaRPr kumimoji="1" lang="en-US" altLang="ja-JP" sz="2000" b="1" dirty="0"/>
          </a:p>
          <a:p>
            <a:pPr algn="l">
              <a:lnSpc>
                <a:spcPct val="120000"/>
              </a:lnSpc>
              <a:spcAft>
                <a:spcPts val="600"/>
              </a:spcAft>
              <a:buClr>
                <a:schemeClr val="tx2"/>
              </a:buClr>
            </a:pPr>
            <a:r>
              <a:rPr kumimoji="1" lang="ja-JP" altLang="en-US" dirty="0"/>
              <a:t>　事業主は、カスタマーハラスメントの抑止のための措置として、労働者に対して過度な要求を繰り返すなどに特に悪質と考えられるものへの対処の方針をあらかじめ定め、管理監督者を含む労働者に周知するとともに、当該方針において定めた対処を行うことができる体制を整備しなければならない。</a:t>
            </a:r>
            <a:endParaRPr kumimoji="1" lang="en-US" altLang="ja-JP" dirty="0"/>
          </a:p>
        </p:txBody>
      </p:sp>
      <p:sp>
        <p:nvSpPr>
          <p:cNvPr id="6" name="正方形/長方形 5">
            <a:extLst>
              <a:ext uri="{FF2B5EF4-FFF2-40B4-BE49-F238E27FC236}">
                <a16:creationId xmlns:a16="http://schemas.microsoft.com/office/drawing/2014/main" id="{642945D5-7C6C-5CF7-B7B7-4B31C913D0E8}"/>
              </a:ext>
            </a:extLst>
          </p:cNvPr>
          <p:cNvSpPr/>
          <p:nvPr/>
        </p:nvSpPr>
        <p:spPr>
          <a:xfrm>
            <a:off x="550639" y="3657600"/>
            <a:ext cx="8804721" cy="226369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対処の内容の周知を実施する際に、併せて、カスタマーハラスメントのうち、特に悪質と考えられるものへの対処の方針を定め、労働者に対して周知すること。加えて、当該対処を講ずることができるよう、関係部門間の連携等の体制を整備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0106AA88-3EC8-DCBC-FD33-0D5FFE4B0795}"/>
              </a:ext>
            </a:extLst>
          </p:cNvPr>
          <p:cNvSpPr/>
          <p:nvPr/>
        </p:nvSpPr>
        <p:spPr>
          <a:xfrm>
            <a:off x="7391400" y="140235"/>
            <a:ext cx="2514600" cy="1447800"/>
          </a:xfrm>
          <a:prstGeom prst="wedgeEllipseCallout">
            <a:avLst>
              <a:gd name="adj1" fmla="val -15935"/>
              <a:gd name="adj2" fmla="val 6315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各事業主が、実態に応じた対処の内容を検討し、対処の方針を定める必要があります。</a:t>
            </a:r>
          </a:p>
        </p:txBody>
      </p:sp>
    </p:spTree>
    <p:extLst>
      <p:ext uri="{BB962C8B-B14F-4D97-AF65-F5344CB8AC3E}">
        <p14:creationId xmlns:p14="http://schemas.microsoft.com/office/powerpoint/2010/main" val="3783276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21104-5048-B48E-FC53-6FEA4D12A02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777A081-E04E-A5AA-FD0E-8A05C76E5CC8}"/>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84C02A30-7EEC-DF09-85E5-BBB0899B5F73}"/>
              </a:ext>
            </a:extLst>
          </p:cNvPr>
          <p:cNvSpPr>
            <a:spLocks noGrp="1"/>
          </p:cNvSpPr>
          <p:nvPr>
            <p:ph type="sldNum" sz="quarter" idx="4"/>
          </p:nvPr>
        </p:nvSpPr>
        <p:spPr/>
        <p:txBody>
          <a:bodyPr/>
          <a:lstStyle/>
          <a:p>
            <a:fld id="{48F63A3B-78C7-47BE-AE5E-E10140E04643}" type="slidenum">
              <a:rPr lang="en-US" smtClean="0"/>
              <a:pPr/>
              <a:t>25</a:t>
            </a:fld>
            <a:endParaRPr lang="en-US" dirty="0"/>
          </a:p>
        </p:txBody>
      </p:sp>
      <p:sp>
        <p:nvSpPr>
          <p:cNvPr id="4" name="テキスト プレースホルダー 3">
            <a:extLst>
              <a:ext uri="{FF2B5EF4-FFF2-40B4-BE49-F238E27FC236}">
                <a16:creationId xmlns:a16="http://schemas.microsoft.com/office/drawing/2014/main" id="{5D853639-DA83-7BED-6310-0444410C302C}"/>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⑤併せて講ずべき措置</a:t>
            </a:r>
            <a:endParaRPr lang="en-US" altLang="ja-JP" sz="1400" dirty="0"/>
          </a:p>
        </p:txBody>
      </p:sp>
      <p:sp>
        <p:nvSpPr>
          <p:cNvPr id="5" name="テキスト ボックス 4">
            <a:extLst>
              <a:ext uri="{FF2B5EF4-FFF2-40B4-BE49-F238E27FC236}">
                <a16:creationId xmlns:a16="http://schemas.microsoft.com/office/drawing/2014/main" id="{23FACEBC-10E0-2E74-47E8-A8D1FF5DB6B3}"/>
              </a:ext>
            </a:extLst>
          </p:cNvPr>
          <p:cNvSpPr txBox="1"/>
          <p:nvPr/>
        </p:nvSpPr>
        <p:spPr>
          <a:xfrm>
            <a:off x="228600" y="1331178"/>
            <a:ext cx="9220200" cy="2300630"/>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５－１　当事者等のプライバシー保護のための措置の実施と周知</a:t>
            </a:r>
            <a:endParaRPr kumimoji="1" lang="en-US" altLang="ja-JP" sz="2000" b="1" dirty="0"/>
          </a:p>
          <a:p>
            <a:pPr>
              <a:lnSpc>
                <a:spcPct val="120000"/>
              </a:lnSpc>
              <a:spcAft>
                <a:spcPts val="600"/>
              </a:spcAft>
              <a:buClr>
                <a:schemeClr val="tx2"/>
              </a:buClr>
            </a:pPr>
            <a:endParaRPr kumimoji="1" lang="en-US" altLang="ja-JP" sz="200" b="1" dirty="0"/>
          </a:p>
          <a:p>
            <a:pPr>
              <a:lnSpc>
                <a:spcPct val="120000"/>
              </a:lnSpc>
              <a:spcAft>
                <a:spcPts val="600"/>
              </a:spcAft>
              <a:buClr>
                <a:schemeClr val="tx2"/>
              </a:buClr>
            </a:pPr>
            <a:r>
              <a:rPr kumimoji="1" lang="ja-JP" altLang="en-US" dirty="0"/>
              <a:t>　ハラスメントに関する相談者・行為者等の情報はその相談者・行為者等のプライバシーに属するものであることから、相談への対応又はそのハラスメントに関する事後の対応に当たっては、相談者・行為者等のプライバシーを保護するために必要な措置を講ずるとともに、その旨を労働者に対して周知すること。なお、プライバシーには、性的指向・ジェンダーアイデンティティや病歴、不妊治療等の機微な個人情報も含まれる。</a:t>
            </a:r>
            <a:endParaRPr kumimoji="1" lang="en-US" altLang="ja-JP" dirty="0"/>
          </a:p>
        </p:txBody>
      </p:sp>
      <p:sp>
        <p:nvSpPr>
          <p:cNvPr id="6" name="正方形/長方形 5">
            <a:extLst>
              <a:ext uri="{FF2B5EF4-FFF2-40B4-BE49-F238E27FC236}">
                <a16:creationId xmlns:a16="http://schemas.microsoft.com/office/drawing/2014/main" id="{515AF23F-77E9-99C8-5EE6-D78E3DF17375}"/>
              </a:ext>
            </a:extLst>
          </p:cNvPr>
          <p:cNvSpPr/>
          <p:nvPr/>
        </p:nvSpPr>
        <p:spPr>
          <a:xfrm>
            <a:off x="550639" y="3733800"/>
            <a:ext cx="8804721" cy="266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・相談者・行為者等のプライバシー保護のために必要な事項をあらかじめマニュアルに定め、相談窓口の担当者が相談を受けた際には、そのマニュアルに基づき対応すること。</a:t>
            </a:r>
            <a:endParaRPr kumimoji="1" lang="en-US" altLang="ja-JP" dirty="0">
              <a:solidFill>
                <a:sysClr val="windowText" lastClr="000000"/>
              </a:solidFill>
            </a:endParaRPr>
          </a:p>
          <a:p>
            <a:r>
              <a:rPr kumimoji="1" lang="ja-JP" altLang="en-US" dirty="0">
                <a:solidFill>
                  <a:sysClr val="windowText" lastClr="000000"/>
                </a:solidFill>
              </a:rPr>
              <a:t>・相談者・行為者等のプライバシー保護のために、相談窓口の担当者に必要な研修を行うこと。</a:t>
            </a:r>
            <a:endParaRPr kumimoji="1" lang="en-US" altLang="ja-JP" dirty="0">
              <a:solidFill>
                <a:sysClr val="windowText" lastClr="000000"/>
              </a:solidFill>
            </a:endParaRPr>
          </a:p>
          <a:p>
            <a:r>
              <a:rPr kumimoji="1" lang="ja-JP" altLang="en-US" dirty="0">
                <a:solidFill>
                  <a:sysClr val="windowText" lastClr="000000"/>
                </a:solidFill>
              </a:rPr>
              <a:t>・相談窓口においては相談者・行為者等のプライバシーを保護するために必要な措置を講じていることを、社内報、パンフレット、社内ホームページ等広報又は啓発のための資料等に掲載し、配布等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DFEC6690-EE13-D65B-80CD-ED035CE0CC73}"/>
              </a:ext>
            </a:extLst>
          </p:cNvPr>
          <p:cNvSpPr/>
          <p:nvPr/>
        </p:nvSpPr>
        <p:spPr>
          <a:xfrm>
            <a:off x="6400800" y="43421"/>
            <a:ext cx="3505200" cy="1447800"/>
          </a:xfrm>
          <a:prstGeom prst="wedgeEllipseCallout">
            <a:avLst>
              <a:gd name="adj1" fmla="val -2814"/>
              <a:gd name="adj2" fmla="val 6315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プライバシーを保護する旨を労働者に周知し、安心して相談できるようにしましょう。</a:t>
            </a:r>
          </a:p>
        </p:txBody>
      </p:sp>
    </p:spTree>
    <p:extLst>
      <p:ext uri="{BB962C8B-B14F-4D97-AF65-F5344CB8AC3E}">
        <p14:creationId xmlns:p14="http://schemas.microsoft.com/office/powerpoint/2010/main" val="399836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11F28-3E1B-143F-F2D8-FD9F5A56D10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CCB33B4-9961-C574-40C1-3790DA0AB9FD}"/>
              </a:ext>
            </a:extLst>
          </p:cNvPr>
          <p:cNvSpPr>
            <a:spLocks noGrp="1"/>
          </p:cNvSpPr>
          <p:nvPr>
            <p:ph type="title"/>
          </p:nvPr>
        </p:nvSpPr>
        <p:spPr/>
        <p:txBody>
          <a:bodyPr/>
          <a:lstStyle/>
          <a:p>
            <a:r>
              <a:rPr kumimoji="1" lang="ja-JP" altLang="en-US" sz="2000" dirty="0"/>
              <a:t>カスタマーハラスメント対策</a:t>
            </a:r>
          </a:p>
        </p:txBody>
      </p:sp>
      <p:sp>
        <p:nvSpPr>
          <p:cNvPr id="3" name="スライド番号プレースホルダー 2">
            <a:extLst>
              <a:ext uri="{FF2B5EF4-FFF2-40B4-BE49-F238E27FC236}">
                <a16:creationId xmlns:a16="http://schemas.microsoft.com/office/drawing/2014/main" id="{0569DB75-E34B-328F-09A7-B0DFB9731A41}"/>
              </a:ext>
            </a:extLst>
          </p:cNvPr>
          <p:cNvSpPr>
            <a:spLocks noGrp="1"/>
          </p:cNvSpPr>
          <p:nvPr>
            <p:ph type="sldNum" sz="quarter" idx="4"/>
          </p:nvPr>
        </p:nvSpPr>
        <p:spPr/>
        <p:txBody>
          <a:bodyPr/>
          <a:lstStyle/>
          <a:p>
            <a:fld id="{48F63A3B-78C7-47BE-AE5E-E10140E04643}" type="slidenum">
              <a:rPr lang="en-US" smtClean="0"/>
              <a:pPr/>
              <a:t>26</a:t>
            </a:fld>
            <a:endParaRPr lang="en-US" dirty="0"/>
          </a:p>
        </p:txBody>
      </p:sp>
      <p:sp>
        <p:nvSpPr>
          <p:cNvPr id="4" name="テキスト プレースホルダー 3">
            <a:extLst>
              <a:ext uri="{FF2B5EF4-FFF2-40B4-BE49-F238E27FC236}">
                <a16:creationId xmlns:a16="http://schemas.microsoft.com/office/drawing/2014/main" id="{E61C981B-F350-12EE-0E99-79A9871D9F2A}"/>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⑤併せて講ずべき措置</a:t>
            </a:r>
            <a:endParaRPr lang="en-US" altLang="ja-JP" sz="1400" dirty="0"/>
          </a:p>
        </p:txBody>
      </p:sp>
      <p:sp>
        <p:nvSpPr>
          <p:cNvPr id="5" name="テキスト ボックス 4">
            <a:extLst>
              <a:ext uri="{FF2B5EF4-FFF2-40B4-BE49-F238E27FC236}">
                <a16:creationId xmlns:a16="http://schemas.microsoft.com/office/drawing/2014/main" id="{DA70E282-D03C-21FE-CAD4-6F4C3E255818}"/>
              </a:ext>
            </a:extLst>
          </p:cNvPr>
          <p:cNvSpPr txBox="1"/>
          <p:nvPr/>
        </p:nvSpPr>
        <p:spPr>
          <a:xfrm>
            <a:off x="76200" y="1448365"/>
            <a:ext cx="9753600" cy="2300630"/>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５－２　相談、協力等を理由に不利益な取扱いをされない旨の定めと周知・啓発</a:t>
            </a:r>
            <a:endParaRPr kumimoji="1" lang="en-US" altLang="ja-JP" sz="200" b="1" dirty="0"/>
          </a:p>
          <a:p>
            <a:pPr>
              <a:lnSpc>
                <a:spcPct val="120000"/>
              </a:lnSpc>
              <a:spcAft>
                <a:spcPts val="600"/>
              </a:spcAft>
              <a:buClr>
                <a:schemeClr val="tx2"/>
              </a:buClr>
            </a:pPr>
            <a:endParaRPr kumimoji="1" lang="en-US" altLang="ja-JP" sz="200" b="1" dirty="0"/>
          </a:p>
          <a:p>
            <a:pPr>
              <a:lnSpc>
                <a:spcPct val="120000"/>
              </a:lnSpc>
              <a:spcAft>
                <a:spcPts val="600"/>
              </a:spcAft>
              <a:buClr>
                <a:schemeClr val="tx2"/>
              </a:buClr>
            </a:pPr>
            <a:r>
              <a:rPr kumimoji="1" lang="ja-JP" altLang="en-US" dirty="0"/>
              <a:t>　労働者がハラスメントに関し、事業主に対し相談したことや、事実関係の確認等の事業主が雇用管理上講ずべき措置に協力したこと、都道府県労働局に対して相談、紛争解決援助の求め、調停の申請を行ったこと又は都道府県労働局からの調停会議への出頭の求めに応じたことを理由として、解雇その他の不利益な取扱いをされない旨を定め、労働者に周知・啓発すること。</a:t>
            </a:r>
            <a:endParaRPr kumimoji="1" lang="en-US" altLang="ja-JP" dirty="0"/>
          </a:p>
        </p:txBody>
      </p:sp>
      <p:sp>
        <p:nvSpPr>
          <p:cNvPr id="6" name="正方形/長方形 5">
            <a:extLst>
              <a:ext uri="{FF2B5EF4-FFF2-40B4-BE49-F238E27FC236}">
                <a16:creationId xmlns:a16="http://schemas.microsoft.com/office/drawing/2014/main" id="{545DF17C-9588-2F27-7EDA-86FC9B0ACBD8}"/>
              </a:ext>
            </a:extLst>
          </p:cNvPr>
          <p:cNvSpPr/>
          <p:nvPr/>
        </p:nvSpPr>
        <p:spPr>
          <a:xfrm>
            <a:off x="550639" y="3733800"/>
            <a:ext cx="8804721" cy="266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r>
              <a:rPr kumimoji="1" lang="ja-JP" altLang="en-US" dirty="0">
                <a:solidFill>
                  <a:sysClr val="windowText" lastClr="000000"/>
                </a:solidFill>
              </a:rPr>
              <a:t>・就業規則その他の職場における服務規律等を定めた文書に、労働者がハラスメントの相談等を理由として、その労働者が解雇等の不利益な取扱いをされない旨を規定し、労働者に周知・啓発すること。</a:t>
            </a:r>
            <a:endParaRPr kumimoji="1" lang="en-US" altLang="ja-JP"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社内報、パンフレット、社内ホームページ等広報啓発のための資料等に、労働者がハラスメントの相談等を理由として、その労働者が解雇等の不利益な取扱いをされない旨を記載し、労働者に配布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00585C6E-0193-7616-313B-D4510862C1AC}"/>
              </a:ext>
            </a:extLst>
          </p:cNvPr>
          <p:cNvSpPr/>
          <p:nvPr/>
        </p:nvSpPr>
        <p:spPr>
          <a:xfrm>
            <a:off x="6414940" y="43421"/>
            <a:ext cx="3505200" cy="1447800"/>
          </a:xfrm>
          <a:prstGeom prst="wedgeEllipseCallout">
            <a:avLst>
              <a:gd name="adj1" fmla="val -43961"/>
              <a:gd name="adj2" fmla="val 4947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事業主の方針等の周知・啓発の際や相談窓口の設定の周知に併せて、これらについても周知することが望ましいです。</a:t>
            </a:r>
          </a:p>
        </p:txBody>
      </p:sp>
    </p:spTree>
    <p:extLst>
      <p:ext uri="{BB962C8B-B14F-4D97-AF65-F5344CB8AC3E}">
        <p14:creationId xmlns:p14="http://schemas.microsoft.com/office/powerpoint/2010/main" val="3445893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グラフィックス 15" descr="会議 枠線">
            <a:extLst>
              <a:ext uri="{FF2B5EF4-FFF2-40B4-BE49-F238E27FC236}">
                <a16:creationId xmlns:a16="http://schemas.microsoft.com/office/drawing/2014/main" id="{3D7617A7-D203-868D-0F14-3C09F52EC6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25279" y="2119127"/>
            <a:ext cx="1985603" cy="1985603"/>
          </a:xfrm>
          <a:prstGeom prst="rect">
            <a:avLst/>
          </a:prstGeom>
        </p:spPr>
      </p:pic>
      <p:pic>
        <p:nvPicPr>
          <p:cNvPr id="15" name="グラフィックス 14" descr="電話 枠線">
            <a:extLst>
              <a:ext uri="{FF2B5EF4-FFF2-40B4-BE49-F238E27FC236}">
                <a16:creationId xmlns:a16="http://schemas.microsoft.com/office/drawing/2014/main" id="{B53378C5-A825-79D1-2BC3-30DFD35595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99390" y="4233746"/>
            <a:ext cx="1949349" cy="1949349"/>
          </a:xfrm>
          <a:prstGeom prst="rect">
            <a:avLst/>
          </a:prstGeom>
        </p:spPr>
      </p:pic>
      <p:pic>
        <p:nvPicPr>
          <p:cNvPr id="14" name="グラフィックス 13" descr="クリップボード 枠線">
            <a:extLst>
              <a:ext uri="{FF2B5EF4-FFF2-40B4-BE49-F238E27FC236}">
                <a16:creationId xmlns:a16="http://schemas.microsoft.com/office/drawing/2014/main" id="{4C28C6C3-2FE0-E74E-4F17-C4E10D9E04C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1998" y="2205396"/>
            <a:ext cx="2524150" cy="2524150"/>
          </a:xfrm>
          <a:prstGeom prst="rect">
            <a:avLst/>
          </a:prstGeom>
        </p:spPr>
      </p:pic>
      <p:sp>
        <p:nvSpPr>
          <p:cNvPr id="2" name="タイトル 1">
            <a:extLst>
              <a:ext uri="{FF2B5EF4-FFF2-40B4-BE49-F238E27FC236}">
                <a16:creationId xmlns:a16="http://schemas.microsoft.com/office/drawing/2014/main" id="{E0B60999-1DAF-6E80-45FD-0AB17670A1BC}"/>
              </a:ext>
            </a:extLst>
          </p:cNvPr>
          <p:cNvSpPr>
            <a:spLocks noGrp="1"/>
          </p:cNvSpPr>
          <p:nvPr>
            <p:ph type="title"/>
          </p:nvPr>
        </p:nvSpPr>
        <p:spPr/>
        <p:txBody>
          <a:bodyPr/>
          <a:lstStyle/>
          <a:p>
            <a:r>
              <a:rPr lang="ja-JP" altLang="en-US" sz="2000" dirty="0">
                <a:latin typeface="+mn-ea"/>
              </a:rPr>
              <a:t>カスタマーハラスメント対策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7EB716D7-34F3-76D7-C76F-717D07AA32C1}"/>
              </a:ext>
            </a:extLst>
          </p:cNvPr>
          <p:cNvSpPr>
            <a:spLocks noGrp="1"/>
          </p:cNvSpPr>
          <p:nvPr>
            <p:ph type="sldNum" sz="quarter" idx="4"/>
          </p:nvPr>
        </p:nvSpPr>
        <p:spPr/>
        <p:txBody>
          <a:bodyPr/>
          <a:lstStyle/>
          <a:p>
            <a:fld id="{48F63A3B-78C7-47BE-AE5E-E10140E04643}" type="slidenum">
              <a:rPr lang="en-US" smtClean="0"/>
              <a:pPr/>
              <a:t>27</a:t>
            </a:fld>
            <a:endParaRPr lang="en-US" dirty="0"/>
          </a:p>
        </p:txBody>
      </p:sp>
      <p:sp>
        <p:nvSpPr>
          <p:cNvPr id="5" name="楕円 4">
            <a:extLst>
              <a:ext uri="{FF2B5EF4-FFF2-40B4-BE49-F238E27FC236}">
                <a16:creationId xmlns:a16="http://schemas.microsoft.com/office/drawing/2014/main" id="{771307BB-C171-0462-C654-1D96ACD35873}"/>
              </a:ext>
            </a:extLst>
          </p:cNvPr>
          <p:cNvSpPr/>
          <p:nvPr/>
        </p:nvSpPr>
        <p:spPr>
          <a:xfrm>
            <a:off x="210471" y="1807287"/>
            <a:ext cx="3679826" cy="341631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a:extLst>
              <a:ext uri="{FF2B5EF4-FFF2-40B4-BE49-F238E27FC236}">
                <a16:creationId xmlns:a16="http://schemas.microsoft.com/office/drawing/2014/main" id="{2D73B293-9B5F-052F-EE80-C122D00D3DAB}"/>
              </a:ext>
            </a:extLst>
          </p:cNvPr>
          <p:cNvSpPr txBox="1"/>
          <p:nvPr/>
        </p:nvSpPr>
        <p:spPr>
          <a:xfrm>
            <a:off x="1097247" y="1719017"/>
            <a:ext cx="1909132" cy="400110"/>
          </a:xfrm>
          <a:prstGeom prst="rect">
            <a:avLst/>
          </a:prstGeom>
          <a:solidFill>
            <a:schemeClr val="bg1"/>
          </a:solidFill>
        </p:spPr>
        <p:txBody>
          <a:bodyPr wrap="square" rtlCol="0">
            <a:spAutoFit/>
          </a:bodyPr>
          <a:lstStyle/>
          <a:p>
            <a:r>
              <a:rPr kumimoji="1" lang="ja-JP" altLang="en-US" sz="2000" b="1" dirty="0"/>
              <a:t>現場での対応</a:t>
            </a:r>
          </a:p>
        </p:txBody>
      </p:sp>
      <p:sp>
        <p:nvSpPr>
          <p:cNvPr id="7" name="テキスト ボックス 6">
            <a:extLst>
              <a:ext uri="{FF2B5EF4-FFF2-40B4-BE49-F238E27FC236}">
                <a16:creationId xmlns:a16="http://schemas.microsoft.com/office/drawing/2014/main" id="{C4036B6F-FAB4-EAD7-8905-D3CA273272B5}"/>
              </a:ext>
            </a:extLst>
          </p:cNvPr>
          <p:cNvSpPr txBox="1"/>
          <p:nvPr/>
        </p:nvSpPr>
        <p:spPr>
          <a:xfrm>
            <a:off x="487713" y="2581487"/>
            <a:ext cx="3543879" cy="3416320"/>
          </a:xfrm>
          <a:prstGeom prst="rect">
            <a:avLst/>
          </a:prstGeom>
          <a:noFill/>
        </p:spPr>
        <p:txBody>
          <a:bodyPr wrap="square" rtlCol="0">
            <a:spAutoFit/>
          </a:bodyPr>
          <a:lstStyle/>
          <a:p>
            <a:r>
              <a:rPr lang="ja-JP" altLang="en-US" dirty="0"/>
              <a:t>場所を変え、</a:t>
            </a:r>
            <a:r>
              <a:rPr lang="ja-JP" altLang="en-US" b="1" u="sng" dirty="0"/>
              <a:t>複数</a:t>
            </a:r>
            <a:r>
              <a:rPr lang="ja-JP" altLang="en-US" dirty="0"/>
              <a:t>で対応する。</a:t>
            </a:r>
            <a:endParaRPr lang="en-US" altLang="ja-JP" dirty="0"/>
          </a:p>
          <a:p>
            <a:endParaRPr lang="en-US" altLang="ja-JP" dirty="0"/>
          </a:p>
          <a:p>
            <a:r>
              <a:rPr lang="ja-JP" altLang="en-US" dirty="0"/>
              <a:t>相手が感情的になっていても、</a:t>
            </a:r>
            <a:r>
              <a:rPr lang="ja-JP" altLang="en-US" b="1" u="sng" dirty="0"/>
              <a:t>丁寧</a:t>
            </a:r>
            <a:r>
              <a:rPr lang="ja-JP" altLang="en-US" dirty="0"/>
              <a:t>な話し方で</a:t>
            </a:r>
            <a:r>
              <a:rPr lang="ja-JP" altLang="en-US" b="1" u="sng" dirty="0"/>
              <a:t>冷静</a:t>
            </a:r>
            <a:r>
              <a:rPr lang="ja-JP" altLang="en-US" dirty="0"/>
              <a:t>に対応する。</a:t>
            </a:r>
            <a:endParaRPr lang="en-US" altLang="ja-JP" dirty="0"/>
          </a:p>
          <a:p>
            <a:endParaRPr lang="en-US" altLang="ja-JP" dirty="0"/>
          </a:p>
          <a:p>
            <a:r>
              <a:rPr lang="ja-JP" altLang="en-US" dirty="0"/>
              <a:t>詳細に情報を確認し、</a:t>
            </a:r>
            <a:r>
              <a:rPr lang="ja-JP" altLang="en-US" b="1" u="sng" dirty="0"/>
              <a:t>メモ</a:t>
            </a:r>
            <a:r>
              <a:rPr lang="ja-JP" altLang="en-US" dirty="0"/>
              <a:t>を取って要点を確認する。</a:t>
            </a:r>
            <a:endParaRPr lang="en-US" altLang="ja-JP" dirty="0"/>
          </a:p>
          <a:p>
            <a:pPr algn="ctr"/>
            <a:endParaRPr lang="ja-JP" altLang="en-US" dirty="0"/>
          </a:p>
          <a:p>
            <a:pPr algn="ctr"/>
            <a:endParaRPr lang="en-US" altLang="ja-JP" dirty="0"/>
          </a:p>
          <a:p>
            <a:pPr algn="ctr"/>
            <a:endParaRPr lang="en-US" altLang="ja-JP" dirty="0"/>
          </a:p>
          <a:p>
            <a:pPr algn="ctr"/>
            <a:endParaRPr lang="ja-JP" altLang="en-US" dirty="0"/>
          </a:p>
          <a:p>
            <a:endParaRPr kumimoji="1" lang="ja-JP" altLang="en-US" dirty="0"/>
          </a:p>
        </p:txBody>
      </p:sp>
      <p:sp>
        <p:nvSpPr>
          <p:cNvPr id="9" name="楕円 8">
            <a:extLst>
              <a:ext uri="{FF2B5EF4-FFF2-40B4-BE49-F238E27FC236}">
                <a16:creationId xmlns:a16="http://schemas.microsoft.com/office/drawing/2014/main" id="{F793C75A-C957-C579-2623-C86BF9F53CEE}"/>
              </a:ext>
            </a:extLst>
          </p:cNvPr>
          <p:cNvSpPr/>
          <p:nvPr/>
        </p:nvSpPr>
        <p:spPr>
          <a:xfrm>
            <a:off x="3581400" y="3613666"/>
            <a:ext cx="3679826" cy="318951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0" name="テキスト ボックス 9">
            <a:extLst>
              <a:ext uri="{FF2B5EF4-FFF2-40B4-BE49-F238E27FC236}">
                <a16:creationId xmlns:a16="http://schemas.microsoft.com/office/drawing/2014/main" id="{47AA04B3-B504-B1A1-632D-50635966C8D5}"/>
              </a:ext>
            </a:extLst>
          </p:cNvPr>
          <p:cNvSpPr txBox="1"/>
          <p:nvPr/>
        </p:nvSpPr>
        <p:spPr>
          <a:xfrm>
            <a:off x="3593422" y="4364048"/>
            <a:ext cx="3679826" cy="2585323"/>
          </a:xfrm>
          <a:prstGeom prst="rect">
            <a:avLst/>
          </a:prstGeom>
          <a:noFill/>
        </p:spPr>
        <p:txBody>
          <a:bodyPr wrap="square" rtlCol="0">
            <a:spAutoFit/>
          </a:bodyPr>
          <a:lstStyle/>
          <a:p>
            <a:pPr algn="ctr"/>
            <a:r>
              <a:rPr lang="ja-JP" altLang="en-US" dirty="0"/>
              <a:t>苦情専用電話を設置し、</a:t>
            </a:r>
            <a:endParaRPr lang="en-US" altLang="ja-JP" dirty="0"/>
          </a:p>
          <a:p>
            <a:pPr algn="ctr"/>
            <a:r>
              <a:rPr lang="ja-JP" altLang="en-US" b="1" u="sng" dirty="0"/>
              <a:t>録音</a:t>
            </a:r>
            <a:r>
              <a:rPr lang="ja-JP" altLang="en-US" dirty="0"/>
              <a:t>ができるようにしておく。</a:t>
            </a:r>
          </a:p>
          <a:p>
            <a:pPr algn="ctr"/>
            <a:endParaRPr lang="en-US" altLang="ja-JP" dirty="0"/>
          </a:p>
          <a:p>
            <a:pPr algn="ctr"/>
            <a:r>
              <a:rPr lang="ja-JP" altLang="en-US" dirty="0"/>
              <a:t>第一受信者が責任を持ち、</a:t>
            </a:r>
            <a:endParaRPr lang="en-US" altLang="ja-JP" dirty="0"/>
          </a:p>
          <a:p>
            <a:pPr algn="ctr"/>
            <a:r>
              <a:rPr lang="ja-JP" altLang="en-US" dirty="0"/>
              <a:t>問合せ案件の</a:t>
            </a:r>
            <a:r>
              <a:rPr lang="ja-JP" altLang="en-US" b="1" u="sng" dirty="0"/>
              <a:t>たらい回しをしない</a:t>
            </a:r>
            <a:r>
              <a:rPr lang="ja-JP" altLang="en-US" dirty="0"/>
              <a:t>。</a:t>
            </a:r>
          </a:p>
          <a:p>
            <a:pPr algn="ctr"/>
            <a:endParaRPr lang="en-US" altLang="ja-JP" dirty="0"/>
          </a:p>
          <a:p>
            <a:pPr algn="ctr"/>
            <a:endParaRPr lang="en-US" altLang="ja-JP" dirty="0"/>
          </a:p>
          <a:p>
            <a:pPr algn="ctr"/>
            <a:endParaRPr lang="ja-JP" altLang="en-US" dirty="0"/>
          </a:p>
          <a:p>
            <a:endParaRPr kumimoji="1" lang="ja-JP" altLang="en-US" dirty="0"/>
          </a:p>
        </p:txBody>
      </p:sp>
      <p:sp>
        <p:nvSpPr>
          <p:cNvPr id="12" name="テキスト ボックス 11">
            <a:extLst>
              <a:ext uri="{FF2B5EF4-FFF2-40B4-BE49-F238E27FC236}">
                <a16:creationId xmlns:a16="http://schemas.microsoft.com/office/drawing/2014/main" id="{B261B751-4421-FE4A-99EF-8F46B675DB50}"/>
              </a:ext>
            </a:extLst>
          </p:cNvPr>
          <p:cNvSpPr txBox="1"/>
          <p:nvPr/>
        </p:nvSpPr>
        <p:spPr>
          <a:xfrm>
            <a:off x="6746102" y="2579506"/>
            <a:ext cx="2967182" cy="2031325"/>
          </a:xfrm>
          <a:prstGeom prst="rect">
            <a:avLst/>
          </a:prstGeom>
          <a:noFill/>
        </p:spPr>
        <p:txBody>
          <a:bodyPr wrap="square" rtlCol="0">
            <a:spAutoFit/>
          </a:bodyPr>
          <a:lstStyle/>
          <a:p>
            <a:r>
              <a:rPr lang="ja-JP" altLang="en-US" dirty="0"/>
              <a:t>あらかじめ問合せ内容への</a:t>
            </a:r>
            <a:r>
              <a:rPr lang="ja-JP" altLang="en-US" b="1" u="sng" dirty="0"/>
              <a:t>対応方針</a:t>
            </a:r>
            <a:r>
              <a:rPr lang="ja-JP" altLang="en-US" dirty="0"/>
              <a:t>を決めておく。</a:t>
            </a:r>
            <a:endParaRPr lang="en-US" altLang="ja-JP" dirty="0"/>
          </a:p>
          <a:p>
            <a:endParaRPr lang="en-US" altLang="ja-JP" dirty="0"/>
          </a:p>
          <a:p>
            <a:r>
              <a:rPr lang="ja-JP" altLang="en-US" dirty="0"/>
              <a:t>できるだけ</a:t>
            </a:r>
            <a:r>
              <a:rPr lang="ja-JP" altLang="en-US" b="1" u="sng" dirty="0"/>
              <a:t>二人以上</a:t>
            </a:r>
            <a:r>
              <a:rPr lang="ja-JP" altLang="en-US" dirty="0"/>
              <a:t>で訪問する。</a:t>
            </a:r>
          </a:p>
          <a:p>
            <a:endParaRPr lang="ja-JP" altLang="en-US" dirty="0"/>
          </a:p>
          <a:p>
            <a:endParaRPr kumimoji="1" lang="ja-JP" altLang="en-US" dirty="0"/>
          </a:p>
        </p:txBody>
      </p:sp>
      <p:sp>
        <p:nvSpPr>
          <p:cNvPr id="13" name="楕円 12">
            <a:extLst>
              <a:ext uri="{FF2B5EF4-FFF2-40B4-BE49-F238E27FC236}">
                <a16:creationId xmlns:a16="http://schemas.microsoft.com/office/drawing/2014/main" id="{D81B1EED-B3D7-95CC-E0DE-7D9C614D3917}"/>
              </a:ext>
            </a:extLst>
          </p:cNvPr>
          <p:cNvSpPr/>
          <p:nvPr/>
        </p:nvSpPr>
        <p:spPr>
          <a:xfrm>
            <a:off x="6560106" y="1846459"/>
            <a:ext cx="3253508" cy="275780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 name="テキスト ボックス 7">
            <a:extLst>
              <a:ext uri="{FF2B5EF4-FFF2-40B4-BE49-F238E27FC236}">
                <a16:creationId xmlns:a16="http://schemas.microsoft.com/office/drawing/2014/main" id="{E4C2556C-6B5A-E570-980E-D392ACBAEF34}"/>
              </a:ext>
            </a:extLst>
          </p:cNvPr>
          <p:cNvSpPr txBox="1"/>
          <p:nvPr/>
        </p:nvSpPr>
        <p:spPr>
          <a:xfrm>
            <a:off x="4499113" y="3467471"/>
            <a:ext cx="1749901" cy="400110"/>
          </a:xfrm>
          <a:prstGeom prst="rect">
            <a:avLst/>
          </a:prstGeom>
          <a:solidFill>
            <a:schemeClr val="bg1"/>
          </a:solidFill>
        </p:spPr>
        <p:txBody>
          <a:bodyPr wrap="square" rtlCol="0">
            <a:spAutoFit/>
          </a:bodyPr>
          <a:lstStyle/>
          <a:p>
            <a:r>
              <a:rPr kumimoji="1" lang="ja-JP" altLang="en-US" sz="2000" b="1" dirty="0"/>
              <a:t>電話での対応</a:t>
            </a:r>
          </a:p>
        </p:txBody>
      </p:sp>
      <p:sp>
        <p:nvSpPr>
          <p:cNvPr id="11" name="テキスト ボックス 10">
            <a:extLst>
              <a:ext uri="{FF2B5EF4-FFF2-40B4-BE49-F238E27FC236}">
                <a16:creationId xmlns:a16="http://schemas.microsoft.com/office/drawing/2014/main" id="{8C0E0BF7-B627-194F-ED6C-1362C6A68FEB}"/>
              </a:ext>
            </a:extLst>
          </p:cNvPr>
          <p:cNvSpPr txBox="1"/>
          <p:nvPr/>
        </p:nvSpPr>
        <p:spPr>
          <a:xfrm>
            <a:off x="6941649" y="1807287"/>
            <a:ext cx="2490422" cy="400110"/>
          </a:xfrm>
          <a:prstGeom prst="rect">
            <a:avLst/>
          </a:prstGeom>
          <a:solidFill>
            <a:schemeClr val="bg1"/>
          </a:solidFill>
        </p:spPr>
        <p:txBody>
          <a:bodyPr wrap="square" rtlCol="0">
            <a:spAutoFit/>
          </a:bodyPr>
          <a:lstStyle/>
          <a:p>
            <a:r>
              <a:rPr kumimoji="1" lang="ja-JP" altLang="en-US" sz="2000" b="1" dirty="0"/>
              <a:t>顧客訪問による対応</a:t>
            </a:r>
          </a:p>
        </p:txBody>
      </p:sp>
      <p:sp>
        <p:nvSpPr>
          <p:cNvPr id="4" name="テキスト プレースホルダー 3">
            <a:extLst>
              <a:ext uri="{FF2B5EF4-FFF2-40B4-BE49-F238E27FC236}">
                <a16:creationId xmlns:a16="http://schemas.microsoft.com/office/drawing/2014/main" id="{62E52CEE-B9CF-7D4D-A879-94691BC10E3B}"/>
              </a:ext>
            </a:extLst>
          </p:cNvPr>
          <p:cNvSpPr>
            <a:spLocks noGrp="1"/>
          </p:cNvSpPr>
          <p:nvPr>
            <p:ph type="body" sz="quarter" idx="13"/>
          </p:nvPr>
        </p:nvSpPr>
        <p:spPr>
          <a:xfrm>
            <a:off x="0" y="828000"/>
            <a:ext cx="9907200" cy="554731"/>
          </a:xfrm>
        </p:spPr>
        <p:txBody>
          <a:bodyPr/>
          <a:lstStyle/>
          <a:p>
            <a:r>
              <a:rPr kumimoji="1" lang="ja-JP" altLang="en-US" sz="1400" dirty="0"/>
              <a:t>カスタマーハラスメント</a:t>
            </a:r>
            <a:r>
              <a:rPr lang="ja-JP" altLang="en-US" sz="1400" dirty="0"/>
              <a:t>に発展させないために</a:t>
            </a:r>
            <a:endParaRPr kumimoji="1" lang="ja-JP" altLang="en-US" sz="1400" dirty="0"/>
          </a:p>
        </p:txBody>
      </p:sp>
    </p:spTree>
    <p:extLst>
      <p:ext uri="{BB962C8B-B14F-4D97-AF65-F5344CB8AC3E}">
        <p14:creationId xmlns:p14="http://schemas.microsoft.com/office/powerpoint/2010/main" val="2758296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0C516-648C-931C-C098-F5C4B9B94F2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E184DF8-32B7-17E8-6A0C-9EB5412BF180}"/>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3B377BDF-66EB-7735-3B98-AB2107E56E7F}"/>
              </a:ext>
            </a:extLst>
          </p:cNvPr>
          <p:cNvSpPr>
            <a:spLocks noGrp="1"/>
          </p:cNvSpPr>
          <p:nvPr>
            <p:ph type="sldNum" sz="quarter" idx="4"/>
          </p:nvPr>
        </p:nvSpPr>
        <p:spPr/>
        <p:txBody>
          <a:bodyPr/>
          <a:lstStyle/>
          <a:p>
            <a:fld id="{48F63A3B-78C7-47BE-AE5E-E10140E04643}" type="slidenum">
              <a:rPr lang="en-US" smtClean="0"/>
              <a:pPr/>
              <a:t>28</a:t>
            </a:fld>
            <a:endParaRPr lang="en-US" dirty="0"/>
          </a:p>
        </p:txBody>
      </p:sp>
      <p:sp>
        <p:nvSpPr>
          <p:cNvPr id="4" name="テキスト プレースホルダー 3">
            <a:extLst>
              <a:ext uri="{FF2B5EF4-FFF2-40B4-BE49-F238E27FC236}">
                <a16:creationId xmlns:a16="http://schemas.microsoft.com/office/drawing/2014/main" id="{E522BA82-3323-70BB-AE19-E56B44B2C110}"/>
              </a:ext>
            </a:extLst>
          </p:cNvPr>
          <p:cNvSpPr>
            <a:spLocks noGrp="1"/>
          </p:cNvSpPr>
          <p:nvPr>
            <p:ph type="body" sz="quarter" idx="13"/>
          </p:nvPr>
        </p:nvSpPr>
        <p:spPr>
          <a:xfrm>
            <a:off x="0" y="828000"/>
            <a:ext cx="9907200" cy="554731"/>
          </a:xfrm>
        </p:spPr>
        <p:txBody>
          <a:bodyPr/>
          <a:lstStyle/>
          <a:p>
            <a:r>
              <a:rPr kumimoji="1" lang="ja-JP" altLang="en-US" sz="1400" dirty="0"/>
              <a:t>求職者等に対するセクシュアルハラスメントについて</a:t>
            </a:r>
          </a:p>
        </p:txBody>
      </p:sp>
      <p:sp>
        <p:nvSpPr>
          <p:cNvPr id="5" name="テキスト ボックス 4">
            <a:extLst>
              <a:ext uri="{FF2B5EF4-FFF2-40B4-BE49-F238E27FC236}">
                <a16:creationId xmlns:a16="http://schemas.microsoft.com/office/drawing/2014/main" id="{0146E03F-BC63-5007-3406-2AFB15C27134}"/>
              </a:ext>
            </a:extLst>
          </p:cNvPr>
          <p:cNvSpPr txBox="1"/>
          <p:nvPr/>
        </p:nvSpPr>
        <p:spPr>
          <a:xfrm>
            <a:off x="0" y="2667000"/>
            <a:ext cx="9906000" cy="2234073"/>
          </a:xfrm>
          <a:prstGeom prst="rect">
            <a:avLst/>
          </a:prstGeom>
          <a:noFill/>
        </p:spPr>
        <p:txBody>
          <a:bodyPr wrap="square" rtlCol="0">
            <a:spAutoFit/>
          </a:bodyPr>
          <a:lstStyle/>
          <a:p>
            <a:pPr algn="l">
              <a:lnSpc>
                <a:spcPct val="120000"/>
              </a:lnSpc>
              <a:spcAft>
                <a:spcPts val="600"/>
              </a:spcAft>
              <a:buClr>
                <a:schemeClr val="tx2"/>
              </a:buClr>
            </a:pPr>
            <a:endParaRPr kumimoji="1" lang="en-US" altLang="ja-JP" sz="500" b="1" dirty="0"/>
          </a:p>
          <a:p>
            <a:pPr algn="l">
              <a:lnSpc>
                <a:spcPct val="120000"/>
              </a:lnSpc>
              <a:spcAft>
                <a:spcPts val="600"/>
              </a:spcAft>
              <a:buClr>
                <a:schemeClr val="tx2"/>
              </a:buClr>
            </a:pPr>
            <a:r>
              <a:rPr kumimoji="1" lang="ja-JP" altLang="en-US" sz="2000" b="1" dirty="0"/>
              <a:t>「求職活動等」</a:t>
            </a:r>
            <a:r>
              <a:rPr kumimoji="1" lang="ja-JP" altLang="en-US" sz="2000" dirty="0"/>
              <a:t>において行われる、</a:t>
            </a:r>
            <a:r>
              <a:rPr kumimoji="1" lang="ja-JP" altLang="en-US" sz="2000" b="1" dirty="0"/>
              <a:t>「求職者等」</a:t>
            </a:r>
            <a:r>
              <a:rPr kumimoji="1" lang="ja-JP" altLang="en-US" sz="1400" b="1" dirty="0"/>
              <a:t>（</a:t>
            </a:r>
            <a:r>
              <a:rPr kumimoji="1" lang="en-US" altLang="ja-JP" sz="1400" b="1" dirty="0"/>
              <a:t>※</a:t>
            </a:r>
            <a:r>
              <a:rPr kumimoji="1" lang="ja-JP" altLang="en-US" sz="1400" b="1" dirty="0"/>
              <a:t>１）</a:t>
            </a:r>
            <a:r>
              <a:rPr kumimoji="1" lang="ja-JP" altLang="en-US" sz="2000" dirty="0"/>
              <a:t>に対する、</a:t>
            </a:r>
            <a:r>
              <a:rPr kumimoji="1" lang="ja-JP" altLang="en-US" sz="2000" b="1" dirty="0"/>
              <a:t>「労働者」</a:t>
            </a:r>
            <a:r>
              <a:rPr kumimoji="1" lang="ja-JP" altLang="en-US" sz="2000" dirty="0"/>
              <a:t>からの</a:t>
            </a:r>
            <a:endParaRPr kumimoji="1" lang="en-US" altLang="ja-JP" sz="2000" dirty="0"/>
          </a:p>
          <a:p>
            <a:pPr algn="l">
              <a:lnSpc>
                <a:spcPct val="120000"/>
              </a:lnSpc>
              <a:spcAft>
                <a:spcPts val="600"/>
              </a:spcAft>
              <a:buClr>
                <a:schemeClr val="tx2"/>
              </a:buClr>
            </a:pPr>
            <a:endParaRPr kumimoji="1" lang="en-US" altLang="ja-JP" sz="1100" b="1" dirty="0"/>
          </a:p>
          <a:p>
            <a:pPr algn="l">
              <a:lnSpc>
                <a:spcPct val="120000"/>
              </a:lnSpc>
              <a:spcAft>
                <a:spcPts val="600"/>
              </a:spcAft>
              <a:buClr>
                <a:schemeClr val="tx2"/>
              </a:buClr>
            </a:pPr>
            <a:r>
              <a:rPr kumimoji="1" lang="ja-JP" altLang="en-US" sz="2000" b="1" dirty="0"/>
              <a:t>「性的な言動」</a:t>
            </a:r>
            <a:r>
              <a:rPr kumimoji="1" lang="ja-JP" altLang="en-US" sz="2000" dirty="0"/>
              <a:t>により</a:t>
            </a:r>
            <a:r>
              <a:rPr kumimoji="1" lang="ja-JP" altLang="en-US" sz="2000" b="1" dirty="0"/>
              <a:t>「求職活動等」</a:t>
            </a:r>
            <a:r>
              <a:rPr kumimoji="1" lang="ja-JP" altLang="en-US" sz="1400" b="1" dirty="0"/>
              <a:t>（</a:t>
            </a:r>
            <a:r>
              <a:rPr kumimoji="1" lang="en-US" altLang="ja-JP" sz="1400" b="1" dirty="0"/>
              <a:t>※</a:t>
            </a:r>
            <a:r>
              <a:rPr kumimoji="1" lang="ja-JP" altLang="en-US" sz="1400" b="1" dirty="0"/>
              <a:t>２）</a:t>
            </a:r>
            <a:r>
              <a:rPr kumimoji="1" lang="ja-JP" altLang="en-US" sz="2000" dirty="0"/>
              <a:t>が阻害されること。</a:t>
            </a:r>
            <a:endParaRPr kumimoji="1" lang="en-US" altLang="ja-JP" sz="2000" dirty="0"/>
          </a:p>
          <a:p>
            <a:pPr algn="l">
              <a:lnSpc>
                <a:spcPct val="120000"/>
              </a:lnSpc>
              <a:spcAft>
                <a:spcPts val="600"/>
              </a:spcAft>
              <a:buClr>
                <a:schemeClr val="tx2"/>
              </a:buClr>
            </a:pPr>
            <a:endParaRPr kumimoji="1" lang="en-US" altLang="ja-JP" sz="1100" dirty="0"/>
          </a:p>
          <a:p>
            <a:pPr algn="l">
              <a:lnSpc>
                <a:spcPct val="120000"/>
              </a:lnSpc>
              <a:spcAft>
                <a:spcPts val="600"/>
              </a:spcAft>
              <a:buClr>
                <a:schemeClr val="tx2"/>
              </a:buClr>
            </a:pPr>
            <a:endParaRPr kumimoji="1" lang="en-US" altLang="ja-JP" sz="1100" dirty="0"/>
          </a:p>
          <a:p>
            <a:pPr algn="l">
              <a:lnSpc>
                <a:spcPct val="120000"/>
              </a:lnSpc>
              <a:spcAft>
                <a:spcPts val="600"/>
              </a:spcAft>
              <a:buClr>
                <a:schemeClr val="tx2"/>
              </a:buClr>
            </a:pPr>
            <a:endParaRPr kumimoji="1" lang="en-US" altLang="ja-JP" sz="1100" dirty="0"/>
          </a:p>
        </p:txBody>
      </p:sp>
      <p:sp>
        <p:nvSpPr>
          <p:cNvPr id="8" name="正方形/長方形 7">
            <a:extLst>
              <a:ext uri="{FF2B5EF4-FFF2-40B4-BE49-F238E27FC236}">
                <a16:creationId xmlns:a16="http://schemas.microsoft.com/office/drawing/2014/main" id="{D0B8F8C4-DC04-55C6-EF26-14F10D155DF8}"/>
              </a:ext>
            </a:extLst>
          </p:cNvPr>
          <p:cNvSpPr/>
          <p:nvPr/>
        </p:nvSpPr>
        <p:spPr>
          <a:xfrm>
            <a:off x="0" y="1423482"/>
            <a:ext cx="4572000" cy="381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求職者等に対するハラスメント</a:t>
            </a:r>
            <a:r>
              <a:rPr kumimoji="1" lang="ja-JP" altLang="en-US" dirty="0">
                <a:solidFill>
                  <a:sysClr val="windowText" lastClr="000000"/>
                </a:solidFill>
              </a:rPr>
              <a:t>とは</a:t>
            </a:r>
            <a:endParaRPr kumimoji="1" lang="ja-JP" altLang="en-US" sz="1200" dirty="0">
              <a:solidFill>
                <a:sysClr val="windowText" lastClr="000000"/>
              </a:solidFill>
            </a:endParaRPr>
          </a:p>
        </p:txBody>
      </p:sp>
    </p:spTree>
    <p:extLst>
      <p:ext uri="{BB962C8B-B14F-4D97-AF65-F5344CB8AC3E}">
        <p14:creationId xmlns:p14="http://schemas.microsoft.com/office/powerpoint/2010/main" val="3679659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C6E4AA-894B-A0D9-0D49-9A1D0FCB6BBE}"/>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7A280D3F-2A3C-1236-2A04-EF7AE2B844C2}"/>
              </a:ext>
            </a:extLst>
          </p:cNvPr>
          <p:cNvSpPr>
            <a:spLocks noGrp="1"/>
          </p:cNvSpPr>
          <p:nvPr>
            <p:ph type="sldNum" sz="quarter" idx="4"/>
          </p:nvPr>
        </p:nvSpPr>
        <p:spPr/>
        <p:txBody>
          <a:bodyPr/>
          <a:lstStyle/>
          <a:p>
            <a:fld id="{48F63A3B-78C7-47BE-AE5E-E10140E04643}" type="slidenum">
              <a:rPr lang="en-US" smtClean="0"/>
              <a:pPr/>
              <a:t>29</a:t>
            </a:fld>
            <a:endParaRPr lang="en-US" dirty="0"/>
          </a:p>
        </p:txBody>
      </p:sp>
      <p:sp>
        <p:nvSpPr>
          <p:cNvPr id="4" name="テキスト プレースホルダー 3">
            <a:extLst>
              <a:ext uri="{FF2B5EF4-FFF2-40B4-BE49-F238E27FC236}">
                <a16:creationId xmlns:a16="http://schemas.microsoft.com/office/drawing/2014/main" id="{E4E6BD02-60A4-6816-3D06-70B848C4CA9B}"/>
              </a:ext>
            </a:extLst>
          </p:cNvPr>
          <p:cNvSpPr>
            <a:spLocks noGrp="1"/>
          </p:cNvSpPr>
          <p:nvPr>
            <p:ph type="body" sz="quarter" idx="13"/>
          </p:nvPr>
        </p:nvSpPr>
        <p:spPr>
          <a:xfrm>
            <a:off x="0" y="828000"/>
            <a:ext cx="9907200" cy="554731"/>
          </a:xfrm>
        </p:spPr>
        <p:txBody>
          <a:bodyPr/>
          <a:lstStyle/>
          <a:p>
            <a:r>
              <a:rPr kumimoji="1" lang="ja-JP" altLang="en-US" sz="1400" dirty="0"/>
              <a:t>補足説明</a:t>
            </a:r>
          </a:p>
        </p:txBody>
      </p:sp>
      <p:sp>
        <p:nvSpPr>
          <p:cNvPr id="5" name="テキスト ボックス 4">
            <a:extLst>
              <a:ext uri="{FF2B5EF4-FFF2-40B4-BE49-F238E27FC236}">
                <a16:creationId xmlns:a16="http://schemas.microsoft.com/office/drawing/2014/main" id="{AF4D8B93-241B-72B2-4EFC-F7A92EFA715D}"/>
              </a:ext>
            </a:extLst>
          </p:cNvPr>
          <p:cNvSpPr txBox="1"/>
          <p:nvPr/>
        </p:nvSpPr>
        <p:spPr>
          <a:xfrm>
            <a:off x="152400" y="1828800"/>
            <a:ext cx="9448800" cy="4078039"/>
          </a:xfrm>
          <a:prstGeom prst="rect">
            <a:avLst/>
          </a:prstGeom>
          <a:noFill/>
        </p:spPr>
        <p:txBody>
          <a:bodyPr wrap="square" rtlCol="0">
            <a:spAutoFit/>
          </a:bodyPr>
          <a:lstStyle/>
          <a:p>
            <a:pPr algn="l">
              <a:lnSpc>
                <a:spcPct val="120000"/>
              </a:lnSpc>
              <a:spcAft>
                <a:spcPts val="600"/>
              </a:spcAft>
              <a:buClr>
                <a:schemeClr val="tx2"/>
              </a:buClr>
            </a:pPr>
            <a:r>
              <a:rPr kumimoji="1" lang="ja-JP" altLang="en-US" sz="1400" dirty="0"/>
              <a:t>（</a:t>
            </a:r>
            <a:r>
              <a:rPr kumimoji="1" lang="en-US" altLang="ja-JP" sz="1400" dirty="0"/>
              <a:t>※</a:t>
            </a:r>
            <a:r>
              <a:rPr kumimoji="1" lang="ja-JP" altLang="en-US" sz="1400" dirty="0"/>
              <a:t>１）</a:t>
            </a:r>
            <a:r>
              <a:rPr kumimoji="1" lang="ja-JP" altLang="en-US" sz="2000" b="1" dirty="0"/>
              <a:t>求職者等</a:t>
            </a:r>
            <a:r>
              <a:rPr kumimoji="1" lang="ja-JP" altLang="en-US" dirty="0"/>
              <a:t>とは</a:t>
            </a:r>
            <a:endParaRPr kumimoji="1" lang="en-US" altLang="ja-JP" sz="1200" dirty="0"/>
          </a:p>
          <a:p>
            <a:pPr algn="l">
              <a:lnSpc>
                <a:spcPct val="120000"/>
              </a:lnSpc>
              <a:spcAft>
                <a:spcPts val="600"/>
              </a:spcAft>
              <a:buClr>
                <a:schemeClr val="tx2"/>
              </a:buClr>
            </a:pPr>
            <a:r>
              <a:rPr kumimoji="1" lang="ja-JP" altLang="en-US" sz="1200" dirty="0"/>
              <a:t>　</a:t>
            </a:r>
            <a:r>
              <a:rPr kumimoji="1" lang="ja-JP" altLang="en-US" dirty="0"/>
              <a:t>求職者（企業の求人に応募する者）に加え、求職者以外の者であって、</a:t>
            </a:r>
            <a:endParaRPr kumimoji="1" lang="en-US" altLang="ja-JP" dirty="0"/>
          </a:p>
          <a:p>
            <a:pPr algn="l">
              <a:lnSpc>
                <a:spcPct val="120000"/>
              </a:lnSpc>
              <a:spcAft>
                <a:spcPts val="600"/>
              </a:spcAft>
              <a:buClr>
                <a:schemeClr val="tx2"/>
              </a:buClr>
            </a:pPr>
            <a:r>
              <a:rPr kumimoji="1" lang="ja-JP" altLang="en-US" dirty="0"/>
              <a:t>　　</a:t>
            </a:r>
            <a:endParaRPr kumimoji="1" lang="en-US" altLang="ja-JP" dirty="0"/>
          </a:p>
          <a:p>
            <a:pPr algn="l">
              <a:lnSpc>
                <a:spcPct val="120000"/>
              </a:lnSpc>
              <a:spcAft>
                <a:spcPts val="600"/>
              </a:spcAft>
              <a:buClr>
                <a:schemeClr val="tx2"/>
              </a:buClr>
            </a:pPr>
            <a:r>
              <a:rPr kumimoji="1" lang="ja-JP" altLang="en-US" dirty="0"/>
              <a:t>　　・事業主の実施する労働者の採用に資する活動に参加する者や、</a:t>
            </a:r>
            <a:endParaRPr kumimoji="1" lang="en-US" altLang="ja-JP" dirty="0"/>
          </a:p>
          <a:p>
            <a:pPr algn="l">
              <a:lnSpc>
                <a:spcPct val="120000"/>
              </a:lnSpc>
              <a:spcAft>
                <a:spcPts val="600"/>
              </a:spcAft>
              <a:buClr>
                <a:schemeClr val="tx2"/>
              </a:buClr>
            </a:pPr>
            <a:r>
              <a:rPr kumimoji="1" lang="ja-JP" altLang="en-US" dirty="0"/>
              <a:t>　　・教育実習、看護実習その他の実習を受ける者　　　　　　　　　</a:t>
            </a:r>
            <a:endParaRPr kumimoji="1" lang="en-US" altLang="ja-JP" dirty="0"/>
          </a:p>
          <a:p>
            <a:pPr algn="l">
              <a:lnSpc>
                <a:spcPct val="120000"/>
              </a:lnSpc>
              <a:spcAft>
                <a:spcPts val="600"/>
              </a:spcAft>
              <a:buClr>
                <a:schemeClr val="tx2"/>
              </a:buClr>
            </a:pPr>
            <a:r>
              <a:rPr kumimoji="1" lang="ja-JP" altLang="en-US" dirty="0"/>
              <a:t>　</a:t>
            </a:r>
            <a:endParaRPr kumimoji="1" lang="en-US" altLang="ja-JP" dirty="0"/>
          </a:p>
          <a:p>
            <a:pPr algn="l">
              <a:lnSpc>
                <a:spcPct val="120000"/>
              </a:lnSpc>
              <a:spcAft>
                <a:spcPts val="600"/>
              </a:spcAft>
              <a:buClr>
                <a:schemeClr val="tx2"/>
              </a:buClr>
            </a:pPr>
            <a:r>
              <a:rPr kumimoji="1" lang="ja-JP" altLang="en-US" dirty="0"/>
              <a:t>　を指す。</a:t>
            </a:r>
            <a:endParaRPr kumimoji="1" lang="en-US" altLang="ja-JP" dirty="0"/>
          </a:p>
          <a:p>
            <a:pPr algn="l">
              <a:lnSpc>
                <a:spcPct val="120000"/>
              </a:lnSpc>
              <a:spcAft>
                <a:spcPts val="600"/>
              </a:spcAft>
              <a:buClr>
                <a:schemeClr val="tx2"/>
              </a:buClr>
            </a:pPr>
            <a:endParaRPr kumimoji="1" lang="en-US" altLang="ja-JP" sz="300"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sz="1600" dirty="0"/>
              <a:t>なお、授業の一環として社会科見学や企業を招いた講演会等の専ら教育を目的として行われるものに参加する者は含まれない。</a:t>
            </a:r>
            <a:endParaRPr kumimoji="1" lang="en-US" altLang="ja-JP" sz="1600" dirty="0"/>
          </a:p>
        </p:txBody>
      </p:sp>
    </p:spTree>
    <p:extLst>
      <p:ext uri="{BB962C8B-B14F-4D97-AF65-F5344CB8AC3E}">
        <p14:creationId xmlns:p14="http://schemas.microsoft.com/office/powerpoint/2010/main" val="2894553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F3D15-5EF3-92AA-70DD-687269C404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71C286C-9CC2-B026-ABA5-EDD7515995A3}"/>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44EE3C61-AD99-4595-0A2D-9DDFCB5918DC}"/>
              </a:ext>
            </a:extLst>
          </p:cNvPr>
          <p:cNvSpPr>
            <a:spLocks noGrp="1"/>
          </p:cNvSpPr>
          <p:nvPr>
            <p:ph type="sldNum" sz="quarter" idx="4"/>
          </p:nvPr>
        </p:nvSpPr>
        <p:spPr/>
        <p:txBody>
          <a:bodyPr/>
          <a:lstStyle/>
          <a:p>
            <a:fld id="{48F63A3B-78C7-47BE-AE5E-E10140E04643}" type="slidenum">
              <a:rPr lang="en-US" smtClean="0"/>
              <a:pPr/>
              <a:t>30</a:t>
            </a:fld>
            <a:endParaRPr lang="en-US" dirty="0"/>
          </a:p>
        </p:txBody>
      </p:sp>
      <p:sp>
        <p:nvSpPr>
          <p:cNvPr id="4" name="テキスト プレースホルダー 3">
            <a:extLst>
              <a:ext uri="{FF2B5EF4-FFF2-40B4-BE49-F238E27FC236}">
                <a16:creationId xmlns:a16="http://schemas.microsoft.com/office/drawing/2014/main" id="{D8CCEF17-0581-CBAC-3A65-4119024625C2}"/>
              </a:ext>
            </a:extLst>
          </p:cNvPr>
          <p:cNvSpPr>
            <a:spLocks noGrp="1"/>
          </p:cNvSpPr>
          <p:nvPr>
            <p:ph type="body" sz="quarter" idx="13"/>
          </p:nvPr>
        </p:nvSpPr>
        <p:spPr>
          <a:xfrm>
            <a:off x="0" y="828000"/>
            <a:ext cx="9907200" cy="554731"/>
          </a:xfrm>
        </p:spPr>
        <p:txBody>
          <a:bodyPr/>
          <a:lstStyle/>
          <a:p>
            <a:r>
              <a:rPr kumimoji="1" lang="ja-JP" altLang="en-US" sz="1400" dirty="0"/>
              <a:t>補足説明</a:t>
            </a:r>
          </a:p>
        </p:txBody>
      </p:sp>
      <p:sp>
        <p:nvSpPr>
          <p:cNvPr id="5" name="テキスト ボックス 4">
            <a:extLst>
              <a:ext uri="{FF2B5EF4-FFF2-40B4-BE49-F238E27FC236}">
                <a16:creationId xmlns:a16="http://schemas.microsoft.com/office/drawing/2014/main" id="{261FD690-32FA-5F1A-4941-C141E19DBAB6}"/>
              </a:ext>
            </a:extLst>
          </p:cNvPr>
          <p:cNvSpPr txBox="1"/>
          <p:nvPr/>
        </p:nvSpPr>
        <p:spPr>
          <a:xfrm>
            <a:off x="152400" y="1382731"/>
            <a:ext cx="9906000" cy="5386411"/>
          </a:xfrm>
          <a:prstGeom prst="rect">
            <a:avLst/>
          </a:prstGeom>
          <a:noFill/>
        </p:spPr>
        <p:txBody>
          <a:bodyPr wrap="square" rtlCol="0">
            <a:spAutoFit/>
          </a:bodyPr>
          <a:lstStyle/>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sz="1400" dirty="0"/>
              <a:t>（</a:t>
            </a:r>
            <a:r>
              <a:rPr kumimoji="1" lang="en-US" altLang="ja-JP" sz="1400" dirty="0"/>
              <a:t>※</a:t>
            </a:r>
            <a:r>
              <a:rPr kumimoji="1" lang="ja-JP" altLang="en-US" sz="1400" dirty="0"/>
              <a:t>２）</a:t>
            </a:r>
            <a:r>
              <a:rPr kumimoji="1" lang="ja-JP" altLang="en-US" b="1" dirty="0"/>
              <a:t>求職活動等</a:t>
            </a:r>
            <a:r>
              <a:rPr kumimoji="1" lang="ja-JP" altLang="en-US" dirty="0"/>
              <a:t>とは</a:t>
            </a:r>
            <a:endParaRPr kumimoji="1" lang="en-US" altLang="ja-JP" dirty="0"/>
          </a:p>
          <a:p>
            <a:pPr algn="l">
              <a:lnSpc>
                <a:spcPct val="120000"/>
              </a:lnSpc>
              <a:spcAft>
                <a:spcPts val="600"/>
              </a:spcAft>
              <a:buClr>
                <a:schemeClr val="tx2"/>
              </a:buClr>
            </a:pPr>
            <a:r>
              <a:rPr kumimoji="1" lang="ja-JP" altLang="en-US" dirty="0"/>
              <a:t>　求職者等が行う求職活動や職業の選択に資する活動を指す。</a:t>
            </a:r>
            <a:endParaRPr kumimoji="1" lang="en-US" altLang="ja-JP"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sz="1600" dirty="0"/>
              <a:t>　〇</a:t>
            </a:r>
            <a:r>
              <a:rPr kumimoji="1" lang="en-US" altLang="ja-JP" sz="1600" dirty="0"/>
              <a:t>SNS</a:t>
            </a:r>
            <a:r>
              <a:rPr kumimoji="1" lang="ja-JP" altLang="en-US" sz="1600" dirty="0"/>
              <a:t>等のオンラインを介したものやオンライン上で行われるものも含む。</a:t>
            </a:r>
            <a:endParaRPr kumimoji="1" lang="en-US" altLang="ja-JP" sz="1600" dirty="0"/>
          </a:p>
          <a:p>
            <a:pPr>
              <a:lnSpc>
                <a:spcPct val="120000"/>
              </a:lnSpc>
              <a:spcAft>
                <a:spcPts val="600"/>
              </a:spcAft>
              <a:buClr>
                <a:schemeClr val="tx2"/>
              </a:buClr>
            </a:pPr>
            <a:endParaRPr kumimoji="1" lang="en-US" altLang="ja-JP" sz="1600" dirty="0"/>
          </a:p>
          <a:p>
            <a:pPr>
              <a:lnSpc>
                <a:spcPct val="120000"/>
              </a:lnSpc>
              <a:spcAft>
                <a:spcPts val="600"/>
              </a:spcAft>
              <a:buClr>
                <a:schemeClr val="tx2"/>
              </a:buClr>
            </a:pPr>
            <a:r>
              <a:rPr kumimoji="1" lang="ja-JP" altLang="en-US" sz="1600" dirty="0"/>
              <a:t>　〇事業主が雇用する労働者が通常就業している場所で行われるものに限らない。</a:t>
            </a:r>
            <a:endParaRPr kumimoji="1" lang="en-US" altLang="ja-JP" sz="1600" dirty="0"/>
          </a:p>
          <a:p>
            <a:pPr algn="l">
              <a:lnSpc>
                <a:spcPct val="120000"/>
              </a:lnSpc>
              <a:spcAft>
                <a:spcPts val="600"/>
              </a:spcAft>
              <a:buClr>
                <a:schemeClr val="tx2"/>
              </a:buClr>
            </a:pPr>
            <a:endParaRPr kumimoji="1" lang="en-US" altLang="ja-JP" sz="1600" dirty="0"/>
          </a:p>
        </p:txBody>
      </p:sp>
      <p:sp>
        <p:nvSpPr>
          <p:cNvPr id="7" name="テキスト ボックス 6">
            <a:extLst>
              <a:ext uri="{FF2B5EF4-FFF2-40B4-BE49-F238E27FC236}">
                <a16:creationId xmlns:a16="http://schemas.microsoft.com/office/drawing/2014/main" id="{C57F1CF5-C46E-76A5-3085-208EFBF3A3F7}"/>
              </a:ext>
            </a:extLst>
          </p:cNvPr>
          <p:cNvSpPr txBox="1"/>
          <p:nvPr/>
        </p:nvSpPr>
        <p:spPr>
          <a:xfrm>
            <a:off x="761914" y="3070304"/>
            <a:ext cx="8153400" cy="1920462"/>
          </a:xfrm>
          <a:prstGeom prst="rect">
            <a:avLst/>
          </a:prstGeom>
          <a:noFill/>
          <a:ln>
            <a:solidFill>
              <a:srgbClr val="002060"/>
            </a:solidFill>
          </a:ln>
        </p:spPr>
        <p:txBody>
          <a:bodyPr wrap="square" rtlCol="0">
            <a:spAutoFit/>
          </a:bodyPr>
          <a:lstStyle/>
          <a:p>
            <a:pPr algn="l">
              <a:lnSpc>
                <a:spcPct val="120000"/>
              </a:lnSpc>
              <a:spcAft>
                <a:spcPts val="600"/>
              </a:spcAft>
              <a:buClr>
                <a:schemeClr val="tx2"/>
              </a:buClr>
            </a:pPr>
            <a:endParaRPr kumimoji="1" lang="en-US" altLang="ja-JP" sz="1200" dirty="0"/>
          </a:p>
          <a:p>
            <a:pPr>
              <a:lnSpc>
                <a:spcPct val="120000"/>
              </a:lnSpc>
              <a:spcAft>
                <a:spcPts val="600"/>
              </a:spcAft>
              <a:buClr>
                <a:schemeClr val="tx2"/>
              </a:buClr>
            </a:pPr>
            <a:r>
              <a:rPr kumimoji="1" lang="ja-JP" altLang="en-US" dirty="0"/>
              <a:t>・企業の採用面接への参加　　　　・教育実習、看護実習等の実習の受講</a:t>
            </a:r>
            <a:endParaRPr kumimoji="1" lang="en-US" altLang="ja-JP" dirty="0"/>
          </a:p>
          <a:p>
            <a:pPr>
              <a:lnSpc>
                <a:spcPct val="120000"/>
              </a:lnSpc>
              <a:spcAft>
                <a:spcPts val="600"/>
              </a:spcAft>
              <a:buClr>
                <a:schemeClr val="tx2"/>
              </a:buClr>
            </a:pPr>
            <a:r>
              <a:rPr kumimoji="1" lang="ja-JP" altLang="en-US" dirty="0"/>
              <a:t>・インターンシップへの参加　　　・企業の雇用する労働者への訪問</a:t>
            </a:r>
            <a:endParaRPr kumimoji="1" lang="en-US" altLang="ja-JP" dirty="0"/>
          </a:p>
          <a:p>
            <a:pPr>
              <a:lnSpc>
                <a:spcPct val="120000"/>
              </a:lnSpc>
              <a:spcAft>
                <a:spcPts val="600"/>
              </a:spcAft>
              <a:buClr>
                <a:schemeClr val="tx2"/>
              </a:buClr>
            </a:pPr>
            <a:r>
              <a:rPr kumimoji="1" lang="ja-JP" altLang="en-US" dirty="0"/>
              <a:t>・企業の就職説明会への参加</a:t>
            </a:r>
            <a:endParaRPr kumimoji="1" lang="en-US" altLang="ja-JP" dirty="0"/>
          </a:p>
          <a:p>
            <a:pPr algn="l">
              <a:lnSpc>
                <a:spcPct val="120000"/>
              </a:lnSpc>
              <a:spcAft>
                <a:spcPts val="600"/>
              </a:spcAft>
              <a:buClr>
                <a:schemeClr val="tx2"/>
              </a:buClr>
            </a:pPr>
            <a:endParaRPr kumimoji="1" lang="ja-JP" altLang="en-US" dirty="0"/>
          </a:p>
        </p:txBody>
      </p:sp>
      <p:sp>
        <p:nvSpPr>
          <p:cNvPr id="6" name="正方形/長方形 5">
            <a:extLst>
              <a:ext uri="{FF2B5EF4-FFF2-40B4-BE49-F238E27FC236}">
                <a16:creationId xmlns:a16="http://schemas.microsoft.com/office/drawing/2014/main" id="{0C771FBC-834C-3818-22BE-CF9C0E8CC77F}"/>
              </a:ext>
            </a:extLst>
          </p:cNvPr>
          <p:cNvSpPr/>
          <p:nvPr/>
        </p:nvSpPr>
        <p:spPr>
          <a:xfrm>
            <a:off x="838200" y="2819400"/>
            <a:ext cx="2057400" cy="381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ysClr val="windowText" lastClr="000000"/>
                </a:solidFill>
              </a:rPr>
              <a:t>求職活動等の例</a:t>
            </a:r>
          </a:p>
        </p:txBody>
      </p:sp>
    </p:spTree>
    <p:extLst>
      <p:ext uri="{BB962C8B-B14F-4D97-AF65-F5344CB8AC3E}">
        <p14:creationId xmlns:p14="http://schemas.microsoft.com/office/powerpoint/2010/main" val="1087194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0AA1C-6AD1-2426-A125-9141501FEF5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B1BD1A7-84D8-9CC9-5839-70D100D71194}"/>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525E3357-1513-BF03-38A2-A62ED7C74A42}"/>
              </a:ext>
            </a:extLst>
          </p:cNvPr>
          <p:cNvSpPr>
            <a:spLocks noGrp="1"/>
          </p:cNvSpPr>
          <p:nvPr>
            <p:ph type="sldNum" sz="quarter" idx="4"/>
          </p:nvPr>
        </p:nvSpPr>
        <p:spPr/>
        <p:txBody>
          <a:bodyPr/>
          <a:lstStyle/>
          <a:p>
            <a:fld id="{48F63A3B-78C7-47BE-AE5E-E10140E04643}" type="slidenum">
              <a:rPr lang="en-US" smtClean="0"/>
              <a:pPr/>
              <a:t>31</a:t>
            </a:fld>
            <a:endParaRPr lang="en-US" dirty="0"/>
          </a:p>
        </p:txBody>
      </p:sp>
      <p:sp>
        <p:nvSpPr>
          <p:cNvPr id="4" name="テキスト プレースホルダー 3">
            <a:extLst>
              <a:ext uri="{FF2B5EF4-FFF2-40B4-BE49-F238E27FC236}">
                <a16:creationId xmlns:a16="http://schemas.microsoft.com/office/drawing/2014/main" id="{BE4D617F-4D91-60B8-DA5F-808C4A521C1A}"/>
              </a:ext>
            </a:extLst>
          </p:cNvPr>
          <p:cNvSpPr>
            <a:spLocks noGrp="1"/>
          </p:cNvSpPr>
          <p:nvPr>
            <p:ph type="body" sz="quarter" idx="13"/>
          </p:nvPr>
        </p:nvSpPr>
        <p:spPr>
          <a:xfrm>
            <a:off x="0" y="828000"/>
            <a:ext cx="9907200" cy="554731"/>
          </a:xfrm>
        </p:spPr>
        <p:txBody>
          <a:bodyPr/>
          <a:lstStyle/>
          <a:p>
            <a:r>
              <a:rPr kumimoji="1" lang="ja-JP" altLang="en-US" sz="1400" dirty="0"/>
              <a:t>求職者等に対するセクシュアルハラスメントの内容の例</a:t>
            </a:r>
          </a:p>
        </p:txBody>
      </p:sp>
      <p:sp>
        <p:nvSpPr>
          <p:cNvPr id="5" name="テキスト ボックス 4">
            <a:extLst>
              <a:ext uri="{FF2B5EF4-FFF2-40B4-BE49-F238E27FC236}">
                <a16:creationId xmlns:a16="http://schemas.microsoft.com/office/drawing/2014/main" id="{1225F202-E36B-CCCC-6239-D0EDEAF8816A}"/>
              </a:ext>
            </a:extLst>
          </p:cNvPr>
          <p:cNvSpPr txBox="1"/>
          <p:nvPr/>
        </p:nvSpPr>
        <p:spPr>
          <a:xfrm>
            <a:off x="152400" y="1513788"/>
            <a:ext cx="9525000" cy="4462760"/>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dirty="0"/>
              <a:t>〇性的及び身体上の事柄に関する不必要な質問・発言</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〇わいせつ図画や画面の閲覧、配付、掲示</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〇性的なうわさの流布</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〇不必要な身体への接触</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〇食事・交際を執拗に求めること</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〇性的な関係を求めること</a:t>
            </a:r>
            <a:endParaRPr kumimoji="1" lang="en-US" altLang="ja-JP" sz="2000" dirty="0"/>
          </a:p>
          <a:p>
            <a:pPr algn="l">
              <a:lnSpc>
                <a:spcPct val="120000"/>
              </a:lnSpc>
              <a:spcAft>
                <a:spcPts val="600"/>
              </a:spcAft>
              <a:buClr>
                <a:schemeClr val="tx2"/>
              </a:buClr>
            </a:pPr>
            <a:endParaRPr kumimoji="1" lang="en-US" altLang="ja-JP" sz="700" dirty="0"/>
          </a:p>
          <a:p>
            <a:pPr algn="l">
              <a:lnSpc>
                <a:spcPct val="120000"/>
              </a:lnSpc>
              <a:spcAft>
                <a:spcPts val="600"/>
              </a:spcAft>
              <a:buClr>
                <a:schemeClr val="tx2"/>
              </a:buClr>
            </a:pPr>
            <a:r>
              <a:rPr kumimoji="1" lang="ja-JP" altLang="en-US" sz="2000" dirty="0"/>
              <a:t>〇その他、相手方に不快感を与える性的な言動</a:t>
            </a:r>
          </a:p>
        </p:txBody>
      </p:sp>
      <p:sp>
        <p:nvSpPr>
          <p:cNvPr id="6" name="楕円 5">
            <a:extLst>
              <a:ext uri="{FF2B5EF4-FFF2-40B4-BE49-F238E27FC236}">
                <a16:creationId xmlns:a16="http://schemas.microsoft.com/office/drawing/2014/main" id="{525953B4-3A0A-1964-08FE-70FEC73B9D8D}"/>
              </a:ext>
            </a:extLst>
          </p:cNvPr>
          <p:cNvSpPr/>
          <p:nvPr/>
        </p:nvSpPr>
        <p:spPr>
          <a:xfrm>
            <a:off x="6874272" y="1524000"/>
            <a:ext cx="2637776" cy="1219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ysClr val="windowText" lastClr="000000"/>
                </a:solidFill>
              </a:rPr>
              <a:t>限定列挙では</a:t>
            </a:r>
            <a:endParaRPr kumimoji="1" lang="en-US" altLang="ja-JP" b="1" dirty="0">
              <a:solidFill>
                <a:sysClr val="windowText" lastClr="000000"/>
              </a:solidFill>
            </a:endParaRPr>
          </a:p>
          <a:p>
            <a:pPr algn="ctr"/>
            <a:r>
              <a:rPr kumimoji="1" lang="ja-JP" altLang="en-US" b="1" dirty="0">
                <a:solidFill>
                  <a:sysClr val="windowText" lastClr="000000"/>
                </a:solidFill>
              </a:rPr>
              <a:t>ありません！</a:t>
            </a:r>
          </a:p>
        </p:txBody>
      </p:sp>
      <p:sp>
        <p:nvSpPr>
          <p:cNvPr id="7" name="矢印: 下 6">
            <a:extLst>
              <a:ext uri="{FF2B5EF4-FFF2-40B4-BE49-F238E27FC236}">
                <a16:creationId xmlns:a16="http://schemas.microsoft.com/office/drawing/2014/main" id="{01074B92-F7B6-50D0-B0D6-FDEA0A12C570}"/>
              </a:ext>
            </a:extLst>
          </p:cNvPr>
          <p:cNvSpPr/>
          <p:nvPr/>
        </p:nvSpPr>
        <p:spPr>
          <a:xfrm>
            <a:off x="3685286" y="6030000"/>
            <a:ext cx="2535427" cy="784579"/>
          </a:xfrm>
          <a:prstGeom prst="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具体的な</a:t>
            </a:r>
            <a:endParaRPr kumimoji="1" lang="en-US" altLang="ja-JP" dirty="0">
              <a:solidFill>
                <a:sysClr val="windowText" lastClr="000000"/>
              </a:solidFill>
            </a:endParaRPr>
          </a:p>
          <a:p>
            <a:pPr algn="ctr"/>
            <a:r>
              <a:rPr kumimoji="1" lang="ja-JP" altLang="en-US" dirty="0">
                <a:solidFill>
                  <a:sysClr val="windowText" lastClr="000000"/>
                </a:solidFill>
              </a:rPr>
              <a:t>内容は</a:t>
            </a:r>
            <a:endParaRPr kumimoji="1" lang="en-US" altLang="ja-JP" dirty="0">
              <a:solidFill>
                <a:sysClr val="windowText" lastClr="000000"/>
              </a:solidFill>
            </a:endParaRPr>
          </a:p>
          <a:p>
            <a:pPr algn="ctr"/>
            <a:r>
              <a:rPr kumimoji="1" lang="ja-JP" altLang="en-US" dirty="0">
                <a:solidFill>
                  <a:sysClr val="windowText" lastClr="000000"/>
                </a:solidFill>
              </a:rPr>
              <a:t>次ページ</a:t>
            </a:r>
          </a:p>
        </p:txBody>
      </p:sp>
    </p:spTree>
    <p:extLst>
      <p:ext uri="{BB962C8B-B14F-4D97-AF65-F5344CB8AC3E}">
        <p14:creationId xmlns:p14="http://schemas.microsoft.com/office/powerpoint/2010/main" val="1766355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89A8F9-D3AB-3195-7BD7-B950ACAC1C5B}"/>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D0AA57E8-FBF0-0A4A-7A30-1A4DEE23D959}"/>
              </a:ext>
            </a:extLst>
          </p:cNvPr>
          <p:cNvSpPr>
            <a:spLocks noGrp="1"/>
          </p:cNvSpPr>
          <p:nvPr>
            <p:ph type="sldNum" sz="quarter" idx="4"/>
          </p:nvPr>
        </p:nvSpPr>
        <p:spPr/>
        <p:txBody>
          <a:bodyPr/>
          <a:lstStyle/>
          <a:p>
            <a:fld id="{48F63A3B-78C7-47BE-AE5E-E10140E04643}" type="slidenum">
              <a:rPr lang="en-US" smtClean="0"/>
              <a:pPr/>
              <a:t>32</a:t>
            </a:fld>
            <a:endParaRPr lang="en-US" dirty="0"/>
          </a:p>
        </p:txBody>
      </p:sp>
      <p:sp>
        <p:nvSpPr>
          <p:cNvPr id="4" name="テキスト プレースホルダー 3">
            <a:extLst>
              <a:ext uri="{FF2B5EF4-FFF2-40B4-BE49-F238E27FC236}">
                <a16:creationId xmlns:a16="http://schemas.microsoft.com/office/drawing/2014/main" id="{609EE4F8-B574-E15E-AC9C-059B188CA511}"/>
              </a:ext>
            </a:extLst>
          </p:cNvPr>
          <p:cNvSpPr>
            <a:spLocks noGrp="1"/>
          </p:cNvSpPr>
          <p:nvPr>
            <p:ph type="body" sz="quarter" idx="13"/>
          </p:nvPr>
        </p:nvSpPr>
        <p:spPr>
          <a:xfrm>
            <a:off x="0" y="828000"/>
            <a:ext cx="9907200" cy="554731"/>
          </a:xfrm>
        </p:spPr>
        <p:txBody>
          <a:bodyPr/>
          <a:lstStyle/>
          <a:p>
            <a:r>
              <a:rPr kumimoji="1" lang="ja-JP" altLang="en-US" sz="1400" dirty="0"/>
              <a:t>求職者等に対するセクシュアルハラスメントの内容の例</a:t>
            </a:r>
          </a:p>
        </p:txBody>
      </p:sp>
      <p:sp>
        <p:nvSpPr>
          <p:cNvPr id="5" name="テキスト ボックス 4">
            <a:extLst>
              <a:ext uri="{FF2B5EF4-FFF2-40B4-BE49-F238E27FC236}">
                <a16:creationId xmlns:a16="http://schemas.microsoft.com/office/drawing/2014/main" id="{CEB348BB-9376-DEE1-75D8-40EB4344FD95}"/>
              </a:ext>
            </a:extLst>
          </p:cNvPr>
          <p:cNvSpPr txBox="1"/>
          <p:nvPr/>
        </p:nvSpPr>
        <p:spPr>
          <a:xfrm>
            <a:off x="152400" y="1600200"/>
            <a:ext cx="9601200" cy="4721292"/>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dirty="0"/>
              <a:t>➀少人数の説明会において、労働者が求職者等の腰や胸等に触ったため、当該求職者等が苦痛に感じてその求職活動等の意欲が低下していること。</a:t>
            </a:r>
            <a:endParaRPr kumimoji="1" lang="en-US" altLang="ja-JP" sz="2000" dirty="0"/>
          </a:p>
          <a:p>
            <a:pPr algn="l">
              <a:lnSpc>
                <a:spcPct val="120000"/>
              </a:lnSpc>
              <a:spcAft>
                <a:spcPts val="600"/>
              </a:spcAft>
              <a:buClr>
                <a:schemeClr val="tx2"/>
              </a:buClr>
            </a:pPr>
            <a:endParaRPr kumimoji="1" lang="en-US" altLang="ja-JP" sz="600" dirty="0"/>
          </a:p>
          <a:p>
            <a:pPr algn="l">
              <a:lnSpc>
                <a:spcPct val="120000"/>
              </a:lnSpc>
              <a:spcAft>
                <a:spcPts val="600"/>
              </a:spcAft>
              <a:buClr>
                <a:schemeClr val="tx2"/>
              </a:buClr>
            </a:pPr>
            <a:r>
              <a:rPr kumimoji="1" lang="ja-JP" altLang="en-US" sz="2000" dirty="0"/>
              <a:t>②企業が実施するインターンシップにおいて、労働者が求職者等に対して性的な冗談やからかいを意図的かつ継続的に行ったため、当該求職者等が苦痛に感じてインターンシップ中の活動が手につかないこと。</a:t>
            </a:r>
            <a:endParaRPr kumimoji="1" lang="en-US" altLang="ja-JP" sz="2000" dirty="0"/>
          </a:p>
          <a:p>
            <a:pPr algn="l">
              <a:lnSpc>
                <a:spcPct val="120000"/>
              </a:lnSpc>
              <a:spcAft>
                <a:spcPts val="600"/>
              </a:spcAft>
              <a:buClr>
                <a:schemeClr val="tx2"/>
              </a:buClr>
            </a:pPr>
            <a:endParaRPr kumimoji="1" lang="en-US" altLang="ja-JP" sz="600" dirty="0"/>
          </a:p>
          <a:p>
            <a:pPr algn="l">
              <a:lnSpc>
                <a:spcPct val="120000"/>
              </a:lnSpc>
              <a:spcAft>
                <a:spcPts val="600"/>
              </a:spcAft>
              <a:buClr>
                <a:schemeClr val="tx2"/>
              </a:buClr>
            </a:pPr>
            <a:r>
              <a:rPr kumimoji="1" lang="ja-JP" altLang="en-US" sz="2000" dirty="0"/>
              <a:t>③企業が実施するインターンシップにおいて、性的な内容を含むポスターの掲示や画面の表示等を行っているため、求職者等が苦痛に感じてインターンシップ中の活動が手につかないこと。</a:t>
            </a:r>
            <a:endParaRPr kumimoji="1" lang="en-US" altLang="ja-JP" sz="2000" dirty="0"/>
          </a:p>
          <a:p>
            <a:pPr algn="l">
              <a:lnSpc>
                <a:spcPct val="120000"/>
              </a:lnSpc>
              <a:spcAft>
                <a:spcPts val="600"/>
              </a:spcAft>
              <a:buClr>
                <a:schemeClr val="tx2"/>
              </a:buClr>
            </a:pPr>
            <a:endParaRPr kumimoji="1" lang="en-US" altLang="ja-JP" sz="600" dirty="0"/>
          </a:p>
          <a:p>
            <a:pPr algn="l">
              <a:lnSpc>
                <a:spcPct val="120000"/>
              </a:lnSpc>
              <a:spcAft>
                <a:spcPts val="600"/>
              </a:spcAft>
              <a:buClr>
                <a:schemeClr val="tx2"/>
              </a:buClr>
            </a:pPr>
            <a:r>
              <a:rPr kumimoji="1" lang="ja-JP" altLang="en-US" sz="2000" dirty="0"/>
              <a:t>④面接中、面接官を務める労働者から性的な事実に関する質問を受け、求職者等が苦痛に感じてその求職活動の意欲が低下していること。</a:t>
            </a:r>
          </a:p>
        </p:txBody>
      </p:sp>
      <p:sp>
        <p:nvSpPr>
          <p:cNvPr id="6" name="楕円 5">
            <a:extLst>
              <a:ext uri="{FF2B5EF4-FFF2-40B4-BE49-F238E27FC236}">
                <a16:creationId xmlns:a16="http://schemas.microsoft.com/office/drawing/2014/main" id="{A55DB278-024C-68A0-3382-55872168291D}"/>
              </a:ext>
            </a:extLst>
          </p:cNvPr>
          <p:cNvSpPr/>
          <p:nvPr/>
        </p:nvSpPr>
        <p:spPr>
          <a:xfrm>
            <a:off x="6908051" y="486340"/>
            <a:ext cx="2637776" cy="1219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ysClr val="windowText" lastClr="000000"/>
                </a:solidFill>
              </a:rPr>
              <a:t>限定列挙では</a:t>
            </a:r>
            <a:endParaRPr kumimoji="1" lang="en-US" altLang="ja-JP" b="1" dirty="0">
              <a:solidFill>
                <a:sysClr val="windowText" lastClr="000000"/>
              </a:solidFill>
            </a:endParaRPr>
          </a:p>
          <a:p>
            <a:pPr algn="ctr"/>
            <a:r>
              <a:rPr kumimoji="1" lang="ja-JP" altLang="en-US" b="1" dirty="0">
                <a:solidFill>
                  <a:sysClr val="windowText" lastClr="000000"/>
                </a:solidFill>
              </a:rPr>
              <a:t>ありません！</a:t>
            </a:r>
          </a:p>
        </p:txBody>
      </p:sp>
    </p:spTree>
    <p:extLst>
      <p:ext uri="{BB962C8B-B14F-4D97-AF65-F5344CB8AC3E}">
        <p14:creationId xmlns:p14="http://schemas.microsoft.com/office/powerpoint/2010/main" val="29589773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307C2-0AE6-CEE5-C00B-FBB89053BB3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B358B22-5A2F-7FC8-2EE6-F59DDA82B3D2}"/>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86D498B1-30B7-577A-0598-5EA3C0EF1881}"/>
              </a:ext>
            </a:extLst>
          </p:cNvPr>
          <p:cNvSpPr>
            <a:spLocks noGrp="1"/>
          </p:cNvSpPr>
          <p:nvPr>
            <p:ph type="sldNum" sz="quarter" idx="4"/>
          </p:nvPr>
        </p:nvSpPr>
        <p:spPr/>
        <p:txBody>
          <a:bodyPr/>
          <a:lstStyle/>
          <a:p>
            <a:fld id="{48F63A3B-78C7-47BE-AE5E-E10140E04643}" type="slidenum">
              <a:rPr lang="en-US" smtClean="0"/>
              <a:pPr/>
              <a:t>33</a:t>
            </a:fld>
            <a:endParaRPr lang="en-US" dirty="0"/>
          </a:p>
        </p:txBody>
      </p:sp>
      <p:sp>
        <p:nvSpPr>
          <p:cNvPr id="4" name="テキスト プレースホルダー 3">
            <a:extLst>
              <a:ext uri="{FF2B5EF4-FFF2-40B4-BE49-F238E27FC236}">
                <a16:creationId xmlns:a16="http://schemas.microsoft.com/office/drawing/2014/main" id="{72983AA8-7CA7-65E8-CBAD-E071AEBDE966}"/>
              </a:ext>
            </a:extLst>
          </p:cNvPr>
          <p:cNvSpPr>
            <a:spLocks noGrp="1"/>
          </p:cNvSpPr>
          <p:nvPr>
            <p:ph type="body" sz="quarter" idx="13"/>
          </p:nvPr>
        </p:nvSpPr>
        <p:spPr>
          <a:xfrm>
            <a:off x="0" y="828000"/>
            <a:ext cx="9907200" cy="554731"/>
          </a:xfrm>
        </p:spPr>
        <p:txBody>
          <a:bodyPr/>
          <a:lstStyle/>
          <a:p>
            <a:r>
              <a:rPr kumimoji="1" lang="ja-JP" altLang="en-US" sz="1400" dirty="0"/>
              <a:t>求職者等に対するセクシュアルハラスメントについての注意点</a:t>
            </a:r>
          </a:p>
        </p:txBody>
      </p:sp>
      <p:sp>
        <p:nvSpPr>
          <p:cNvPr id="5" name="テキスト ボックス 4">
            <a:extLst>
              <a:ext uri="{FF2B5EF4-FFF2-40B4-BE49-F238E27FC236}">
                <a16:creationId xmlns:a16="http://schemas.microsoft.com/office/drawing/2014/main" id="{BE4C7D15-E552-8D51-E4E4-90AD2B731B1C}"/>
              </a:ext>
            </a:extLst>
          </p:cNvPr>
          <p:cNvSpPr txBox="1"/>
          <p:nvPr/>
        </p:nvSpPr>
        <p:spPr>
          <a:xfrm>
            <a:off x="76200" y="2396601"/>
            <a:ext cx="9677400" cy="2077492"/>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dirty="0"/>
              <a:t>求職者等に対するセクシュアルハラスメントは、</a:t>
            </a:r>
            <a:r>
              <a:rPr kumimoji="1" lang="ja-JP" altLang="en-US" sz="2000" u="sng" dirty="0"/>
              <a:t>異性に対するものだけではなく、</a:t>
            </a:r>
            <a:r>
              <a:rPr kumimoji="1" lang="ja-JP" altLang="en-US" sz="2000" b="1" u="sng" dirty="0"/>
              <a:t>同性に対するもの</a:t>
            </a:r>
            <a:r>
              <a:rPr kumimoji="1" lang="ja-JP" altLang="en-US" sz="2000" u="sng" dirty="0"/>
              <a:t>も該当する。</a:t>
            </a:r>
            <a:endParaRPr kumimoji="1" lang="en-US" altLang="ja-JP" sz="2000" u="sng" dirty="0"/>
          </a:p>
          <a:p>
            <a:pPr algn="l">
              <a:lnSpc>
                <a:spcPct val="120000"/>
              </a:lnSpc>
              <a:spcAft>
                <a:spcPts val="600"/>
              </a:spcAft>
              <a:buClr>
                <a:schemeClr val="tx2"/>
              </a:buClr>
            </a:pPr>
            <a:endParaRPr kumimoji="1" lang="en-US" altLang="ja-JP" sz="2000" dirty="0"/>
          </a:p>
          <a:p>
            <a:pPr algn="l">
              <a:lnSpc>
                <a:spcPct val="120000"/>
              </a:lnSpc>
              <a:spcAft>
                <a:spcPts val="600"/>
              </a:spcAft>
              <a:buClr>
                <a:schemeClr val="tx2"/>
              </a:buClr>
            </a:pPr>
            <a:r>
              <a:rPr kumimoji="1" lang="ja-JP" altLang="en-US" sz="2000" dirty="0"/>
              <a:t>また、被害を受ける者の性的指向やジェンダーアイデンティティにかかわらず、「性的な言動」であれば、求職者等に対するセクシュアルハラスメントに該当する。</a:t>
            </a:r>
          </a:p>
        </p:txBody>
      </p:sp>
    </p:spTree>
    <p:extLst>
      <p:ext uri="{BB962C8B-B14F-4D97-AF65-F5344CB8AC3E}">
        <p14:creationId xmlns:p14="http://schemas.microsoft.com/office/powerpoint/2010/main" val="1910947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48C5-E436-3F90-ACB2-D48F7AF6D3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EAD3595-68BA-4C5D-C2DF-AB1804B77480}"/>
              </a:ext>
            </a:extLst>
          </p:cNvPr>
          <p:cNvSpPr>
            <a:spLocks noGrp="1"/>
          </p:cNvSpPr>
          <p:nvPr>
            <p:ph type="title"/>
          </p:nvPr>
        </p:nvSpPr>
        <p:spPr/>
        <p:txBody>
          <a:bodyPr/>
          <a:lstStyle/>
          <a:p>
            <a:r>
              <a:rPr kumimoji="1" lang="ja-JP" altLang="en-US" sz="2000" dirty="0"/>
              <a:t>求職者等に対するセクシュアルハラスメント対策</a:t>
            </a:r>
          </a:p>
        </p:txBody>
      </p:sp>
      <p:sp>
        <p:nvSpPr>
          <p:cNvPr id="3" name="スライド番号プレースホルダー 2">
            <a:extLst>
              <a:ext uri="{FF2B5EF4-FFF2-40B4-BE49-F238E27FC236}">
                <a16:creationId xmlns:a16="http://schemas.microsoft.com/office/drawing/2014/main" id="{CB59522C-B8B4-4F9F-574D-F2897DBDE1B8}"/>
              </a:ext>
            </a:extLst>
          </p:cNvPr>
          <p:cNvSpPr>
            <a:spLocks noGrp="1"/>
          </p:cNvSpPr>
          <p:nvPr>
            <p:ph type="sldNum" sz="quarter" idx="4"/>
          </p:nvPr>
        </p:nvSpPr>
        <p:spPr/>
        <p:txBody>
          <a:bodyPr/>
          <a:lstStyle/>
          <a:p>
            <a:fld id="{48F63A3B-78C7-47BE-AE5E-E10140E04643}" type="slidenum">
              <a:rPr lang="en-US" smtClean="0"/>
              <a:pPr/>
              <a:t>34</a:t>
            </a:fld>
            <a:endParaRPr lang="en-US" dirty="0"/>
          </a:p>
        </p:txBody>
      </p:sp>
      <p:sp>
        <p:nvSpPr>
          <p:cNvPr id="4" name="テキスト プレースホルダー 3">
            <a:extLst>
              <a:ext uri="{FF2B5EF4-FFF2-40B4-BE49-F238E27FC236}">
                <a16:creationId xmlns:a16="http://schemas.microsoft.com/office/drawing/2014/main" id="{B9A5D33D-4439-B0DC-C46A-A86A59C7039B}"/>
              </a:ext>
            </a:extLst>
          </p:cNvPr>
          <p:cNvSpPr>
            <a:spLocks noGrp="1"/>
          </p:cNvSpPr>
          <p:nvPr>
            <p:ph type="body" sz="quarter" idx="13"/>
          </p:nvPr>
        </p:nvSpPr>
        <p:spPr>
          <a:xfrm>
            <a:off x="0" y="828000"/>
            <a:ext cx="9907200" cy="1114884"/>
          </a:xfrm>
          <a:noFill/>
        </p:spPr>
        <p:txBody>
          <a:bodyPr/>
          <a:lstStyle/>
          <a:p>
            <a:r>
              <a:rPr lang="ja-JP" altLang="en-US" sz="1400" dirty="0"/>
              <a:t>求職者等に対するセクシュアルハラスメントを防止するために、事業主が雇用管理上講ずべき措置が指針において定められており、実際に事案が発生した場合、事業主は雇用管理上の措置義務に基づき適切に対応しなければならない。</a:t>
            </a:r>
            <a:endParaRPr kumimoji="1" lang="ja-JP" altLang="en-US" sz="1400" dirty="0"/>
          </a:p>
        </p:txBody>
      </p:sp>
      <p:sp>
        <p:nvSpPr>
          <p:cNvPr id="5" name="テキスト ボックス 4">
            <a:extLst>
              <a:ext uri="{FF2B5EF4-FFF2-40B4-BE49-F238E27FC236}">
                <a16:creationId xmlns:a16="http://schemas.microsoft.com/office/drawing/2014/main" id="{F2304C51-2E01-619D-E860-8E26762F83C3}"/>
              </a:ext>
            </a:extLst>
          </p:cNvPr>
          <p:cNvSpPr txBox="1"/>
          <p:nvPr/>
        </p:nvSpPr>
        <p:spPr>
          <a:xfrm>
            <a:off x="-1200" y="1764610"/>
            <a:ext cx="9907200" cy="410882"/>
          </a:xfrm>
          <a:prstGeom prst="rect">
            <a:avLst/>
          </a:prstGeom>
          <a:noFill/>
        </p:spPr>
        <p:txBody>
          <a:bodyPr wrap="square" rtlCol="0">
            <a:spAutoFit/>
          </a:bodyPr>
          <a:lstStyle/>
          <a:p>
            <a:pPr algn="ctr">
              <a:lnSpc>
                <a:spcPct val="120000"/>
              </a:lnSpc>
              <a:spcAft>
                <a:spcPts val="600"/>
              </a:spcAft>
              <a:buClr>
                <a:schemeClr val="tx2"/>
              </a:buClr>
            </a:pPr>
            <a:r>
              <a:rPr kumimoji="1" lang="ja-JP" altLang="en-US" b="1" dirty="0"/>
              <a:t>職場におけるハラスメントについて事業主が雇用管理上講ずべき措置</a:t>
            </a:r>
          </a:p>
        </p:txBody>
      </p:sp>
      <p:pic>
        <p:nvPicPr>
          <p:cNvPr id="7" name="グラフィックス 6" descr="男性 単色塗りつぶし">
            <a:extLst>
              <a:ext uri="{FF2B5EF4-FFF2-40B4-BE49-F238E27FC236}">
                <a16:creationId xmlns:a16="http://schemas.microsoft.com/office/drawing/2014/main" id="{365E037B-0CA0-22AD-BE84-2A8C44F6B6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9978" y="5384659"/>
            <a:ext cx="734354" cy="734354"/>
          </a:xfrm>
          <a:prstGeom prst="rect">
            <a:avLst/>
          </a:prstGeom>
        </p:spPr>
      </p:pic>
      <p:sp>
        <p:nvSpPr>
          <p:cNvPr id="9" name="正方形/長方形 8">
            <a:extLst>
              <a:ext uri="{FF2B5EF4-FFF2-40B4-BE49-F238E27FC236}">
                <a16:creationId xmlns:a16="http://schemas.microsoft.com/office/drawing/2014/main" id="{FE9A1279-50F8-789A-6811-4A1182FF6704}"/>
              </a:ext>
            </a:extLst>
          </p:cNvPr>
          <p:cNvSpPr/>
          <p:nvPr/>
        </p:nvSpPr>
        <p:spPr>
          <a:xfrm>
            <a:off x="623255" y="6231457"/>
            <a:ext cx="1447800" cy="3047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労働者（加害者）</a:t>
            </a:r>
          </a:p>
        </p:txBody>
      </p:sp>
      <p:pic>
        <p:nvPicPr>
          <p:cNvPr id="11" name="グラフィックス 10" descr="男性 単色塗りつぶし">
            <a:extLst>
              <a:ext uri="{FF2B5EF4-FFF2-40B4-BE49-F238E27FC236}">
                <a16:creationId xmlns:a16="http://schemas.microsoft.com/office/drawing/2014/main" id="{EAC95C2A-62B5-1ED0-193A-27124F1341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1849" y="2254833"/>
            <a:ext cx="734354" cy="734354"/>
          </a:xfrm>
          <a:prstGeom prst="rect">
            <a:avLst/>
          </a:prstGeom>
        </p:spPr>
      </p:pic>
      <p:sp>
        <p:nvSpPr>
          <p:cNvPr id="12" name="正方形/長方形 11">
            <a:extLst>
              <a:ext uri="{FF2B5EF4-FFF2-40B4-BE49-F238E27FC236}">
                <a16:creationId xmlns:a16="http://schemas.microsoft.com/office/drawing/2014/main" id="{291ECF3C-AEC9-7FC2-CD24-38073BD48C34}"/>
              </a:ext>
            </a:extLst>
          </p:cNvPr>
          <p:cNvSpPr/>
          <p:nvPr/>
        </p:nvSpPr>
        <p:spPr>
          <a:xfrm>
            <a:off x="631428" y="2986685"/>
            <a:ext cx="1614023" cy="304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bg1"/>
                </a:solidFill>
              </a:rPr>
              <a:t>求職者等（被害者）</a:t>
            </a:r>
          </a:p>
        </p:txBody>
      </p:sp>
      <p:sp>
        <p:nvSpPr>
          <p:cNvPr id="13" name="正方形/長方形 12">
            <a:extLst>
              <a:ext uri="{FF2B5EF4-FFF2-40B4-BE49-F238E27FC236}">
                <a16:creationId xmlns:a16="http://schemas.microsoft.com/office/drawing/2014/main" id="{C24106B8-5200-0F8F-DA52-A228DE7ED7D1}"/>
              </a:ext>
            </a:extLst>
          </p:cNvPr>
          <p:cNvSpPr/>
          <p:nvPr/>
        </p:nvSpPr>
        <p:spPr>
          <a:xfrm>
            <a:off x="4871459" y="2655088"/>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➀事業主の方針の明確化及びその周知・啓発</a:t>
            </a:r>
            <a:endParaRPr kumimoji="1" lang="en-US" altLang="ja-JP" sz="1600" b="1" dirty="0">
              <a:solidFill>
                <a:schemeClr val="bg1"/>
              </a:solidFill>
            </a:endParaRPr>
          </a:p>
        </p:txBody>
      </p:sp>
      <p:sp>
        <p:nvSpPr>
          <p:cNvPr id="14" name="正方形/長方形 13">
            <a:extLst>
              <a:ext uri="{FF2B5EF4-FFF2-40B4-BE49-F238E27FC236}">
                <a16:creationId xmlns:a16="http://schemas.microsoft.com/office/drawing/2014/main" id="{153456ED-A128-665D-63AD-732F64C23875}"/>
              </a:ext>
            </a:extLst>
          </p:cNvPr>
          <p:cNvSpPr/>
          <p:nvPr/>
        </p:nvSpPr>
        <p:spPr>
          <a:xfrm>
            <a:off x="4876800" y="3581385"/>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➁相談（苦情を含む）に応じ、適切に対応す</a:t>
            </a:r>
            <a:endParaRPr kumimoji="1" lang="en-US" altLang="ja-JP" sz="1600" b="1" dirty="0">
              <a:solidFill>
                <a:schemeClr val="bg1"/>
              </a:solidFill>
            </a:endParaRPr>
          </a:p>
          <a:p>
            <a:r>
              <a:rPr kumimoji="1" lang="ja-JP" altLang="en-US" sz="1600" b="1" dirty="0">
                <a:solidFill>
                  <a:schemeClr val="bg1"/>
                </a:solidFill>
              </a:rPr>
              <a:t>　るために必要な体制の整備</a:t>
            </a:r>
            <a:endParaRPr kumimoji="1" lang="en-US" altLang="ja-JP" sz="1600" b="1" dirty="0">
              <a:solidFill>
                <a:schemeClr val="bg1"/>
              </a:solidFill>
            </a:endParaRPr>
          </a:p>
        </p:txBody>
      </p:sp>
      <p:sp>
        <p:nvSpPr>
          <p:cNvPr id="15" name="正方形/長方形 14">
            <a:extLst>
              <a:ext uri="{FF2B5EF4-FFF2-40B4-BE49-F238E27FC236}">
                <a16:creationId xmlns:a16="http://schemas.microsoft.com/office/drawing/2014/main" id="{5D39D189-9DDE-D3BD-DA8D-5DB34B87F2DD}"/>
              </a:ext>
            </a:extLst>
          </p:cNvPr>
          <p:cNvSpPr/>
          <p:nvPr/>
        </p:nvSpPr>
        <p:spPr>
          <a:xfrm>
            <a:off x="4896047" y="4642366"/>
            <a:ext cx="4343400" cy="555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➂求職者等に対するセクシュアルハラスメントへの事後の迅速かつ適切な対応</a:t>
            </a:r>
            <a:endParaRPr kumimoji="1" lang="en-US" altLang="ja-JP" sz="1600" b="1" dirty="0">
              <a:solidFill>
                <a:schemeClr val="bg1"/>
              </a:solidFill>
            </a:endParaRPr>
          </a:p>
        </p:txBody>
      </p:sp>
      <p:sp>
        <p:nvSpPr>
          <p:cNvPr id="16" name="正方形/長方形 15">
            <a:extLst>
              <a:ext uri="{FF2B5EF4-FFF2-40B4-BE49-F238E27FC236}">
                <a16:creationId xmlns:a16="http://schemas.microsoft.com/office/drawing/2014/main" id="{56344B3D-EEF2-FBF0-9A02-D9E036207948}"/>
              </a:ext>
            </a:extLst>
          </p:cNvPr>
          <p:cNvSpPr/>
          <p:nvPr/>
        </p:nvSpPr>
        <p:spPr>
          <a:xfrm>
            <a:off x="4929826" y="5703347"/>
            <a:ext cx="4343400" cy="55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⑤併せて講ずべき措置</a:t>
            </a:r>
            <a:endParaRPr kumimoji="1" lang="en-US" altLang="ja-JP" sz="1600" b="1" dirty="0">
              <a:solidFill>
                <a:schemeClr val="bg1"/>
              </a:solidFill>
            </a:endParaRPr>
          </a:p>
        </p:txBody>
      </p:sp>
      <p:cxnSp>
        <p:nvCxnSpPr>
          <p:cNvPr id="18" name="直線矢印コネクタ 17">
            <a:extLst>
              <a:ext uri="{FF2B5EF4-FFF2-40B4-BE49-F238E27FC236}">
                <a16:creationId xmlns:a16="http://schemas.microsoft.com/office/drawing/2014/main" id="{41ABB985-CAC5-0CF7-1C9F-F0B2992A8511}"/>
              </a:ext>
            </a:extLst>
          </p:cNvPr>
          <p:cNvCxnSpPr/>
          <p:nvPr/>
        </p:nvCxnSpPr>
        <p:spPr>
          <a:xfrm>
            <a:off x="2245451" y="3139035"/>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AC4E2C57-47EB-2F59-2177-13F4626D2395}"/>
              </a:ext>
            </a:extLst>
          </p:cNvPr>
          <p:cNvCxnSpPr>
            <a:cxnSpLocks/>
          </p:cNvCxnSpPr>
          <p:nvPr/>
        </p:nvCxnSpPr>
        <p:spPr>
          <a:xfrm flipH="1">
            <a:off x="2245451" y="6383807"/>
            <a:ext cx="22860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楕円 21">
            <a:extLst>
              <a:ext uri="{FF2B5EF4-FFF2-40B4-BE49-F238E27FC236}">
                <a16:creationId xmlns:a16="http://schemas.microsoft.com/office/drawing/2014/main" id="{F8B83EE6-6DA9-998F-DC36-7D046CE4CA4C}"/>
              </a:ext>
            </a:extLst>
          </p:cNvPr>
          <p:cNvSpPr/>
          <p:nvPr/>
        </p:nvSpPr>
        <p:spPr>
          <a:xfrm>
            <a:off x="2673879" y="2542371"/>
            <a:ext cx="1390650" cy="4766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苦情・相談</a:t>
            </a:r>
          </a:p>
        </p:txBody>
      </p:sp>
      <p:sp>
        <p:nvSpPr>
          <p:cNvPr id="23" name="楕円 22">
            <a:extLst>
              <a:ext uri="{FF2B5EF4-FFF2-40B4-BE49-F238E27FC236}">
                <a16:creationId xmlns:a16="http://schemas.microsoft.com/office/drawing/2014/main" id="{2E61567A-F1C6-A25D-5187-F0E24D8D82FD}"/>
              </a:ext>
            </a:extLst>
          </p:cNvPr>
          <p:cNvSpPr/>
          <p:nvPr/>
        </p:nvSpPr>
        <p:spPr>
          <a:xfrm>
            <a:off x="2810487" y="5344728"/>
            <a:ext cx="1390650" cy="5896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事案に応じ適切に対応</a:t>
            </a:r>
          </a:p>
        </p:txBody>
      </p:sp>
      <p:sp>
        <p:nvSpPr>
          <p:cNvPr id="24" name="正方形/長方形 23">
            <a:extLst>
              <a:ext uri="{FF2B5EF4-FFF2-40B4-BE49-F238E27FC236}">
                <a16:creationId xmlns:a16="http://schemas.microsoft.com/office/drawing/2014/main" id="{AC9EE640-7139-6480-17D6-87D0C41E376F}"/>
              </a:ext>
            </a:extLst>
          </p:cNvPr>
          <p:cNvSpPr/>
          <p:nvPr/>
        </p:nvSpPr>
        <p:spPr>
          <a:xfrm>
            <a:off x="4724400" y="2286000"/>
            <a:ext cx="4648200" cy="425015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cxnSp>
        <p:nvCxnSpPr>
          <p:cNvPr id="6" name="直線矢印コネクタ 5">
            <a:extLst>
              <a:ext uri="{FF2B5EF4-FFF2-40B4-BE49-F238E27FC236}">
                <a16:creationId xmlns:a16="http://schemas.microsoft.com/office/drawing/2014/main" id="{7D30963F-C226-0160-FD1C-79171457C651}"/>
              </a:ext>
            </a:extLst>
          </p:cNvPr>
          <p:cNvCxnSpPr>
            <a:cxnSpLocks/>
          </p:cNvCxnSpPr>
          <p:nvPr/>
        </p:nvCxnSpPr>
        <p:spPr>
          <a:xfrm flipH="1" flipV="1">
            <a:off x="2341926" y="3291385"/>
            <a:ext cx="2189525" cy="25373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吹き出し: 円形 16">
            <a:extLst>
              <a:ext uri="{FF2B5EF4-FFF2-40B4-BE49-F238E27FC236}">
                <a16:creationId xmlns:a16="http://schemas.microsoft.com/office/drawing/2014/main" id="{050F28BA-9ABA-3611-6AE4-11543546D4A1}"/>
              </a:ext>
            </a:extLst>
          </p:cNvPr>
          <p:cNvSpPr/>
          <p:nvPr/>
        </p:nvSpPr>
        <p:spPr>
          <a:xfrm>
            <a:off x="70288" y="1968293"/>
            <a:ext cx="1176338" cy="544969"/>
          </a:xfrm>
          <a:prstGeom prst="wedgeEllipseCallout">
            <a:avLst>
              <a:gd name="adj1" fmla="val 43497"/>
              <a:gd name="adj2" fmla="val 7167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ysClr val="windowText" lastClr="000000"/>
                </a:solidFill>
              </a:rPr>
              <a:t>雇用関係がない</a:t>
            </a:r>
          </a:p>
        </p:txBody>
      </p:sp>
      <p:sp>
        <p:nvSpPr>
          <p:cNvPr id="20" name="正方形/長方形 19">
            <a:extLst>
              <a:ext uri="{FF2B5EF4-FFF2-40B4-BE49-F238E27FC236}">
                <a16:creationId xmlns:a16="http://schemas.microsoft.com/office/drawing/2014/main" id="{0F33BB92-D11A-C3F1-9422-AB71BE943645}"/>
              </a:ext>
            </a:extLst>
          </p:cNvPr>
          <p:cNvSpPr/>
          <p:nvPr/>
        </p:nvSpPr>
        <p:spPr>
          <a:xfrm>
            <a:off x="4940022" y="4576490"/>
            <a:ext cx="4191600" cy="6872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0" name="テキスト ボックス 9">
            <a:extLst>
              <a:ext uri="{FF2B5EF4-FFF2-40B4-BE49-F238E27FC236}">
                <a16:creationId xmlns:a16="http://schemas.microsoft.com/office/drawing/2014/main" id="{F6C4C7A3-B269-C133-B7EC-FD1BED5CF2BA}"/>
              </a:ext>
            </a:extLst>
          </p:cNvPr>
          <p:cNvSpPr txBox="1"/>
          <p:nvPr/>
        </p:nvSpPr>
        <p:spPr>
          <a:xfrm>
            <a:off x="89031" y="3488981"/>
            <a:ext cx="2806569" cy="1533497"/>
          </a:xfrm>
          <a:prstGeom prst="rect">
            <a:avLst/>
          </a:prstGeom>
          <a:noFill/>
        </p:spPr>
        <p:txBody>
          <a:bodyPr wrap="square" rtlCol="0">
            <a:spAutoFit/>
          </a:bodyPr>
          <a:lstStyle/>
          <a:p>
            <a:pPr algn="l">
              <a:lnSpc>
                <a:spcPct val="120000"/>
              </a:lnSpc>
              <a:spcAft>
                <a:spcPts val="600"/>
              </a:spcAft>
              <a:buClr>
                <a:schemeClr val="tx2"/>
              </a:buClr>
            </a:pPr>
            <a:r>
              <a:rPr kumimoji="1" lang="ja-JP" altLang="en-US" sz="1100" dirty="0"/>
              <a:t>〇求職者（企業の求人に応募する者）</a:t>
            </a:r>
            <a:endParaRPr kumimoji="1" lang="en-US" altLang="ja-JP" sz="1100" dirty="0"/>
          </a:p>
          <a:p>
            <a:pPr algn="l">
              <a:lnSpc>
                <a:spcPct val="120000"/>
              </a:lnSpc>
              <a:spcAft>
                <a:spcPts val="600"/>
              </a:spcAft>
              <a:buClr>
                <a:schemeClr val="tx2"/>
              </a:buClr>
            </a:pPr>
            <a:r>
              <a:rPr kumimoji="1" lang="ja-JP" altLang="en-US" sz="1100" dirty="0"/>
              <a:t>〇求職者以外の者であって、</a:t>
            </a:r>
            <a:endParaRPr kumimoji="1" lang="en-US" altLang="ja-JP" sz="1100" dirty="0"/>
          </a:p>
          <a:p>
            <a:pPr marL="269875" indent="-269875" algn="l">
              <a:lnSpc>
                <a:spcPct val="120000"/>
              </a:lnSpc>
              <a:spcAft>
                <a:spcPts val="600"/>
              </a:spcAft>
              <a:buClr>
                <a:schemeClr val="tx2"/>
              </a:buClr>
            </a:pPr>
            <a:r>
              <a:rPr kumimoji="1" lang="ja-JP" altLang="en-US" sz="1100" dirty="0"/>
              <a:t>　・事業主の実施する労働者の採用に資する活動に参加する者</a:t>
            </a:r>
            <a:endParaRPr kumimoji="1" lang="en-US" altLang="ja-JP" sz="1100" dirty="0"/>
          </a:p>
          <a:p>
            <a:pPr marL="269875" indent="-269875" algn="l">
              <a:lnSpc>
                <a:spcPct val="120000"/>
              </a:lnSpc>
              <a:spcAft>
                <a:spcPts val="600"/>
              </a:spcAft>
              <a:buClr>
                <a:schemeClr val="tx2"/>
              </a:buClr>
            </a:pPr>
            <a:r>
              <a:rPr kumimoji="1" lang="ja-JP" altLang="en-US" sz="1100" dirty="0"/>
              <a:t>　・教育実習、看護実習その他の実習を受ける者</a:t>
            </a:r>
            <a:endParaRPr kumimoji="1" lang="en-US" altLang="ja-JP" sz="1100" dirty="0"/>
          </a:p>
        </p:txBody>
      </p:sp>
    </p:spTree>
    <p:extLst>
      <p:ext uri="{BB962C8B-B14F-4D97-AF65-F5344CB8AC3E}">
        <p14:creationId xmlns:p14="http://schemas.microsoft.com/office/powerpoint/2010/main" val="4124570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BCC8B5-1F38-8AB9-E69F-3C889B946A7E}"/>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80AFF760-7A9F-E4EC-7DC8-3E326C982E46}"/>
              </a:ext>
            </a:extLst>
          </p:cNvPr>
          <p:cNvSpPr>
            <a:spLocks noGrp="1"/>
          </p:cNvSpPr>
          <p:nvPr>
            <p:ph type="sldNum" sz="quarter" idx="4"/>
          </p:nvPr>
        </p:nvSpPr>
        <p:spPr/>
        <p:txBody>
          <a:bodyPr/>
          <a:lstStyle/>
          <a:p>
            <a:fld id="{48F63A3B-78C7-47BE-AE5E-E10140E04643}" type="slidenum">
              <a:rPr lang="en-US" smtClean="0"/>
              <a:pPr/>
              <a:t>35</a:t>
            </a:fld>
            <a:endParaRPr lang="en-US" dirty="0"/>
          </a:p>
        </p:txBody>
      </p:sp>
      <p:sp>
        <p:nvSpPr>
          <p:cNvPr id="4" name="テキスト プレースホルダー 3">
            <a:extLst>
              <a:ext uri="{FF2B5EF4-FFF2-40B4-BE49-F238E27FC236}">
                <a16:creationId xmlns:a16="http://schemas.microsoft.com/office/drawing/2014/main" id="{9F38289A-8DC6-57E0-7779-4CD5CC1FBA68}"/>
              </a:ext>
            </a:extLst>
          </p:cNvPr>
          <p:cNvSpPr>
            <a:spLocks noGrp="1"/>
          </p:cNvSpPr>
          <p:nvPr>
            <p:ph type="body" sz="quarter" idx="13"/>
          </p:nvPr>
        </p:nvSpPr>
        <p:spPr>
          <a:xfrm>
            <a:off x="0" y="828000"/>
            <a:ext cx="9907200" cy="554731"/>
          </a:xfrm>
        </p:spPr>
        <p:txBody>
          <a:bodyPr/>
          <a:lstStyle/>
          <a:p>
            <a:r>
              <a:rPr kumimoji="1" lang="ja-JP" altLang="en-US" sz="1400" dirty="0"/>
              <a:t>事業主が講ずべき措置</a:t>
            </a:r>
          </a:p>
        </p:txBody>
      </p:sp>
      <p:sp>
        <p:nvSpPr>
          <p:cNvPr id="5" name="テキスト ボックス 4">
            <a:extLst>
              <a:ext uri="{FF2B5EF4-FFF2-40B4-BE49-F238E27FC236}">
                <a16:creationId xmlns:a16="http://schemas.microsoft.com/office/drawing/2014/main" id="{382D1691-5EC2-432E-6151-7FFA5E2A4B26}"/>
              </a:ext>
            </a:extLst>
          </p:cNvPr>
          <p:cNvSpPr txBox="1"/>
          <p:nvPr/>
        </p:nvSpPr>
        <p:spPr>
          <a:xfrm>
            <a:off x="152400" y="1363880"/>
            <a:ext cx="9525000" cy="4973669"/>
          </a:xfrm>
          <a:prstGeom prst="rect">
            <a:avLst/>
          </a:prstGeom>
          <a:noFill/>
        </p:spPr>
        <p:txBody>
          <a:bodyPr wrap="square" rtlCol="0">
            <a:spAutoFit/>
          </a:bodyPr>
          <a:lstStyle/>
          <a:p>
            <a:pPr>
              <a:lnSpc>
                <a:spcPct val="120000"/>
              </a:lnSpc>
              <a:spcAft>
                <a:spcPts val="600"/>
              </a:spcAft>
              <a:buClr>
                <a:schemeClr val="tx2"/>
              </a:buClr>
            </a:pPr>
            <a:r>
              <a:rPr kumimoji="1" lang="ja-JP" altLang="en-US" b="1" dirty="0"/>
              <a:t>①事業主の方針の明確化及びその周知・啓発：</a:t>
            </a:r>
            <a:r>
              <a:rPr kumimoji="1" lang="ja-JP" altLang="en-US" sz="1600" dirty="0"/>
              <a:t>求職者等に対するセクシュアルハラスメントを行ってはならない旨の方針の明確化、労働者への周知・啓発。行為者については、厳正に対処する旨の方針・対処の内容を労働者に周知・啓発。</a:t>
            </a:r>
            <a:r>
              <a:rPr kumimoji="1" lang="ja-JP" altLang="en-US" sz="1600" dirty="0">
                <a:highlight>
                  <a:srgbClr val="FFFF00"/>
                </a:highlight>
              </a:rPr>
              <a:t>求職活動等に関するルールをあらかじめ明確化し、労働者・求職者等に周知・啓発。</a:t>
            </a:r>
            <a:endParaRPr kumimoji="1" lang="en-US" altLang="ja-JP" sz="400" dirty="0"/>
          </a:p>
          <a:p>
            <a:pPr algn="l">
              <a:lnSpc>
                <a:spcPct val="120000"/>
              </a:lnSpc>
              <a:spcAft>
                <a:spcPts val="600"/>
              </a:spcAft>
              <a:buClr>
                <a:schemeClr val="tx2"/>
              </a:buClr>
            </a:pPr>
            <a:r>
              <a:rPr kumimoji="1" lang="ja-JP" altLang="en-US" b="1" dirty="0"/>
              <a:t>➁相談（苦情を含む）に応じ、適切に対応するために必要な体制の整備：</a:t>
            </a:r>
            <a:r>
              <a:rPr kumimoji="1" lang="ja-JP" altLang="en-US" sz="1600" dirty="0">
                <a:highlight>
                  <a:srgbClr val="FFFF00"/>
                </a:highlight>
              </a:rPr>
              <a:t>求職者等に対する</a:t>
            </a:r>
            <a:r>
              <a:rPr kumimoji="1" lang="ja-JP" altLang="en-US" sz="1600" dirty="0"/>
              <a:t>相談窓口の周知。発生のおそれがある場合や求職者等に対するセクシュアルハラスメントに該当するか否か微妙な場合であっても、広く相談に対応。</a:t>
            </a:r>
            <a:endParaRPr kumimoji="1" lang="en-US" altLang="ja-JP" sz="1600" dirty="0"/>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t>③求職者等に対するセクシュアルハラスメントへの事後の迅速かつ適切な対応：</a:t>
            </a:r>
            <a:r>
              <a:rPr kumimoji="1" lang="ja-JP" altLang="en-US" sz="1600" dirty="0"/>
              <a:t>事実関係を迅速かつ正確に確認。事実関係の確認後は、速やかに被害者に対する配慮のための措置とともに、行為者に対する措置を適切に行う。再発防止に向けた措置を講ずる。</a:t>
            </a:r>
            <a:endParaRPr kumimoji="1" lang="en-US" altLang="ja-JP" sz="1600" dirty="0"/>
          </a:p>
          <a:p>
            <a:pPr algn="l">
              <a:lnSpc>
                <a:spcPct val="120000"/>
              </a:lnSpc>
              <a:spcAft>
                <a:spcPts val="600"/>
              </a:spcAft>
              <a:buClr>
                <a:schemeClr val="tx2"/>
              </a:buClr>
            </a:pPr>
            <a:endParaRPr kumimoji="1" lang="en-US" altLang="ja-JP" sz="400" dirty="0"/>
          </a:p>
          <a:p>
            <a:pPr algn="l">
              <a:lnSpc>
                <a:spcPct val="120000"/>
              </a:lnSpc>
              <a:spcAft>
                <a:spcPts val="600"/>
              </a:spcAft>
              <a:buClr>
                <a:schemeClr val="tx2"/>
              </a:buClr>
            </a:pPr>
            <a:r>
              <a:rPr kumimoji="1" lang="ja-JP" altLang="en-US" b="1" dirty="0"/>
              <a:t>④併せて講ずべき措置：</a:t>
            </a:r>
            <a:r>
              <a:rPr kumimoji="1" lang="ja-JP" altLang="en-US" sz="1600" dirty="0"/>
              <a:t>プライバシーを保護するために必要な措置を講じ、労働者・</a:t>
            </a:r>
            <a:r>
              <a:rPr kumimoji="1" lang="ja-JP" altLang="en-US" sz="1600" dirty="0">
                <a:highlight>
                  <a:srgbClr val="FFFF00"/>
                </a:highlight>
              </a:rPr>
              <a:t>求職者等</a:t>
            </a:r>
            <a:r>
              <a:rPr kumimoji="1" lang="ja-JP" altLang="en-US" sz="1600" dirty="0"/>
              <a:t>に周知。事業主の事実関係の確認等に協力したこと等を理由として、解雇その他不利益な取扱いをされない旨を定め、労働者に周知・啓発する。</a:t>
            </a:r>
            <a:endParaRPr kumimoji="1" lang="en-US" altLang="ja-JP" sz="1600" dirty="0"/>
          </a:p>
          <a:p>
            <a:pPr algn="l">
              <a:lnSpc>
                <a:spcPct val="120000"/>
              </a:lnSpc>
              <a:spcAft>
                <a:spcPts val="600"/>
              </a:spcAft>
              <a:buClr>
                <a:schemeClr val="tx2"/>
              </a:buClr>
            </a:pPr>
            <a:r>
              <a:rPr kumimoji="1" lang="ja-JP" altLang="en-US" sz="1600" dirty="0"/>
              <a:t>　　　　　　　　　　　　　　　　　　　</a:t>
            </a:r>
            <a:r>
              <a:rPr lang="en-US" altLang="ja-JP" sz="1200" dirty="0"/>
              <a:t>※</a:t>
            </a:r>
            <a:r>
              <a:rPr lang="ja-JP" altLang="en-US" sz="1200" dirty="0"/>
              <a:t>黄色マーカー部分は他のハラスメントで講ずべき措置とは異なる内容のもの</a:t>
            </a:r>
            <a:endParaRPr lang="en-US" altLang="ja-JP" sz="1200" dirty="0"/>
          </a:p>
        </p:txBody>
      </p:sp>
    </p:spTree>
    <p:extLst>
      <p:ext uri="{BB962C8B-B14F-4D97-AF65-F5344CB8AC3E}">
        <p14:creationId xmlns:p14="http://schemas.microsoft.com/office/powerpoint/2010/main" val="4209519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34EA69-E7F1-B535-4A9D-A9641ABEFD74}"/>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491CEB6A-7423-8B79-6DFC-116694D674A6}"/>
              </a:ext>
            </a:extLst>
          </p:cNvPr>
          <p:cNvSpPr>
            <a:spLocks noGrp="1"/>
          </p:cNvSpPr>
          <p:nvPr>
            <p:ph type="sldNum" sz="quarter" idx="4"/>
          </p:nvPr>
        </p:nvSpPr>
        <p:spPr/>
        <p:txBody>
          <a:bodyPr/>
          <a:lstStyle/>
          <a:p>
            <a:fld id="{48F63A3B-78C7-47BE-AE5E-E10140E04643}" type="slidenum">
              <a:rPr lang="en-US" smtClean="0"/>
              <a:pPr/>
              <a:t>36</a:t>
            </a:fld>
            <a:endParaRPr lang="en-US" dirty="0"/>
          </a:p>
        </p:txBody>
      </p:sp>
      <p:sp>
        <p:nvSpPr>
          <p:cNvPr id="4" name="テキスト プレースホルダー 3">
            <a:extLst>
              <a:ext uri="{FF2B5EF4-FFF2-40B4-BE49-F238E27FC236}">
                <a16:creationId xmlns:a16="http://schemas.microsoft.com/office/drawing/2014/main" id="{A96DD436-B09E-F1E3-13A8-F1303325F487}"/>
              </a:ext>
            </a:extLst>
          </p:cNvPr>
          <p:cNvSpPr>
            <a:spLocks noGrp="1"/>
          </p:cNvSpPr>
          <p:nvPr>
            <p:ph type="body" sz="quarter" idx="13"/>
          </p:nvPr>
        </p:nvSpPr>
        <p:spPr>
          <a:xfrm>
            <a:off x="0" y="828000"/>
            <a:ext cx="9907200" cy="538573"/>
          </a:xfrm>
        </p:spPr>
        <p:txBody>
          <a:bodyPr/>
          <a:lstStyle/>
          <a:p>
            <a:pPr>
              <a:lnSpc>
                <a:spcPct val="120000"/>
              </a:lnSpc>
              <a:spcAft>
                <a:spcPts val="600"/>
              </a:spcAft>
              <a:buClr>
                <a:schemeClr val="tx2"/>
              </a:buClr>
            </a:pPr>
            <a:r>
              <a:rPr lang="ja-JP" altLang="en-US" sz="1400" dirty="0"/>
              <a:t>①事業主の方針の明確化及びその周知・啓発</a:t>
            </a:r>
            <a:endParaRPr lang="en-US" altLang="ja-JP" sz="1400" dirty="0"/>
          </a:p>
        </p:txBody>
      </p:sp>
      <p:sp>
        <p:nvSpPr>
          <p:cNvPr id="5" name="テキスト ボックス 4">
            <a:extLst>
              <a:ext uri="{FF2B5EF4-FFF2-40B4-BE49-F238E27FC236}">
                <a16:creationId xmlns:a16="http://schemas.microsoft.com/office/drawing/2014/main" id="{60956CF4-F7AC-0549-06C3-7EC0625F4CFA}"/>
              </a:ext>
            </a:extLst>
          </p:cNvPr>
          <p:cNvSpPr txBox="1"/>
          <p:nvPr/>
        </p:nvSpPr>
        <p:spPr>
          <a:xfrm>
            <a:off x="76200" y="1557516"/>
            <a:ext cx="9601200" cy="1189556"/>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１－１　ハラスメントの内容、方針等の明確化と周知・啓発</a:t>
            </a:r>
            <a:endParaRPr kumimoji="1" lang="en-US" altLang="ja-JP" sz="2000" b="1" dirty="0"/>
          </a:p>
          <a:p>
            <a:pPr>
              <a:lnSpc>
                <a:spcPct val="120000"/>
              </a:lnSpc>
              <a:spcAft>
                <a:spcPts val="600"/>
              </a:spcAft>
              <a:buClr>
                <a:schemeClr val="tx2"/>
              </a:buClr>
            </a:pPr>
            <a:r>
              <a:rPr kumimoji="1" lang="ja-JP" altLang="en-US" dirty="0"/>
              <a:t>　ハラスメントの内容及びハラスメントを行ってはならない旨の事業主の方針等を明確化し、管理監督者を含む労働者に周知・啓発すること。</a:t>
            </a:r>
          </a:p>
        </p:txBody>
      </p:sp>
      <p:sp>
        <p:nvSpPr>
          <p:cNvPr id="6" name="正方形/長方形 5">
            <a:extLst>
              <a:ext uri="{FF2B5EF4-FFF2-40B4-BE49-F238E27FC236}">
                <a16:creationId xmlns:a16="http://schemas.microsoft.com/office/drawing/2014/main" id="{26DC532C-7D82-1E90-AE04-E5AABE417AB8}"/>
              </a:ext>
            </a:extLst>
          </p:cNvPr>
          <p:cNvSpPr/>
          <p:nvPr/>
        </p:nvSpPr>
        <p:spPr>
          <a:xfrm>
            <a:off x="550639" y="2971800"/>
            <a:ext cx="8804721" cy="33506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・就業規則その他の職場における服務規律等を定めた文書に、</a:t>
            </a:r>
            <a:r>
              <a:rPr kumimoji="1" lang="ja-JP" altLang="en-US" u="sng" dirty="0">
                <a:solidFill>
                  <a:sysClr val="windowText" lastClr="000000"/>
                </a:solidFill>
              </a:rPr>
              <a:t>事業主の方針</a:t>
            </a:r>
            <a:r>
              <a:rPr kumimoji="1" lang="ja-JP" altLang="en-US" dirty="0">
                <a:solidFill>
                  <a:sysClr val="windowText" lastClr="000000"/>
                </a:solidFill>
              </a:rPr>
              <a:t>を規定し、当該規定と併せて、</a:t>
            </a:r>
            <a:r>
              <a:rPr kumimoji="1" lang="ja-JP" altLang="en-US" u="sng" dirty="0">
                <a:solidFill>
                  <a:sysClr val="windowText" lastClr="000000"/>
                </a:solidFill>
              </a:rPr>
              <a:t>ハラスメントの内容</a:t>
            </a:r>
            <a:r>
              <a:rPr kumimoji="1" lang="ja-JP" altLang="en-US" dirty="0">
                <a:solidFill>
                  <a:sysClr val="windowText" lastClr="000000"/>
                </a:solidFill>
              </a:rPr>
              <a:t>及び</a:t>
            </a:r>
            <a:r>
              <a:rPr kumimoji="1" lang="ja-JP" altLang="en-US" u="sng" dirty="0">
                <a:solidFill>
                  <a:sysClr val="windowText" lastClr="000000"/>
                </a:solidFill>
              </a:rPr>
              <a:t>ハラスメントの発生の原因や背景等</a:t>
            </a:r>
            <a:r>
              <a:rPr kumimoji="1" lang="ja-JP" altLang="en-US" dirty="0">
                <a:solidFill>
                  <a:sysClr val="windowText" lastClr="000000"/>
                </a:solidFill>
              </a:rPr>
              <a:t>を労働者に周知・啓発すること。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・社内報、パンフレット、社内ホームページ等広報又は啓発のための資料等に</a:t>
            </a:r>
            <a:r>
              <a:rPr kumimoji="1" lang="ja-JP" altLang="en-US" u="sng" dirty="0">
                <a:solidFill>
                  <a:sysClr val="windowText" lastClr="000000"/>
                </a:solidFill>
              </a:rPr>
              <a:t>ハラスメントの内容</a:t>
            </a:r>
            <a:r>
              <a:rPr kumimoji="1" lang="ja-JP" altLang="en-US" dirty="0">
                <a:solidFill>
                  <a:sysClr val="windowText" lastClr="000000"/>
                </a:solidFill>
              </a:rPr>
              <a:t>及び</a:t>
            </a:r>
            <a:r>
              <a:rPr kumimoji="1" lang="ja-JP" altLang="en-US" u="sng" dirty="0">
                <a:solidFill>
                  <a:sysClr val="windowText" lastClr="000000"/>
                </a:solidFill>
              </a:rPr>
              <a:t>ハラスメントの発生の原因や背景</a:t>
            </a:r>
            <a:r>
              <a:rPr kumimoji="1" lang="ja-JP" altLang="en-US" dirty="0">
                <a:solidFill>
                  <a:sysClr val="windowText" lastClr="000000"/>
                </a:solidFill>
              </a:rPr>
              <a:t>並びに</a:t>
            </a:r>
            <a:r>
              <a:rPr kumimoji="1" lang="ja-JP" altLang="en-US" u="sng" dirty="0">
                <a:solidFill>
                  <a:sysClr val="windowText" lastClr="000000"/>
                </a:solidFill>
              </a:rPr>
              <a:t>事業主の方針</a:t>
            </a:r>
            <a:r>
              <a:rPr kumimoji="1" lang="ja-JP" altLang="en-US" dirty="0">
                <a:solidFill>
                  <a:sysClr val="windowText" lastClr="000000"/>
                </a:solidFill>
              </a:rPr>
              <a:t>を記載し、配布等すること。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a:t>
            </a:r>
            <a:r>
              <a:rPr kumimoji="1" lang="ja-JP" altLang="en-US" u="sng" dirty="0">
                <a:solidFill>
                  <a:sysClr val="windowText" lastClr="000000"/>
                </a:solidFill>
              </a:rPr>
              <a:t>ハラスメントの内容</a:t>
            </a:r>
            <a:r>
              <a:rPr kumimoji="1" lang="ja-JP" altLang="en-US" dirty="0">
                <a:solidFill>
                  <a:sysClr val="windowText" lastClr="000000"/>
                </a:solidFill>
              </a:rPr>
              <a:t>及び</a:t>
            </a:r>
            <a:r>
              <a:rPr kumimoji="1" lang="ja-JP" altLang="en-US" u="sng" dirty="0">
                <a:solidFill>
                  <a:sysClr val="windowText" lastClr="000000"/>
                </a:solidFill>
              </a:rPr>
              <a:t>ハラスメントの発生の原因や背景</a:t>
            </a:r>
            <a:r>
              <a:rPr kumimoji="1" lang="ja-JP" altLang="en-US" dirty="0">
                <a:solidFill>
                  <a:sysClr val="windowText" lastClr="000000"/>
                </a:solidFill>
              </a:rPr>
              <a:t>並びに</a:t>
            </a:r>
            <a:r>
              <a:rPr kumimoji="1" lang="ja-JP" altLang="en-US" u="sng" dirty="0">
                <a:solidFill>
                  <a:sysClr val="windowText" lastClr="000000"/>
                </a:solidFill>
              </a:rPr>
              <a:t>事業主の方針</a:t>
            </a:r>
            <a:r>
              <a:rPr kumimoji="1" lang="ja-JP" altLang="en-US" dirty="0">
                <a:solidFill>
                  <a:sysClr val="windowText" lastClr="000000"/>
                </a:solidFill>
              </a:rPr>
              <a:t>を労働者に対して周知・啓発するための研修、講習等を実施すること。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909E1B26-7933-D782-E4A2-EFA3608F05A4}"/>
              </a:ext>
            </a:extLst>
          </p:cNvPr>
          <p:cNvSpPr/>
          <p:nvPr/>
        </p:nvSpPr>
        <p:spPr>
          <a:xfrm>
            <a:off x="6781800" y="324098"/>
            <a:ext cx="3124800" cy="1560427"/>
          </a:xfrm>
          <a:prstGeom prst="wedgeEllipseCallout">
            <a:avLst>
              <a:gd name="adj1" fmla="val -17911"/>
              <a:gd name="adj2" fmla="val 5609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性別役割分担意識に基づく言動は「ハラスメントの発生の原因や背景」となり得ます。</a:t>
            </a:r>
          </a:p>
        </p:txBody>
      </p:sp>
    </p:spTree>
    <p:extLst>
      <p:ext uri="{BB962C8B-B14F-4D97-AF65-F5344CB8AC3E}">
        <p14:creationId xmlns:p14="http://schemas.microsoft.com/office/powerpoint/2010/main" val="3548209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5CBE7-0CB8-B506-31E6-3EF109831AF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BBBF0AF-0855-3289-AEC0-0DF7368566E0}"/>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B80CA216-D449-4AE0-7B10-0D875E2486C2}"/>
              </a:ext>
            </a:extLst>
          </p:cNvPr>
          <p:cNvSpPr>
            <a:spLocks noGrp="1"/>
          </p:cNvSpPr>
          <p:nvPr>
            <p:ph type="sldNum" sz="quarter" idx="4"/>
          </p:nvPr>
        </p:nvSpPr>
        <p:spPr/>
        <p:txBody>
          <a:bodyPr/>
          <a:lstStyle/>
          <a:p>
            <a:fld id="{48F63A3B-78C7-47BE-AE5E-E10140E04643}" type="slidenum">
              <a:rPr lang="en-US" smtClean="0"/>
              <a:pPr/>
              <a:t>37</a:t>
            </a:fld>
            <a:endParaRPr lang="en-US" dirty="0"/>
          </a:p>
        </p:txBody>
      </p:sp>
      <p:sp>
        <p:nvSpPr>
          <p:cNvPr id="4" name="テキスト プレースホルダー 3">
            <a:extLst>
              <a:ext uri="{FF2B5EF4-FFF2-40B4-BE49-F238E27FC236}">
                <a16:creationId xmlns:a16="http://schemas.microsoft.com/office/drawing/2014/main" id="{80BAAD5C-F0E6-F576-29AE-355DE99660E5}"/>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➀事業主の方針等の明確化及びその周辺・啓発</a:t>
            </a:r>
            <a:endParaRPr lang="en-US" altLang="ja-JP" sz="1400" dirty="0"/>
          </a:p>
        </p:txBody>
      </p:sp>
      <p:sp>
        <p:nvSpPr>
          <p:cNvPr id="5" name="テキスト ボックス 4">
            <a:extLst>
              <a:ext uri="{FF2B5EF4-FFF2-40B4-BE49-F238E27FC236}">
                <a16:creationId xmlns:a16="http://schemas.microsoft.com/office/drawing/2014/main" id="{728D7784-6979-7EC9-D0DB-29D19B68AF24}"/>
              </a:ext>
            </a:extLst>
          </p:cNvPr>
          <p:cNvSpPr txBox="1"/>
          <p:nvPr/>
        </p:nvSpPr>
        <p:spPr>
          <a:xfrm>
            <a:off x="76200" y="1524000"/>
            <a:ext cx="9601200" cy="1521955"/>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１－２　行為者への厳正な対処方針、内容の規定化と周知・啓発</a:t>
            </a:r>
            <a:endParaRPr kumimoji="1" lang="en-US" altLang="ja-JP" sz="2000" b="1" dirty="0"/>
          </a:p>
          <a:p>
            <a:pPr algn="l">
              <a:lnSpc>
                <a:spcPct val="120000"/>
              </a:lnSpc>
              <a:spcAft>
                <a:spcPts val="600"/>
              </a:spcAft>
              <a:buClr>
                <a:schemeClr val="tx2"/>
              </a:buClr>
            </a:pPr>
            <a:r>
              <a:rPr kumimoji="1" lang="ja-JP" altLang="en-US" dirty="0"/>
              <a:t>　ハラスメントに係る言動を行った者については、厳正に対処する旨の方針及び対処の内容を、就業規則その他の職場における服務規律等を定めた文書に規定し、管理監督者を含む労働者に周知・啓発すること。</a:t>
            </a:r>
          </a:p>
        </p:txBody>
      </p:sp>
      <p:sp>
        <p:nvSpPr>
          <p:cNvPr id="6" name="正方形/長方形 5">
            <a:extLst>
              <a:ext uri="{FF2B5EF4-FFF2-40B4-BE49-F238E27FC236}">
                <a16:creationId xmlns:a16="http://schemas.microsoft.com/office/drawing/2014/main" id="{1F25CAC6-CAE4-74A8-590E-EB3B5964412F}"/>
              </a:ext>
            </a:extLst>
          </p:cNvPr>
          <p:cNvSpPr/>
          <p:nvPr/>
        </p:nvSpPr>
        <p:spPr>
          <a:xfrm>
            <a:off x="228600" y="3124200"/>
            <a:ext cx="9372600" cy="3100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2000" b="1" u="sng" dirty="0">
              <a:solidFill>
                <a:sysClr val="windowText" lastClr="000000"/>
              </a:solidFill>
            </a:endParaRPr>
          </a:p>
          <a:p>
            <a:r>
              <a:rPr kumimoji="1" lang="ja-JP" altLang="en-US" sz="2000" dirty="0">
                <a:solidFill>
                  <a:sysClr val="windowText" lastClr="000000"/>
                </a:solidFill>
              </a:rPr>
              <a:t>・就業規則その他の職場における服務規律等を定めた文書に、ハラスメントに係る言動を行った者に対する懲戒規定を定め、その内容を労働者に周知・啓発すること。</a:t>
            </a:r>
            <a:endParaRPr kumimoji="1" lang="en-US" altLang="ja-JP" sz="2000" dirty="0">
              <a:solidFill>
                <a:sysClr val="windowText" lastClr="000000"/>
              </a:solidFill>
            </a:endParaRPr>
          </a:p>
          <a:p>
            <a:endParaRPr kumimoji="1" lang="en-US" altLang="ja-JP" sz="2000" dirty="0">
              <a:solidFill>
                <a:sysClr val="windowText" lastClr="000000"/>
              </a:solidFill>
            </a:endParaRPr>
          </a:p>
          <a:p>
            <a:r>
              <a:rPr kumimoji="1" lang="ja-JP" altLang="en-US" sz="2000" dirty="0">
                <a:solidFill>
                  <a:sysClr val="windowText" lastClr="000000"/>
                </a:solidFill>
              </a:rPr>
              <a:t>・ハラスメントに係る言動を行った者は現行の就業規則その他の職場における服務規律等を定めた文書において定められている懲戒規定の適用の対象となる旨を明確化し、それを労働者に周知・啓発すること。</a:t>
            </a:r>
            <a:endParaRPr kumimoji="1" lang="en-US" altLang="ja-JP" sz="2000" dirty="0">
              <a:solidFill>
                <a:sysClr val="windowText" lastClr="000000"/>
              </a:solidFill>
            </a:endParaRPr>
          </a:p>
        </p:txBody>
      </p:sp>
      <p:sp>
        <p:nvSpPr>
          <p:cNvPr id="7" name="吹き出し: 円形 6">
            <a:extLst>
              <a:ext uri="{FF2B5EF4-FFF2-40B4-BE49-F238E27FC236}">
                <a16:creationId xmlns:a16="http://schemas.microsoft.com/office/drawing/2014/main" id="{B156472C-A5CB-4B80-52FA-430033672B8B}"/>
              </a:ext>
            </a:extLst>
          </p:cNvPr>
          <p:cNvSpPr/>
          <p:nvPr/>
        </p:nvSpPr>
        <p:spPr>
          <a:xfrm>
            <a:off x="6629400" y="28495"/>
            <a:ext cx="3276600" cy="1447800"/>
          </a:xfrm>
          <a:prstGeom prst="wedgeEllipseCallout">
            <a:avLst>
              <a:gd name="adj1" fmla="val -9162"/>
              <a:gd name="adj2" fmla="val 6575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どのようなハラスメントがどのような処分に相当するのかについて判断要素を明らかにする方法も考えられます。</a:t>
            </a:r>
          </a:p>
        </p:txBody>
      </p:sp>
    </p:spTree>
    <p:extLst>
      <p:ext uri="{BB962C8B-B14F-4D97-AF65-F5344CB8AC3E}">
        <p14:creationId xmlns:p14="http://schemas.microsoft.com/office/powerpoint/2010/main" val="3728076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FA2B-CB24-5901-6DB1-B6FBD3D1826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9B59B53-0325-1EFA-53AF-30D9AB48EE25}"/>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2D819846-2280-163A-34C0-696967BC9AC1}"/>
              </a:ext>
            </a:extLst>
          </p:cNvPr>
          <p:cNvSpPr>
            <a:spLocks noGrp="1"/>
          </p:cNvSpPr>
          <p:nvPr>
            <p:ph type="sldNum" sz="quarter" idx="4"/>
          </p:nvPr>
        </p:nvSpPr>
        <p:spPr/>
        <p:txBody>
          <a:bodyPr/>
          <a:lstStyle/>
          <a:p>
            <a:fld id="{48F63A3B-78C7-47BE-AE5E-E10140E04643}" type="slidenum">
              <a:rPr lang="en-US" smtClean="0"/>
              <a:pPr/>
              <a:t>38</a:t>
            </a:fld>
            <a:endParaRPr lang="en-US" dirty="0"/>
          </a:p>
        </p:txBody>
      </p:sp>
      <p:sp>
        <p:nvSpPr>
          <p:cNvPr id="4" name="テキスト プレースホルダー 3">
            <a:extLst>
              <a:ext uri="{FF2B5EF4-FFF2-40B4-BE49-F238E27FC236}">
                <a16:creationId xmlns:a16="http://schemas.microsoft.com/office/drawing/2014/main" id="{2F679840-FBD6-11F4-1AE4-89291E1E879B}"/>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➀事業主の方針等の明確化及びその周辺・啓発</a:t>
            </a:r>
            <a:endParaRPr lang="en-US" altLang="ja-JP" sz="1400" dirty="0"/>
          </a:p>
        </p:txBody>
      </p:sp>
      <p:sp>
        <p:nvSpPr>
          <p:cNvPr id="5" name="テキスト ボックス 4">
            <a:extLst>
              <a:ext uri="{FF2B5EF4-FFF2-40B4-BE49-F238E27FC236}">
                <a16:creationId xmlns:a16="http://schemas.microsoft.com/office/drawing/2014/main" id="{FF8D135E-DE58-9D91-871C-39806098A075}"/>
              </a:ext>
            </a:extLst>
          </p:cNvPr>
          <p:cNvSpPr txBox="1"/>
          <p:nvPr/>
        </p:nvSpPr>
        <p:spPr>
          <a:xfrm>
            <a:off x="152400" y="1782244"/>
            <a:ext cx="93726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１－３　求職活動等に関するルールの明確化と周知・啓発</a:t>
            </a:r>
            <a:endParaRPr kumimoji="1" lang="en-US" altLang="ja-JP" sz="2000" b="1" dirty="0"/>
          </a:p>
          <a:p>
            <a:pPr algn="l">
              <a:lnSpc>
                <a:spcPct val="120000"/>
              </a:lnSpc>
              <a:spcAft>
                <a:spcPts val="600"/>
              </a:spcAft>
              <a:buClr>
                <a:schemeClr val="tx2"/>
              </a:buClr>
            </a:pPr>
            <a:r>
              <a:rPr kumimoji="1" lang="ja-JP" altLang="en-US" dirty="0"/>
              <a:t>　求職活動等に関するルールをあらかじめ明確化し、これを労働者及び求職者等に周知・啓発すること。</a:t>
            </a:r>
            <a:endParaRPr kumimoji="1" lang="en-US" altLang="ja-JP" dirty="0"/>
          </a:p>
        </p:txBody>
      </p:sp>
      <p:sp>
        <p:nvSpPr>
          <p:cNvPr id="6" name="正方形/長方形 5">
            <a:extLst>
              <a:ext uri="{FF2B5EF4-FFF2-40B4-BE49-F238E27FC236}">
                <a16:creationId xmlns:a16="http://schemas.microsoft.com/office/drawing/2014/main" id="{ABC241C2-10A9-605E-63C1-DA6103E0046A}"/>
              </a:ext>
            </a:extLst>
          </p:cNvPr>
          <p:cNvSpPr/>
          <p:nvPr/>
        </p:nvSpPr>
        <p:spPr>
          <a:xfrm>
            <a:off x="228600" y="3124200"/>
            <a:ext cx="9372600" cy="31000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2000" b="1" u="sng" dirty="0">
              <a:solidFill>
                <a:sysClr val="windowText" lastClr="000000"/>
              </a:solidFill>
            </a:endParaRPr>
          </a:p>
          <a:p>
            <a:r>
              <a:rPr kumimoji="1" lang="ja-JP" altLang="en-US" sz="2000" dirty="0">
                <a:solidFill>
                  <a:sysClr val="windowText" lastClr="000000"/>
                </a:solidFill>
              </a:rPr>
              <a:t>・労働者に対しては、面接時間及び場所の指定、実施体制並びにやり取りに用いる</a:t>
            </a:r>
            <a:r>
              <a:rPr kumimoji="1" lang="en-US" altLang="ja-JP" sz="2000" dirty="0">
                <a:solidFill>
                  <a:sysClr val="windowText" lastClr="000000"/>
                </a:solidFill>
              </a:rPr>
              <a:t>SNS</a:t>
            </a:r>
            <a:r>
              <a:rPr kumimoji="1" lang="ja-JP" altLang="en-US" sz="2000" dirty="0">
                <a:solidFill>
                  <a:sysClr val="windowText" lastClr="000000"/>
                </a:solidFill>
              </a:rPr>
              <a:t>の種類の指定その他の求職者等と面談等を行う際の規則を定め、周知・啓発するための研修、講習等を実施すること。</a:t>
            </a:r>
            <a:endParaRPr kumimoji="1" lang="en-US" altLang="ja-JP" sz="2000" dirty="0">
              <a:solidFill>
                <a:sysClr val="windowText" lastClr="000000"/>
              </a:solidFill>
            </a:endParaRPr>
          </a:p>
          <a:p>
            <a:endParaRPr kumimoji="1" lang="en-US" altLang="ja-JP" sz="2000" dirty="0">
              <a:solidFill>
                <a:sysClr val="windowText" lastClr="000000"/>
              </a:solidFill>
            </a:endParaRPr>
          </a:p>
          <a:p>
            <a:r>
              <a:rPr kumimoji="1" lang="ja-JP" altLang="en-US" sz="2000" dirty="0">
                <a:solidFill>
                  <a:sysClr val="windowText" lastClr="000000"/>
                </a:solidFill>
              </a:rPr>
              <a:t>・求職者等に対しては、上記規則を踏まえ、面談等に関する留意事項をホームページやパンフレット等の広報手段を用いて周知等すること。</a:t>
            </a:r>
            <a:endParaRPr kumimoji="1" lang="en-US" altLang="ja-JP" sz="2000" dirty="0">
              <a:solidFill>
                <a:sysClr val="windowText" lastClr="000000"/>
              </a:solidFill>
            </a:endParaRPr>
          </a:p>
        </p:txBody>
      </p:sp>
      <p:sp>
        <p:nvSpPr>
          <p:cNvPr id="7" name="吹き出し: 円形 6">
            <a:extLst>
              <a:ext uri="{FF2B5EF4-FFF2-40B4-BE49-F238E27FC236}">
                <a16:creationId xmlns:a16="http://schemas.microsoft.com/office/drawing/2014/main" id="{8F1D84AE-AA0E-D67C-C1A9-D22F0179A87C}"/>
              </a:ext>
            </a:extLst>
          </p:cNvPr>
          <p:cNvSpPr/>
          <p:nvPr/>
        </p:nvSpPr>
        <p:spPr>
          <a:xfrm>
            <a:off x="6629400" y="28494"/>
            <a:ext cx="3276600" cy="1952706"/>
          </a:xfrm>
          <a:prstGeom prst="wedgeEllipseCallout">
            <a:avLst>
              <a:gd name="adj1" fmla="val -9162"/>
              <a:gd name="adj2" fmla="val 65756"/>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労働者に対する周知・啓発に当たっては、求職活動等以外の場面においても求職者等に対する言動に注意を払うよう併せて周知することも考えられます。</a:t>
            </a:r>
          </a:p>
        </p:txBody>
      </p:sp>
    </p:spTree>
    <p:extLst>
      <p:ext uri="{BB962C8B-B14F-4D97-AF65-F5344CB8AC3E}">
        <p14:creationId xmlns:p14="http://schemas.microsoft.com/office/powerpoint/2010/main" val="2408766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31D8-4BDA-FF66-A7F2-5D32C459D86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261E079-BEF5-30D7-3133-81B0C5126BA5}"/>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492591A1-C526-2727-61ED-A3A6D3AD6AD2}"/>
              </a:ext>
            </a:extLst>
          </p:cNvPr>
          <p:cNvSpPr>
            <a:spLocks noGrp="1"/>
          </p:cNvSpPr>
          <p:nvPr>
            <p:ph type="sldNum" sz="quarter" idx="4"/>
          </p:nvPr>
        </p:nvSpPr>
        <p:spPr/>
        <p:txBody>
          <a:bodyPr/>
          <a:lstStyle/>
          <a:p>
            <a:fld id="{48F63A3B-78C7-47BE-AE5E-E10140E04643}" type="slidenum">
              <a:rPr lang="en-US" smtClean="0"/>
              <a:pPr/>
              <a:t>39</a:t>
            </a:fld>
            <a:endParaRPr lang="en-US" dirty="0"/>
          </a:p>
        </p:txBody>
      </p:sp>
      <p:sp>
        <p:nvSpPr>
          <p:cNvPr id="4" name="テキスト プレースホルダー 3">
            <a:extLst>
              <a:ext uri="{FF2B5EF4-FFF2-40B4-BE49-F238E27FC236}">
                <a16:creationId xmlns:a16="http://schemas.microsoft.com/office/drawing/2014/main" id="{EF68E44D-333B-0363-DB90-B939E4BF5218}"/>
              </a:ext>
            </a:extLst>
          </p:cNvPr>
          <p:cNvSpPr>
            <a:spLocks noGrp="1"/>
          </p:cNvSpPr>
          <p:nvPr>
            <p:ph type="body" sz="quarter" idx="13"/>
          </p:nvPr>
        </p:nvSpPr>
        <p:spPr>
          <a:xfrm>
            <a:off x="0" y="828000"/>
            <a:ext cx="9907200" cy="554731"/>
          </a:xfrm>
        </p:spPr>
        <p:txBody>
          <a:bodyPr/>
          <a:lstStyle/>
          <a:p>
            <a:r>
              <a:rPr lang="ja-JP" altLang="en-US" sz="1400" dirty="0"/>
              <a:t>②相談（苦情を含む）に応じ、適切に対応するために必要な体制の整備</a:t>
            </a:r>
          </a:p>
        </p:txBody>
      </p:sp>
      <p:sp>
        <p:nvSpPr>
          <p:cNvPr id="5" name="テキスト ボックス 4">
            <a:extLst>
              <a:ext uri="{FF2B5EF4-FFF2-40B4-BE49-F238E27FC236}">
                <a16:creationId xmlns:a16="http://schemas.microsoft.com/office/drawing/2014/main" id="{9BAC87D3-90CA-A93A-E00D-358BA2DD76B8}"/>
              </a:ext>
            </a:extLst>
          </p:cNvPr>
          <p:cNvSpPr txBox="1"/>
          <p:nvPr/>
        </p:nvSpPr>
        <p:spPr>
          <a:xfrm>
            <a:off x="228600" y="1727527"/>
            <a:ext cx="92202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２－１　相談窓口の設置と周知</a:t>
            </a:r>
            <a:endParaRPr kumimoji="1" lang="en-US" altLang="ja-JP" sz="2000" b="1" dirty="0"/>
          </a:p>
          <a:p>
            <a:pPr algn="l">
              <a:lnSpc>
                <a:spcPct val="120000"/>
              </a:lnSpc>
              <a:spcAft>
                <a:spcPts val="600"/>
              </a:spcAft>
              <a:buClr>
                <a:schemeClr val="tx2"/>
              </a:buClr>
            </a:pPr>
            <a:r>
              <a:rPr kumimoji="1" lang="ja-JP" altLang="en-US" dirty="0"/>
              <a:t>　相談への対応のための窓口（相談窓口）をあらかじめ定め、労働者及び求職者等に周知すること。</a:t>
            </a:r>
            <a:endParaRPr kumimoji="1" lang="en-US" altLang="ja-JP" dirty="0"/>
          </a:p>
        </p:txBody>
      </p:sp>
      <p:sp>
        <p:nvSpPr>
          <p:cNvPr id="6" name="正方形/長方形 5">
            <a:extLst>
              <a:ext uri="{FF2B5EF4-FFF2-40B4-BE49-F238E27FC236}">
                <a16:creationId xmlns:a16="http://schemas.microsoft.com/office/drawing/2014/main" id="{ADCEAC7F-F44B-1A5D-0CFB-FB30A0EB24B0}"/>
              </a:ext>
            </a:extLst>
          </p:cNvPr>
          <p:cNvSpPr/>
          <p:nvPr/>
        </p:nvSpPr>
        <p:spPr>
          <a:xfrm>
            <a:off x="613528" y="3194214"/>
            <a:ext cx="8450344" cy="303095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・相談に対応する担当者をあらかじめ定めること。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・相談に対応するための制度を設けること。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・外部の機関に相談への対応を委託すること。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・求職者等に対し、パンフレット、ホームページ等によって、相談窓口を周知すること。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ADCCA26A-8F6B-326A-6B2A-329B10526DDE}"/>
              </a:ext>
            </a:extLst>
          </p:cNvPr>
          <p:cNvSpPr/>
          <p:nvPr/>
        </p:nvSpPr>
        <p:spPr>
          <a:xfrm>
            <a:off x="6629400" y="14925"/>
            <a:ext cx="3251462" cy="1712601"/>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求職者等は人事担当者への相談をためらうことも想定されることから、人事担当者以外の者を相談担当者とすることも考えられます。</a:t>
            </a:r>
          </a:p>
        </p:txBody>
      </p:sp>
    </p:spTree>
    <p:extLst>
      <p:ext uri="{BB962C8B-B14F-4D97-AF65-F5344CB8AC3E}">
        <p14:creationId xmlns:p14="http://schemas.microsoft.com/office/powerpoint/2010/main" val="19107651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8A369-8BEB-8EC1-5AB1-DD39A2703A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8899BB2-3667-3608-E8B0-F50915B0273F}"/>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7BAA1F71-168D-5547-13FD-93F51AD4754B}"/>
              </a:ext>
            </a:extLst>
          </p:cNvPr>
          <p:cNvSpPr>
            <a:spLocks noGrp="1"/>
          </p:cNvSpPr>
          <p:nvPr>
            <p:ph type="sldNum" sz="quarter" idx="4"/>
          </p:nvPr>
        </p:nvSpPr>
        <p:spPr/>
        <p:txBody>
          <a:bodyPr/>
          <a:lstStyle/>
          <a:p>
            <a:fld id="{48F63A3B-78C7-47BE-AE5E-E10140E04643}" type="slidenum">
              <a:rPr lang="en-US" smtClean="0"/>
              <a:pPr/>
              <a:t>40</a:t>
            </a:fld>
            <a:endParaRPr lang="en-US" dirty="0"/>
          </a:p>
        </p:txBody>
      </p:sp>
      <p:sp>
        <p:nvSpPr>
          <p:cNvPr id="4" name="テキスト プレースホルダー 3">
            <a:extLst>
              <a:ext uri="{FF2B5EF4-FFF2-40B4-BE49-F238E27FC236}">
                <a16:creationId xmlns:a16="http://schemas.microsoft.com/office/drawing/2014/main" id="{A4587732-B70E-7F14-F308-D93826F0BD4A}"/>
              </a:ext>
            </a:extLst>
          </p:cNvPr>
          <p:cNvSpPr>
            <a:spLocks noGrp="1"/>
          </p:cNvSpPr>
          <p:nvPr>
            <p:ph type="body" sz="quarter" idx="13"/>
          </p:nvPr>
        </p:nvSpPr>
        <p:spPr>
          <a:xfrm>
            <a:off x="0" y="828000"/>
            <a:ext cx="9907200" cy="554731"/>
          </a:xfrm>
        </p:spPr>
        <p:txBody>
          <a:bodyPr/>
          <a:lstStyle/>
          <a:p>
            <a:r>
              <a:rPr lang="ja-JP" altLang="en-US" sz="1400" dirty="0"/>
              <a:t>②相談（苦情を含む）に応じ、適切に対応するために必要な体制の整備</a:t>
            </a:r>
          </a:p>
        </p:txBody>
      </p:sp>
      <p:sp>
        <p:nvSpPr>
          <p:cNvPr id="5" name="テキスト ボックス 4">
            <a:extLst>
              <a:ext uri="{FF2B5EF4-FFF2-40B4-BE49-F238E27FC236}">
                <a16:creationId xmlns:a16="http://schemas.microsoft.com/office/drawing/2014/main" id="{C1A92D7C-3440-FF3C-D896-7CF4B1F2214A}"/>
              </a:ext>
            </a:extLst>
          </p:cNvPr>
          <p:cNvSpPr txBox="1"/>
          <p:nvPr/>
        </p:nvSpPr>
        <p:spPr>
          <a:xfrm>
            <a:off x="224672" y="1698703"/>
            <a:ext cx="9220200" cy="2263697"/>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２－２　相談に対する適切な対応</a:t>
            </a:r>
            <a:endParaRPr kumimoji="1" lang="en-US" altLang="ja-JP" sz="2000" b="1" dirty="0"/>
          </a:p>
          <a:p>
            <a:pPr algn="l">
              <a:lnSpc>
                <a:spcPct val="120000"/>
              </a:lnSpc>
              <a:spcAft>
                <a:spcPts val="600"/>
              </a:spcAft>
              <a:buClr>
                <a:schemeClr val="tx2"/>
              </a:buClr>
            </a:pPr>
            <a:r>
              <a:rPr kumimoji="1" lang="ja-JP" altLang="en-US" dirty="0"/>
              <a:t>　相談窓口担当者が、相談の内容や状況に応じ適切に対応できるようにすること。</a:t>
            </a:r>
            <a:endParaRPr kumimoji="1" lang="en-US" altLang="ja-JP" dirty="0"/>
          </a:p>
          <a:p>
            <a:pPr algn="l">
              <a:lnSpc>
                <a:spcPct val="120000"/>
              </a:lnSpc>
              <a:spcAft>
                <a:spcPts val="600"/>
              </a:spcAft>
              <a:buClr>
                <a:schemeClr val="tx2"/>
              </a:buClr>
            </a:pPr>
            <a:r>
              <a:rPr kumimoji="1" lang="ja-JP" altLang="en-US" dirty="0"/>
              <a:t>　相談窓口においては、被害を受けた求職者等が委縮して相談を躊躇する例もあること等も踏まえ、相談者の心身の状況や当該言動が行われた際の受け止め等その認識にも配慮しながら、ハラスメントが現実に生じている場合だけでなく、発生のおそれがある場合や、ハラスメントに該当するか否か微妙な場合であっても、広く相談に対応すること。</a:t>
            </a:r>
            <a:endParaRPr kumimoji="1" lang="en-US" altLang="ja-JP" dirty="0"/>
          </a:p>
        </p:txBody>
      </p:sp>
      <p:sp>
        <p:nvSpPr>
          <p:cNvPr id="6" name="正方形/長方形 5">
            <a:extLst>
              <a:ext uri="{FF2B5EF4-FFF2-40B4-BE49-F238E27FC236}">
                <a16:creationId xmlns:a16="http://schemas.microsoft.com/office/drawing/2014/main" id="{94AC67CB-7C3B-DAAA-14C9-7EC59B176F6F}"/>
              </a:ext>
            </a:extLst>
          </p:cNvPr>
          <p:cNvSpPr/>
          <p:nvPr/>
        </p:nvSpPr>
        <p:spPr>
          <a:xfrm>
            <a:off x="609600" y="3962400"/>
            <a:ext cx="8450344" cy="24524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・相談窓口の担当者が相談を受けた場合、その内容や状況に応じて、相談窓口の担当者と人事部門とが連携を図ることができる仕組みとすること。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・相談窓口の担当者が相談を受けた場合、あらかじめ作成した留意点等を記載したマニュアルに基づき対応すること。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・相談窓口の担当者に対し、相談を受けた場合の対応についての研修を行うこと。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C2EE1B25-5D6E-1445-DBDD-9D53BB897CED}"/>
              </a:ext>
            </a:extLst>
          </p:cNvPr>
          <p:cNvSpPr/>
          <p:nvPr/>
        </p:nvSpPr>
        <p:spPr>
          <a:xfrm>
            <a:off x="6781800" y="3142"/>
            <a:ext cx="3106150" cy="1901858"/>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ハラスメントの被害者の心理状況も考慮し相談にのってください。また、相談を受ける場所や時間帯等にも工夫しましょう。</a:t>
            </a:r>
          </a:p>
        </p:txBody>
      </p:sp>
    </p:spTree>
    <p:extLst>
      <p:ext uri="{BB962C8B-B14F-4D97-AF65-F5344CB8AC3E}">
        <p14:creationId xmlns:p14="http://schemas.microsoft.com/office/powerpoint/2010/main" val="41758416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F0D1-A99F-6E0E-53C2-63B07707C0E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FE69618-BE9C-03C0-F427-E1306C99BBBA}"/>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38F267AD-F609-EE94-F20C-C776B1FB4056}"/>
              </a:ext>
            </a:extLst>
          </p:cNvPr>
          <p:cNvSpPr>
            <a:spLocks noGrp="1"/>
          </p:cNvSpPr>
          <p:nvPr>
            <p:ph type="sldNum" sz="quarter" idx="4"/>
          </p:nvPr>
        </p:nvSpPr>
        <p:spPr/>
        <p:txBody>
          <a:bodyPr/>
          <a:lstStyle/>
          <a:p>
            <a:fld id="{48F63A3B-78C7-47BE-AE5E-E10140E04643}" type="slidenum">
              <a:rPr lang="en-US" smtClean="0"/>
              <a:pPr/>
              <a:t>41</a:t>
            </a:fld>
            <a:endParaRPr lang="en-US" dirty="0"/>
          </a:p>
        </p:txBody>
      </p:sp>
      <p:sp>
        <p:nvSpPr>
          <p:cNvPr id="4" name="テキスト プレースホルダー 3">
            <a:extLst>
              <a:ext uri="{FF2B5EF4-FFF2-40B4-BE49-F238E27FC236}">
                <a16:creationId xmlns:a16="http://schemas.microsoft.com/office/drawing/2014/main" id="{C9062240-EF0D-33FD-E0FE-91464C9298BE}"/>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③求職者等に対するセクシュアルハラスメントへの事後の迅速かつ適切な対応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4E3DAAB3-6A14-54B7-F866-94E6295A7321}"/>
              </a:ext>
            </a:extLst>
          </p:cNvPr>
          <p:cNvSpPr txBox="1"/>
          <p:nvPr/>
        </p:nvSpPr>
        <p:spPr>
          <a:xfrm>
            <a:off x="194121" y="1706044"/>
            <a:ext cx="9220200" cy="857158"/>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３－１　事後の迅速かつ正確な対応</a:t>
            </a:r>
            <a:endParaRPr kumimoji="1" lang="en-US" altLang="ja-JP" sz="2000" b="1" dirty="0"/>
          </a:p>
          <a:p>
            <a:pPr algn="l">
              <a:lnSpc>
                <a:spcPct val="120000"/>
              </a:lnSpc>
              <a:spcAft>
                <a:spcPts val="600"/>
              </a:spcAft>
              <a:buClr>
                <a:schemeClr val="tx2"/>
              </a:buClr>
            </a:pPr>
            <a:r>
              <a:rPr kumimoji="1" lang="ja-JP" altLang="en-US" dirty="0"/>
              <a:t>　事案に係る事実関係を迅速かつ正確に確認すること。</a:t>
            </a:r>
            <a:endParaRPr kumimoji="1" lang="en-US" altLang="ja-JP" sz="1200" dirty="0"/>
          </a:p>
        </p:txBody>
      </p:sp>
      <p:sp>
        <p:nvSpPr>
          <p:cNvPr id="6" name="正方形/長方形 5">
            <a:extLst>
              <a:ext uri="{FF2B5EF4-FFF2-40B4-BE49-F238E27FC236}">
                <a16:creationId xmlns:a16="http://schemas.microsoft.com/office/drawing/2014/main" id="{9C8D45D2-CFFD-F574-0776-BF094BF9BCA4}"/>
              </a:ext>
            </a:extLst>
          </p:cNvPr>
          <p:cNvSpPr/>
          <p:nvPr/>
        </p:nvSpPr>
        <p:spPr>
          <a:xfrm>
            <a:off x="550639" y="2971800"/>
            <a:ext cx="8804721" cy="33506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・セクシュアルハラスメントへの対処の内容を踏まえ、管理監督者等がその場で事実関係を確認し対応すること。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・相談窓口の担当者、関係部門又は専門の委員会等が相談者から事実関係を確認すること。その際、相談者の心身の状況や当該言動が行われた際の受け止め等その認識にも適切に配慮すること。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・事実関係を迅速かつ正確に確認しようとしたが、確認が困難な場合等において、男女雇用機会均等法第</a:t>
            </a:r>
            <a:r>
              <a:rPr kumimoji="1" lang="en-US" altLang="ja-JP" dirty="0">
                <a:solidFill>
                  <a:sysClr val="windowText" lastClr="000000"/>
                </a:solidFill>
              </a:rPr>
              <a:t>24</a:t>
            </a:r>
            <a:r>
              <a:rPr kumimoji="1" lang="ja-JP" altLang="en-US" dirty="0">
                <a:solidFill>
                  <a:sysClr val="windowText" lastClr="000000"/>
                </a:solidFill>
              </a:rPr>
              <a:t>条に基づく調停の申請を行うことその他中立な第三者機関に紛争処理を委ねること。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CED8DBFC-78F2-3D99-7304-FC91A46D7216}"/>
              </a:ext>
            </a:extLst>
          </p:cNvPr>
          <p:cNvSpPr/>
          <p:nvPr/>
        </p:nvSpPr>
        <p:spPr>
          <a:xfrm>
            <a:off x="7065706" y="108719"/>
            <a:ext cx="2480121" cy="1438557"/>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必要に応じ、周囲からの事実関係の確認を行うことも考えられます。</a:t>
            </a:r>
          </a:p>
        </p:txBody>
      </p:sp>
    </p:spTree>
    <p:extLst>
      <p:ext uri="{BB962C8B-B14F-4D97-AF65-F5344CB8AC3E}">
        <p14:creationId xmlns:p14="http://schemas.microsoft.com/office/powerpoint/2010/main" val="167624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6C300-2B90-0AD4-9B02-72B198AF4F0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8DD1F79-FF76-CB3C-F320-BF7C7F7FFF0C}"/>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68D645C7-EEF1-AB2B-8B91-237E8FC26059}"/>
              </a:ext>
            </a:extLst>
          </p:cNvPr>
          <p:cNvSpPr>
            <a:spLocks noGrp="1"/>
          </p:cNvSpPr>
          <p:nvPr>
            <p:ph type="sldNum" sz="quarter" idx="4"/>
          </p:nvPr>
        </p:nvSpPr>
        <p:spPr/>
        <p:txBody>
          <a:bodyPr/>
          <a:lstStyle/>
          <a:p>
            <a:fld id="{48F63A3B-78C7-47BE-AE5E-E10140E04643}" type="slidenum">
              <a:rPr lang="en-US" smtClean="0"/>
              <a:pPr/>
              <a:t>42</a:t>
            </a:fld>
            <a:endParaRPr lang="en-US" dirty="0"/>
          </a:p>
        </p:txBody>
      </p:sp>
      <p:sp>
        <p:nvSpPr>
          <p:cNvPr id="4" name="テキスト プレースホルダー 3">
            <a:extLst>
              <a:ext uri="{FF2B5EF4-FFF2-40B4-BE49-F238E27FC236}">
                <a16:creationId xmlns:a16="http://schemas.microsoft.com/office/drawing/2014/main" id="{B93CA000-DEE1-8082-2FCF-1F93FA90CEA0}"/>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③求職者等に対するセクシュアルハラスメントへの事後の迅速かつ適切な対応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6D740D79-F8CF-A48E-3DC4-3F84B25318D5}"/>
              </a:ext>
            </a:extLst>
          </p:cNvPr>
          <p:cNvSpPr txBox="1"/>
          <p:nvPr/>
        </p:nvSpPr>
        <p:spPr>
          <a:xfrm>
            <a:off x="194121" y="1629844"/>
            <a:ext cx="92202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３－２　被害者に対する適正な配慮の措置の実施</a:t>
            </a:r>
            <a:endParaRPr kumimoji="1" lang="en-US" altLang="ja-JP" sz="2000" b="1" dirty="0"/>
          </a:p>
          <a:p>
            <a:pPr algn="l">
              <a:lnSpc>
                <a:spcPct val="120000"/>
              </a:lnSpc>
              <a:spcAft>
                <a:spcPts val="600"/>
              </a:spcAft>
              <a:buClr>
                <a:schemeClr val="tx2"/>
              </a:buClr>
            </a:pPr>
            <a:r>
              <a:rPr kumimoji="1" lang="ja-JP" altLang="en-US" dirty="0"/>
              <a:t>　ハラスメントが生じた事実が確認できた場合においては、速やかに被害者に対する配慮の措置を適正に行うこと。</a:t>
            </a:r>
            <a:endParaRPr kumimoji="1" lang="en-US" altLang="ja-JP" dirty="0"/>
          </a:p>
        </p:txBody>
      </p:sp>
      <p:sp>
        <p:nvSpPr>
          <p:cNvPr id="6" name="正方形/長方形 5">
            <a:extLst>
              <a:ext uri="{FF2B5EF4-FFF2-40B4-BE49-F238E27FC236}">
                <a16:creationId xmlns:a16="http://schemas.microsoft.com/office/drawing/2014/main" id="{FB84E133-0979-8EC5-ECB1-C4A280208ED2}"/>
              </a:ext>
            </a:extLst>
          </p:cNvPr>
          <p:cNvSpPr/>
          <p:nvPr/>
        </p:nvSpPr>
        <p:spPr>
          <a:xfrm>
            <a:off x="550639" y="2895601"/>
            <a:ext cx="8804721" cy="2133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・事案の内容や状況に応じ、被害者と行為者を引き離すための対応、行為者の謝罪、または、人事担当者による被害者への相談対応等の措置を講ずること。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232A04B2-1F9E-C762-4C32-7BDD14F4A719}"/>
              </a:ext>
            </a:extLst>
          </p:cNvPr>
          <p:cNvSpPr/>
          <p:nvPr/>
        </p:nvSpPr>
        <p:spPr>
          <a:xfrm>
            <a:off x="6934200" y="100031"/>
            <a:ext cx="2611628" cy="1529813"/>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被害者の状況や意向を丁寧に聴き取り、真摯に対応することが大切です。</a:t>
            </a:r>
          </a:p>
        </p:txBody>
      </p:sp>
    </p:spTree>
    <p:extLst>
      <p:ext uri="{BB962C8B-B14F-4D97-AF65-F5344CB8AC3E}">
        <p14:creationId xmlns:p14="http://schemas.microsoft.com/office/powerpoint/2010/main" val="17214075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DF2E5-1423-DCA2-9344-800403AFD60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2B47B55-47B4-5D8C-34E4-D41986D9EF5F}"/>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12E004DF-2B5C-DF01-36FD-E2FE3FB9362F}"/>
              </a:ext>
            </a:extLst>
          </p:cNvPr>
          <p:cNvSpPr>
            <a:spLocks noGrp="1"/>
          </p:cNvSpPr>
          <p:nvPr>
            <p:ph type="sldNum" sz="quarter" idx="4"/>
          </p:nvPr>
        </p:nvSpPr>
        <p:spPr/>
        <p:txBody>
          <a:bodyPr/>
          <a:lstStyle/>
          <a:p>
            <a:fld id="{48F63A3B-78C7-47BE-AE5E-E10140E04643}" type="slidenum">
              <a:rPr lang="en-US" smtClean="0"/>
              <a:pPr/>
              <a:t>43</a:t>
            </a:fld>
            <a:endParaRPr lang="en-US" dirty="0"/>
          </a:p>
        </p:txBody>
      </p:sp>
      <p:sp>
        <p:nvSpPr>
          <p:cNvPr id="4" name="テキスト プレースホルダー 3">
            <a:extLst>
              <a:ext uri="{FF2B5EF4-FFF2-40B4-BE49-F238E27FC236}">
                <a16:creationId xmlns:a16="http://schemas.microsoft.com/office/drawing/2014/main" id="{27EF3538-95E4-937A-5CF2-CC247ADE1A2D}"/>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③求職者等に対するセクシュアルハラスメントへの事後の迅速かつ適切な対応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3D8DA6E4-215B-4CF2-810D-C165D22B3892}"/>
              </a:ext>
            </a:extLst>
          </p:cNvPr>
          <p:cNvSpPr txBox="1"/>
          <p:nvPr/>
        </p:nvSpPr>
        <p:spPr>
          <a:xfrm>
            <a:off x="194121" y="1629844"/>
            <a:ext cx="9351706"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３－３　行為者に対する適正な措置の実施</a:t>
            </a:r>
            <a:endParaRPr kumimoji="1" lang="en-US" altLang="ja-JP" sz="2000" b="1" dirty="0"/>
          </a:p>
          <a:p>
            <a:pPr algn="l">
              <a:lnSpc>
                <a:spcPct val="120000"/>
              </a:lnSpc>
              <a:spcAft>
                <a:spcPts val="600"/>
              </a:spcAft>
              <a:buClr>
                <a:schemeClr val="tx2"/>
              </a:buClr>
            </a:pPr>
            <a:r>
              <a:rPr kumimoji="1" lang="ja-JP" altLang="en-US" dirty="0"/>
              <a:t>　ハラスメントが生じた事実が確認できた場合においては、速やかに行為者に対する措置を適正に行うこと。</a:t>
            </a:r>
            <a:endParaRPr kumimoji="1" lang="en-US" altLang="ja-JP" dirty="0"/>
          </a:p>
        </p:txBody>
      </p:sp>
      <p:sp>
        <p:nvSpPr>
          <p:cNvPr id="6" name="正方形/長方形 5">
            <a:extLst>
              <a:ext uri="{FF2B5EF4-FFF2-40B4-BE49-F238E27FC236}">
                <a16:creationId xmlns:a16="http://schemas.microsoft.com/office/drawing/2014/main" id="{29BD1937-7C2A-0252-6CC6-44111EF36B80}"/>
              </a:ext>
            </a:extLst>
          </p:cNvPr>
          <p:cNvSpPr/>
          <p:nvPr/>
        </p:nvSpPr>
        <p:spPr>
          <a:xfrm>
            <a:off x="550639" y="3048000"/>
            <a:ext cx="8804721" cy="2133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就業規則その他の職場における服務規律等を定めた文書におけるハラスメントに関する規定に基づき、行為者に対して必要な懲戒その他の措置を講ずること。併せて、事案の内容や状況に応じ、被害者と行為者間の関係改善に向けての援助、被害者と行為者を引き離すための対応、行為者の謝罪等の措置を講ず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3006A1AB-8C9C-8B9F-A60B-319CCCF4D06F}"/>
              </a:ext>
            </a:extLst>
          </p:cNvPr>
          <p:cNvSpPr/>
          <p:nvPr/>
        </p:nvSpPr>
        <p:spPr>
          <a:xfrm>
            <a:off x="6934199" y="100031"/>
            <a:ext cx="2777679" cy="1635832"/>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1"/>
                </a:solidFill>
              </a:rPr>
              <a:t>行為者への制裁はルールに基づいて行うこと、行為者の言動がなぜハラスメントに該当するのかを真に理解させることが重要です。</a:t>
            </a:r>
          </a:p>
        </p:txBody>
      </p:sp>
    </p:spTree>
    <p:extLst>
      <p:ext uri="{BB962C8B-B14F-4D97-AF65-F5344CB8AC3E}">
        <p14:creationId xmlns:p14="http://schemas.microsoft.com/office/powerpoint/2010/main" val="2898336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9520-2D63-E3BA-5808-B883EB9D7B2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890DEF4-2065-FC55-1789-CB1F32FA8FAB}"/>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EA68F6DC-D07B-1308-EF4B-0585A2BF2D2E}"/>
              </a:ext>
            </a:extLst>
          </p:cNvPr>
          <p:cNvSpPr>
            <a:spLocks noGrp="1"/>
          </p:cNvSpPr>
          <p:nvPr>
            <p:ph type="sldNum" sz="quarter" idx="4"/>
          </p:nvPr>
        </p:nvSpPr>
        <p:spPr/>
        <p:txBody>
          <a:bodyPr/>
          <a:lstStyle/>
          <a:p>
            <a:fld id="{48F63A3B-78C7-47BE-AE5E-E10140E04643}" type="slidenum">
              <a:rPr lang="en-US" smtClean="0"/>
              <a:pPr/>
              <a:t>44</a:t>
            </a:fld>
            <a:endParaRPr lang="en-US" dirty="0"/>
          </a:p>
        </p:txBody>
      </p:sp>
      <p:sp>
        <p:nvSpPr>
          <p:cNvPr id="4" name="テキスト プレースホルダー 3">
            <a:extLst>
              <a:ext uri="{FF2B5EF4-FFF2-40B4-BE49-F238E27FC236}">
                <a16:creationId xmlns:a16="http://schemas.microsoft.com/office/drawing/2014/main" id="{C238DB5F-0A3B-7C1A-1382-1725E3DA3BE9}"/>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③求職者等に対するセクシュアルハラスメントへの事後の迅速かつ適切な対応</a:t>
            </a:r>
            <a:endParaRPr lang="en-US" altLang="ja-JP" sz="1400" dirty="0"/>
          </a:p>
        </p:txBody>
      </p:sp>
      <p:sp>
        <p:nvSpPr>
          <p:cNvPr id="5" name="テキスト ボックス 4">
            <a:extLst>
              <a:ext uri="{FF2B5EF4-FFF2-40B4-BE49-F238E27FC236}">
                <a16:creationId xmlns:a16="http://schemas.microsoft.com/office/drawing/2014/main" id="{B4CF6252-1297-95E1-A59F-AFB5CF27F474}"/>
              </a:ext>
            </a:extLst>
          </p:cNvPr>
          <p:cNvSpPr txBox="1"/>
          <p:nvPr/>
        </p:nvSpPr>
        <p:spPr>
          <a:xfrm>
            <a:off x="186965" y="1706044"/>
            <a:ext cx="9220200" cy="1189556"/>
          </a:xfrm>
          <a:prstGeom prst="rect">
            <a:avLst/>
          </a:prstGeom>
          <a:noFill/>
        </p:spPr>
        <p:txBody>
          <a:bodyPr wrap="square" rtlCol="0">
            <a:spAutoFit/>
          </a:bodyPr>
          <a:lstStyle/>
          <a:p>
            <a:pPr algn="l">
              <a:lnSpc>
                <a:spcPct val="120000"/>
              </a:lnSpc>
              <a:spcAft>
                <a:spcPts val="600"/>
              </a:spcAft>
              <a:buClr>
                <a:schemeClr val="tx2"/>
              </a:buClr>
            </a:pPr>
            <a:r>
              <a:rPr kumimoji="1" lang="ja-JP" altLang="en-US" sz="2000" b="1" dirty="0"/>
              <a:t>３－４　再発防措置の実施</a:t>
            </a:r>
            <a:endParaRPr kumimoji="1" lang="en-US" altLang="ja-JP" sz="2000" b="1" dirty="0"/>
          </a:p>
          <a:p>
            <a:pPr algn="l">
              <a:lnSpc>
                <a:spcPct val="120000"/>
              </a:lnSpc>
              <a:spcAft>
                <a:spcPts val="600"/>
              </a:spcAft>
              <a:buClr>
                <a:schemeClr val="tx2"/>
              </a:buClr>
            </a:pPr>
            <a:r>
              <a:rPr kumimoji="1" lang="ja-JP" altLang="en-US" dirty="0"/>
              <a:t>　改めてハラスメントに関する方針を周知・啓発する等の再発防止に向けた措置を講ずること。</a:t>
            </a:r>
            <a:endParaRPr kumimoji="1" lang="en-US" altLang="ja-JP" dirty="0"/>
          </a:p>
        </p:txBody>
      </p:sp>
      <p:sp>
        <p:nvSpPr>
          <p:cNvPr id="6" name="正方形/長方形 5">
            <a:extLst>
              <a:ext uri="{FF2B5EF4-FFF2-40B4-BE49-F238E27FC236}">
                <a16:creationId xmlns:a16="http://schemas.microsoft.com/office/drawing/2014/main" id="{A3EA8543-5D21-7E24-8ED7-36E3484EDFC0}"/>
              </a:ext>
            </a:extLst>
          </p:cNvPr>
          <p:cNvSpPr/>
          <p:nvPr/>
        </p:nvSpPr>
        <p:spPr>
          <a:xfrm>
            <a:off x="550639" y="3048000"/>
            <a:ext cx="8804721"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・労働者に対してハラスメントに関する意識を啓発するための研修、講習等を改めて実施すること。</a:t>
            </a:r>
            <a:endParaRPr kumimoji="1" lang="en-US" altLang="ja-JP" dirty="0">
              <a:solidFill>
                <a:sysClr val="windowText" lastClr="000000"/>
              </a:solidFill>
            </a:endParaRPr>
          </a:p>
          <a:p>
            <a:endParaRPr kumimoji="1" lang="en-US" altLang="ja-JP" dirty="0">
              <a:solidFill>
                <a:sysClr val="windowText" lastClr="000000"/>
              </a:solidFill>
            </a:endParaRPr>
          </a:p>
          <a:p>
            <a:r>
              <a:rPr kumimoji="1" lang="ja-JP" altLang="en-US" dirty="0">
                <a:solidFill>
                  <a:sysClr val="windowText" lastClr="000000"/>
                </a:solidFill>
              </a:rPr>
              <a:t>・ハラスメントを行ってはならない旨の事業主の方針及びハラスメントに係る言動を行った者について厳正に対処する旨の方針・対処の内容を広報又は啓発のための資料等に改めて掲載し、配布等する。</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EC24DD13-2DEF-9951-9F11-CE8371A12FA6}"/>
              </a:ext>
            </a:extLst>
          </p:cNvPr>
          <p:cNvSpPr/>
          <p:nvPr/>
        </p:nvSpPr>
        <p:spPr>
          <a:xfrm>
            <a:off x="6934200" y="457200"/>
            <a:ext cx="2819400" cy="1447800"/>
          </a:xfrm>
          <a:prstGeom prst="wedgeEllipse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相談があった際は、</a:t>
            </a:r>
            <a:endParaRPr kumimoji="1" lang="en-US" altLang="ja-JP" sz="1600" dirty="0">
              <a:solidFill>
                <a:schemeClr val="bg1"/>
              </a:solidFill>
            </a:endParaRPr>
          </a:p>
          <a:p>
            <a:pPr algn="ctr"/>
            <a:r>
              <a:rPr kumimoji="1" lang="ja-JP" altLang="en-US" sz="1600" dirty="0">
                <a:solidFill>
                  <a:schemeClr val="bg1"/>
                </a:solidFill>
              </a:rPr>
              <a:t>これまでの防止対策の見直しを行い、再周知しましょう。</a:t>
            </a:r>
          </a:p>
        </p:txBody>
      </p:sp>
    </p:spTree>
    <p:extLst>
      <p:ext uri="{BB962C8B-B14F-4D97-AF65-F5344CB8AC3E}">
        <p14:creationId xmlns:p14="http://schemas.microsoft.com/office/powerpoint/2010/main" val="31303084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0F5-1DD2-3FE5-07AD-6B91A92F06C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67512FA-236A-EAD8-A527-4FB3D04E1BC1}"/>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C0D1A84D-9C49-9D04-8D51-398ECA71AE78}"/>
              </a:ext>
            </a:extLst>
          </p:cNvPr>
          <p:cNvSpPr>
            <a:spLocks noGrp="1"/>
          </p:cNvSpPr>
          <p:nvPr>
            <p:ph type="sldNum" sz="quarter" idx="4"/>
          </p:nvPr>
        </p:nvSpPr>
        <p:spPr/>
        <p:txBody>
          <a:bodyPr/>
          <a:lstStyle/>
          <a:p>
            <a:fld id="{48F63A3B-78C7-47BE-AE5E-E10140E04643}" type="slidenum">
              <a:rPr lang="en-US" smtClean="0"/>
              <a:pPr/>
              <a:t>45</a:t>
            </a:fld>
            <a:endParaRPr lang="en-US" dirty="0"/>
          </a:p>
        </p:txBody>
      </p:sp>
      <p:sp>
        <p:nvSpPr>
          <p:cNvPr id="4" name="テキスト プレースホルダー 3">
            <a:extLst>
              <a:ext uri="{FF2B5EF4-FFF2-40B4-BE49-F238E27FC236}">
                <a16:creationId xmlns:a16="http://schemas.microsoft.com/office/drawing/2014/main" id="{144E96ED-2491-3D3C-829B-1F4BD7D16A1D}"/>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④併せて講ずべき措置</a:t>
            </a:r>
            <a:endParaRPr lang="en-US" altLang="ja-JP" sz="1400" dirty="0"/>
          </a:p>
        </p:txBody>
      </p:sp>
      <p:sp>
        <p:nvSpPr>
          <p:cNvPr id="5" name="テキスト ボックス 4">
            <a:extLst>
              <a:ext uri="{FF2B5EF4-FFF2-40B4-BE49-F238E27FC236}">
                <a16:creationId xmlns:a16="http://schemas.microsoft.com/office/drawing/2014/main" id="{58BAA3DF-91C3-E8E6-7B05-7D4377015EC6}"/>
              </a:ext>
            </a:extLst>
          </p:cNvPr>
          <p:cNvSpPr txBox="1"/>
          <p:nvPr/>
        </p:nvSpPr>
        <p:spPr>
          <a:xfrm>
            <a:off x="228600" y="1331178"/>
            <a:ext cx="9220200" cy="2633028"/>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４－１　当事者等のプライバシー保護のための措置の実施と周知</a:t>
            </a:r>
            <a:endParaRPr kumimoji="1" lang="en-US" altLang="ja-JP" sz="2000" b="1" dirty="0"/>
          </a:p>
          <a:p>
            <a:pPr>
              <a:lnSpc>
                <a:spcPct val="120000"/>
              </a:lnSpc>
              <a:spcAft>
                <a:spcPts val="600"/>
              </a:spcAft>
              <a:buClr>
                <a:schemeClr val="tx2"/>
              </a:buClr>
            </a:pPr>
            <a:endParaRPr kumimoji="1" lang="en-US" altLang="ja-JP" sz="200" b="1" dirty="0"/>
          </a:p>
          <a:p>
            <a:pPr>
              <a:lnSpc>
                <a:spcPct val="120000"/>
              </a:lnSpc>
              <a:spcAft>
                <a:spcPts val="600"/>
              </a:spcAft>
              <a:buClr>
                <a:schemeClr val="tx2"/>
              </a:buClr>
            </a:pPr>
            <a:r>
              <a:rPr kumimoji="1" lang="ja-JP" altLang="en-US" dirty="0"/>
              <a:t>　ハラスメントに関する相談者・行為者等の情報はその相談者・行為者等のプライバシーに属するものであることから、相談への対応又はそのハラスメントに関する事後の対応に当たっては、相談者・行為者等のプライバシーを保護するために必要な措置を講ずるとともに、その旨を労働者及び求職者等に対して周知すること。なお、プライバシーには、性的指向・ジェンダーアイデンティティや病歴、不妊治療等の機微な個人情報も含まれる。</a:t>
            </a:r>
            <a:endParaRPr kumimoji="1" lang="en-US" altLang="ja-JP" dirty="0"/>
          </a:p>
        </p:txBody>
      </p:sp>
      <p:sp>
        <p:nvSpPr>
          <p:cNvPr id="6" name="正方形/長方形 5">
            <a:extLst>
              <a:ext uri="{FF2B5EF4-FFF2-40B4-BE49-F238E27FC236}">
                <a16:creationId xmlns:a16="http://schemas.microsoft.com/office/drawing/2014/main" id="{06929F45-C886-4F1F-B542-6D9436F0D381}"/>
              </a:ext>
            </a:extLst>
          </p:cNvPr>
          <p:cNvSpPr/>
          <p:nvPr/>
        </p:nvSpPr>
        <p:spPr>
          <a:xfrm>
            <a:off x="550639" y="3962400"/>
            <a:ext cx="8804721" cy="266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・相談者・行為者等のプライバシー保護のために必要な事項をあらかじめマニュアルに定め、相談窓口の担当者が相談を受けた際には、そのマニュアルに基づき対応すること。</a:t>
            </a:r>
            <a:endParaRPr kumimoji="1" lang="en-US" altLang="ja-JP" dirty="0">
              <a:solidFill>
                <a:sysClr val="windowText" lastClr="000000"/>
              </a:solidFill>
            </a:endParaRPr>
          </a:p>
          <a:p>
            <a:r>
              <a:rPr kumimoji="1" lang="ja-JP" altLang="en-US" dirty="0">
                <a:solidFill>
                  <a:sysClr val="windowText" lastClr="000000"/>
                </a:solidFill>
              </a:rPr>
              <a:t>・相談者・行為者等のプライバシー保護のために、相談窓口の担当者に必要な研修を行うこと。</a:t>
            </a:r>
            <a:endParaRPr kumimoji="1" lang="en-US" altLang="ja-JP" dirty="0">
              <a:solidFill>
                <a:sysClr val="windowText" lastClr="000000"/>
              </a:solidFill>
            </a:endParaRPr>
          </a:p>
          <a:p>
            <a:r>
              <a:rPr kumimoji="1" lang="ja-JP" altLang="en-US" dirty="0">
                <a:solidFill>
                  <a:sysClr val="windowText" lastClr="000000"/>
                </a:solidFill>
              </a:rPr>
              <a:t>・相談窓口においては相談者・行為者等のプライバシーを保護するために必要な措置を講じていることを、社内報、パンフレット、社内ホームページ等広報又は啓発のための資料等に掲載し、配布等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971E560E-3191-C9B7-1040-C39C25F13602}"/>
              </a:ext>
            </a:extLst>
          </p:cNvPr>
          <p:cNvSpPr/>
          <p:nvPr/>
        </p:nvSpPr>
        <p:spPr>
          <a:xfrm>
            <a:off x="6781800" y="43421"/>
            <a:ext cx="3124200" cy="1447800"/>
          </a:xfrm>
          <a:prstGeom prst="wedgeEllipseCallout">
            <a:avLst>
              <a:gd name="adj1" fmla="val -2814"/>
              <a:gd name="adj2" fmla="val 6315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rPr>
              <a:t>プライバシーを保護する旨を労働者に周知し、安心して相談できるようにしましょう。</a:t>
            </a:r>
          </a:p>
        </p:txBody>
      </p:sp>
    </p:spTree>
    <p:extLst>
      <p:ext uri="{BB962C8B-B14F-4D97-AF65-F5344CB8AC3E}">
        <p14:creationId xmlns:p14="http://schemas.microsoft.com/office/powerpoint/2010/main" val="1308304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9A590-E2E7-BE37-CF35-F6666C11E69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602760A-5438-4BB6-78BA-1BBFB92560A1}"/>
              </a:ext>
            </a:extLst>
          </p:cNvPr>
          <p:cNvSpPr>
            <a:spLocks noGrp="1"/>
          </p:cNvSpPr>
          <p:nvPr>
            <p:ph type="title"/>
          </p:nvPr>
        </p:nvSpPr>
        <p:spPr/>
        <p:txBody>
          <a:bodyPr/>
          <a:lstStyle/>
          <a:p>
            <a:r>
              <a:rPr lang="ja-JP" altLang="en-US" sz="2000" dirty="0"/>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B5140C55-3E7D-8297-88FC-E7E3598E2046}"/>
              </a:ext>
            </a:extLst>
          </p:cNvPr>
          <p:cNvSpPr>
            <a:spLocks noGrp="1"/>
          </p:cNvSpPr>
          <p:nvPr>
            <p:ph type="sldNum" sz="quarter" idx="4"/>
          </p:nvPr>
        </p:nvSpPr>
        <p:spPr/>
        <p:txBody>
          <a:bodyPr/>
          <a:lstStyle/>
          <a:p>
            <a:fld id="{48F63A3B-78C7-47BE-AE5E-E10140E04643}" type="slidenum">
              <a:rPr lang="en-US" smtClean="0"/>
              <a:pPr/>
              <a:t>46</a:t>
            </a:fld>
            <a:endParaRPr lang="en-US" dirty="0"/>
          </a:p>
        </p:txBody>
      </p:sp>
      <p:sp>
        <p:nvSpPr>
          <p:cNvPr id="4" name="テキスト プレースホルダー 3">
            <a:extLst>
              <a:ext uri="{FF2B5EF4-FFF2-40B4-BE49-F238E27FC236}">
                <a16:creationId xmlns:a16="http://schemas.microsoft.com/office/drawing/2014/main" id="{0E84F9FE-0C55-5A36-0FB2-89B27EE78E07}"/>
              </a:ext>
            </a:extLst>
          </p:cNvPr>
          <p:cNvSpPr>
            <a:spLocks noGrp="1"/>
          </p:cNvSpPr>
          <p:nvPr>
            <p:ph type="body" sz="quarter" idx="13"/>
          </p:nvPr>
        </p:nvSpPr>
        <p:spPr>
          <a:xfrm>
            <a:off x="0" y="828000"/>
            <a:ext cx="9907200" cy="538573"/>
          </a:xfrm>
        </p:spPr>
        <p:txBody>
          <a:bodyPr/>
          <a:lstStyle/>
          <a:p>
            <a:pPr>
              <a:lnSpc>
                <a:spcPct val="120000"/>
              </a:lnSpc>
              <a:spcAft>
                <a:spcPts val="600"/>
              </a:spcAft>
            </a:pPr>
            <a:r>
              <a:rPr lang="ja-JP" altLang="en-US" sz="1400" dirty="0"/>
              <a:t>④併せて講ずべき措置</a:t>
            </a:r>
            <a:endParaRPr lang="en-US" altLang="ja-JP" sz="1400" dirty="0"/>
          </a:p>
        </p:txBody>
      </p:sp>
      <p:sp>
        <p:nvSpPr>
          <p:cNvPr id="5" name="テキスト ボックス 4">
            <a:extLst>
              <a:ext uri="{FF2B5EF4-FFF2-40B4-BE49-F238E27FC236}">
                <a16:creationId xmlns:a16="http://schemas.microsoft.com/office/drawing/2014/main" id="{389F5D75-8053-2C0E-C1EE-36AD2B755293}"/>
              </a:ext>
            </a:extLst>
          </p:cNvPr>
          <p:cNvSpPr txBox="1"/>
          <p:nvPr/>
        </p:nvSpPr>
        <p:spPr>
          <a:xfrm>
            <a:off x="76200" y="1505835"/>
            <a:ext cx="9677400" cy="1968231"/>
          </a:xfrm>
          <a:prstGeom prst="rect">
            <a:avLst/>
          </a:prstGeom>
          <a:noFill/>
        </p:spPr>
        <p:txBody>
          <a:bodyPr wrap="square" rtlCol="0">
            <a:spAutoFit/>
          </a:bodyPr>
          <a:lstStyle/>
          <a:p>
            <a:pPr>
              <a:lnSpc>
                <a:spcPct val="120000"/>
              </a:lnSpc>
              <a:spcAft>
                <a:spcPts val="600"/>
              </a:spcAft>
              <a:buClr>
                <a:schemeClr val="tx2"/>
              </a:buClr>
            </a:pPr>
            <a:r>
              <a:rPr kumimoji="1" lang="ja-JP" altLang="en-US" sz="2000" b="1" dirty="0"/>
              <a:t>４－２　相談、協力等を理由に不利益な取扱いをされない旨の定めと周知・啓発</a:t>
            </a:r>
            <a:endParaRPr kumimoji="1" lang="en-US" altLang="ja-JP" sz="200" b="1" dirty="0"/>
          </a:p>
          <a:p>
            <a:pPr>
              <a:lnSpc>
                <a:spcPct val="120000"/>
              </a:lnSpc>
              <a:spcAft>
                <a:spcPts val="600"/>
              </a:spcAft>
              <a:buClr>
                <a:schemeClr val="tx2"/>
              </a:buClr>
            </a:pPr>
            <a:endParaRPr kumimoji="1" lang="en-US" altLang="ja-JP" sz="200" b="1" dirty="0"/>
          </a:p>
          <a:p>
            <a:pPr>
              <a:lnSpc>
                <a:spcPct val="120000"/>
              </a:lnSpc>
              <a:spcAft>
                <a:spcPts val="600"/>
              </a:spcAft>
              <a:buClr>
                <a:schemeClr val="tx2"/>
              </a:buClr>
            </a:pPr>
            <a:r>
              <a:rPr kumimoji="1" lang="ja-JP" altLang="en-US" dirty="0"/>
              <a:t>　労働者がハラスメントに関し、事実関係の確認等の事業主が雇用管理上講ずべき措置に協力したこと、都道府県労働局に対して相談、紛争解決援助の求め、調停の申請を行ったこと又は調停会議への出頭の求めに応じたことを理由として、解雇その他の不利益な取扱いをされない旨を定め、労働者に周知・啓発すること。</a:t>
            </a:r>
            <a:endParaRPr kumimoji="1" lang="en-US" altLang="ja-JP" dirty="0"/>
          </a:p>
        </p:txBody>
      </p:sp>
      <p:sp>
        <p:nvSpPr>
          <p:cNvPr id="6" name="正方形/長方形 5">
            <a:extLst>
              <a:ext uri="{FF2B5EF4-FFF2-40B4-BE49-F238E27FC236}">
                <a16:creationId xmlns:a16="http://schemas.microsoft.com/office/drawing/2014/main" id="{5569EB9A-EF98-77DE-3AB0-C0573ED469D0}"/>
              </a:ext>
            </a:extLst>
          </p:cNvPr>
          <p:cNvSpPr/>
          <p:nvPr/>
        </p:nvSpPr>
        <p:spPr>
          <a:xfrm>
            <a:off x="550639" y="3657600"/>
            <a:ext cx="8804721" cy="2667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b="1" u="sng" dirty="0">
                <a:solidFill>
                  <a:sysClr val="windowText" lastClr="000000"/>
                </a:solidFill>
              </a:rPr>
              <a:t>取組例</a:t>
            </a:r>
            <a:endParaRPr kumimoji="1" lang="en-US" altLang="ja-JP" sz="2000" b="1" u="sng" dirty="0">
              <a:solidFill>
                <a:sysClr val="windowText" lastClr="000000"/>
              </a:solidFill>
            </a:endParaRPr>
          </a:p>
          <a:p>
            <a:r>
              <a:rPr kumimoji="1" lang="ja-JP" altLang="en-US" dirty="0">
                <a:solidFill>
                  <a:sysClr val="windowText" lastClr="000000"/>
                </a:solidFill>
              </a:rPr>
              <a:t>・就業規則その他の職場における服務規律等を定めた文書に、労働者がハラスメントの相談等を理由として、その労働者が解雇等の不利益な取扱いをされない旨を規定し、労働者に周知・啓発すること。</a:t>
            </a:r>
            <a:endParaRPr kumimoji="1" lang="en-US" altLang="ja-JP" dirty="0">
              <a:solidFill>
                <a:sysClr val="windowText" lastClr="000000"/>
              </a:solidFill>
            </a:endParaRPr>
          </a:p>
          <a:p>
            <a:endParaRPr kumimoji="1" lang="en-US" altLang="ja-JP" sz="1200" dirty="0">
              <a:solidFill>
                <a:sysClr val="windowText" lastClr="000000"/>
              </a:solidFill>
            </a:endParaRPr>
          </a:p>
          <a:p>
            <a:r>
              <a:rPr kumimoji="1" lang="ja-JP" altLang="en-US" dirty="0">
                <a:solidFill>
                  <a:sysClr val="windowText" lastClr="000000"/>
                </a:solidFill>
              </a:rPr>
              <a:t>・社内報、パンフレット、社内ホームページ等広報啓発のための資料等に、労働者がハラスメントの相談等を理由として、その労働者が解雇等の不利益な取扱いをされない旨を記載し、労働者に配布すること。</a:t>
            </a:r>
            <a:endParaRPr kumimoji="1" lang="en-US" altLang="ja-JP" dirty="0">
              <a:solidFill>
                <a:sysClr val="windowText" lastClr="000000"/>
              </a:solidFill>
            </a:endParaRPr>
          </a:p>
        </p:txBody>
      </p:sp>
      <p:sp>
        <p:nvSpPr>
          <p:cNvPr id="7" name="吹き出し: 円形 6">
            <a:extLst>
              <a:ext uri="{FF2B5EF4-FFF2-40B4-BE49-F238E27FC236}">
                <a16:creationId xmlns:a16="http://schemas.microsoft.com/office/drawing/2014/main" id="{A6C84EFC-7473-9EB9-091E-0E9018BD3F63}"/>
              </a:ext>
            </a:extLst>
          </p:cNvPr>
          <p:cNvSpPr/>
          <p:nvPr/>
        </p:nvSpPr>
        <p:spPr>
          <a:xfrm>
            <a:off x="6705600" y="43421"/>
            <a:ext cx="3214540" cy="1447800"/>
          </a:xfrm>
          <a:prstGeom prst="wedgeEllipseCallout">
            <a:avLst>
              <a:gd name="adj1" fmla="val -43961"/>
              <a:gd name="adj2" fmla="val 4947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1"/>
                </a:solidFill>
              </a:rPr>
              <a:t>労働者がハラスメントに関する情報提供や報告を行ったことを理由とする不利益な取扱いは当然に行わないことが望ましいです。</a:t>
            </a:r>
          </a:p>
        </p:txBody>
      </p:sp>
    </p:spTree>
    <p:extLst>
      <p:ext uri="{BB962C8B-B14F-4D97-AF65-F5344CB8AC3E}">
        <p14:creationId xmlns:p14="http://schemas.microsoft.com/office/powerpoint/2010/main" val="35605803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18947D-4A40-41E3-0975-25679E24051B}"/>
              </a:ext>
            </a:extLst>
          </p:cNvPr>
          <p:cNvSpPr>
            <a:spLocks noGrp="1"/>
          </p:cNvSpPr>
          <p:nvPr>
            <p:ph type="title"/>
          </p:nvPr>
        </p:nvSpPr>
        <p:spPr/>
        <p:txBody>
          <a:bodyPr/>
          <a:lstStyle/>
          <a:p>
            <a:r>
              <a:rPr lang="ja-JP" altLang="en-US" sz="2000" dirty="0">
                <a:latin typeface="+mn-ea"/>
              </a:rPr>
              <a:t>求職者等に対するセクシュアルハラスメント対策</a:t>
            </a:r>
            <a:endParaRPr kumimoji="1" lang="ja-JP" altLang="en-US" sz="2000" dirty="0"/>
          </a:p>
        </p:txBody>
      </p:sp>
      <p:sp>
        <p:nvSpPr>
          <p:cNvPr id="3" name="スライド番号プレースホルダー 2">
            <a:extLst>
              <a:ext uri="{FF2B5EF4-FFF2-40B4-BE49-F238E27FC236}">
                <a16:creationId xmlns:a16="http://schemas.microsoft.com/office/drawing/2014/main" id="{0C8A178D-26EF-719B-3D6E-B812FB0C48DE}"/>
              </a:ext>
            </a:extLst>
          </p:cNvPr>
          <p:cNvSpPr>
            <a:spLocks noGrp="1"/>
          </p:cNvSpPr>
          <p:nvPr>
            <p:ph type="sldNum" sz="quarter" idx="4"/>
          </p:nvPr>
        </p:nvSpPr>
        <p:spPr/>
        <p:txBody>
          <a:bodyPr/>
          <a:lstStyle/>
          <a:p>
            <a:fld id="{48F63A3B-78C7-47BE-AE5E-E10140E04643}" type="slidenum">
              <a:rPr lang="en-US" smtClean="0"/>
              <a:pPr/>
              <a:t>47</a:t>
            </a:fld>
            <a:endParaRPr lang="en-US" dirty="0"/>
          </a:p>
        </p:txBody>
      </p:sp>
      <p:sp>
        <p:nvSpPr>
          <p:cNvPr id="4" name="テキスト プレースホルダー 3">
            <a:extLst>
              <a:ext uri="{FF2B5EF4-FFF2-40B4-BE49-F238E27FC236}">
                <a16:creationId xmlns:a16="http://schemas.microsoft.com/office/drawing/2014/main" id="{A65E0B57-A660-6408-8B78-D66389BCEC0F}"/>
              </a:ext>
            </a:extLst>
          </p:cNvPr>
          <p:cNvSpPr>
            <a:spLocks noGrp="1"/>
          </p:cNvSpPr>
          <p:nvPr>
            <p:ph type="body" sz="quarter" idx="13"/>
          </p:nvPr>
        </p:nvSpPr>
        <p:spPr>
          <a:xfrm>
            <a:off x="0" y="828000"/>
            <a:ext cx="9907200" cy="834808"/>
          </a:xfrm>
        </p:spPr>
        <p:txBody>
          <a:bodyPr/>
          <a:lstStyle/>
          <a:p>
            <a:r>
              <a:rPr lang="ja-JP" altLang="en-US" sz="1400" dirty="0">
                <a:latin typeface="+mn-ea"/>
              </a:rPr>
              <a:t>求職者等に対するセクシュアルハラスメントを含む就活ハラスメントは、企業にとって大きなリスクとなります。</a:t>
            </a:r>
            <a:endParaRPr lang="ja-JP" altLang="en-US" sz="1400" dirty="0"/>
          </a:p>
        </p:txBody>
      </p:sp>
      <p:sp>
        <p:nvSpPr>
          <p:cNvPr id="7" name="コンテンツ プレースホルダー 2">
            <a:extLst>
              <a:ext uri="{FF2B5EF4-FFF2-40B4-BE49-F238E27FC236}">
                <a16:creationId xmlns:a16="http://schemas.microsoft.com/office/drawing/2014/main" id="{E03A13C8-08CE-1E03-0181-23CA3CEB3CE2}"/>
              </a:ext>
            </a:extLst>
          </p:cNvPr>
          <p:cNvSpPr txBox="1">
            <a:spLocks/>
          </p:cNvSpPr>
          <p:nvPr/>
        </p:nvSpPr>
        <p:spPr>
          <a:xfrm>
            <a:off x="152400" y="1779842"/>
            <a:ext cx="9601200" cy="4011358"/>
          </a:xfrm>
          <a:prstGeom prst="rect">
            <a:avLst/>
          </a:prstGeom>
        </p:spPr>
        <p:txBody>
          <a:bodyPr>
            <a:normAutofit fontScale="25000" lnSpcReduction="20000"/>
          </a:bodyPr>
          <a:lstStyle>
            <a:lvl1pPr marL="180975" indent="-180975" algn="l" defTabSz="914400" rtl="0" eaLnBrk="1" latinLnBrk="0" hangingPunct="1">
              <a:lnSpc>
                <a:spcPct val="130000"/>
              </a:lnSpc>
              <a:spcBef>
                <a:spcPts val="10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1pPr>
            <a:lvl2pPr marL="357188"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2pPr>
            <a:lvl3pPr marL="627063"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3pPr>
            <a:lvl4pPr marL="808038" indent="-180975"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4pPr>
            <a:lvl5pPr marL="984250" indent="-176213" algn="l" defTabSz="914400" rtl="0" eaLnBrk="1" latinLnBrk="0" hangingPunct="1">
              <a:lnSpc>
                <a:spcPct val="130000"/>
              </a:lnSpc>
              <a:spcBef>
                <a:spcPts val="500"/>
              </a:spcBef>
              <a:spcAft>
                <a:spcPts val="800"/>
              </a:spcAft>
              <a:buClr>
                <a:schemeClr val="tx2"/>
              </a:buClr>
              <a:buFont typeface="Arial" panose="020B0604020202020204" pitchFamily="34" charset="0"/>
              <a:buChar char="•"/>
              <a:defRPr kumimoji="1" sz="1400" b="0" i="0" kern="1200">
                <a:solidFill>
                  <a:schemeClr val="tx1"/>
                </a:solidFill>
                <a:latin typeface="Meiryo" panose="020B0604030504040204" pitchFamily="34" charset="-128"/>
                <a:ea typeface="Meiryo" panose="020B0604030504040204"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6400" dirty="0"/>
              <a:t>ハラスメントを受けた学生にとって大きな心理的ダメージを受けるだけでなく、</a:t>
            </a:r>
            <a:endParaRPr lang="en-US" altLang="ja-JP" sz="6400" dirty="0"/>
          </a:p>
          <a:p>
            <a:pPr marL="0" indent="0">
              <a:buFont typeface="Arial" panose="020B0604020202020204" pitchFamily="34" charset="0"/>
              <a:buNone/>
            </a:pPr>
            <a:r>
              <a:rPr lang="ja-JP" altLang="en-US" sz="6400" dirty="0"/>
              <a:t>企業にとっても</a:t>
            </a:r>
            <a:endParaRPr lang="en-US" altLang="ja-JP" sz="6400" dirty="0"/>
          </a:p>
          <a:p>
            <a:pPr marL="0" indent="0">
              <a:buFont typeface="Arial" panose="020B0604020202020204" pitchFamily="34" charset="0"/>
              <a:buNone/>
            </a:pPr>
            <a:r>
              <a:rPr lang="ja-JP" altLang="en-US" sz="6400" dirty="0"/>
              <a:t>○「就活生ハラスメントを起こした会社」として、企業の社会的信用を失い、</a:t>
            </a:r>
            <a:r>
              <a:rPr lang="ja-JP" altLang="en-US" sz="6400" b="1" dirty="0"/>
              <a:t>企業イメージの低下　</a:t>
            </a:r>
            <a:r>
              <a:rPr lang="ja-JP" altLang="en-US" sz="6400" dirty="0"/>
              <a:t>　　　　　　　　　　　　　　　　　　　　　　　　　　　　　　　　　</a:t>
            </a:r>
            <a:endParaRPr lang="en-US" altLang="ja-JP" sz="6400" dirty="0"/>
          </a:p>
          <a:p>
            <a:pPr marL="0" indent="0">
              <a:buFont typeface="Arial" panose="020B0604020202020204" pitchFamily="34" charset="0"/>
              <a:buNone/>
            </a:pPr>
            <a:r>
              <a:rPr lang="ja-JP" altLang="en-US" sz="6400" dirty="0"/>
              <a:t>○就職後の職場でもハラスメントが横行している会社だと学生に認識され、</a:t>
            </a:r>
            <a:r>
              <a:rPr lang="ja-JP" altLang="en-US" sz="6400" b="1" dirty="0"/>
              <a:t>応募が減少する可能性</a:t>
            </a:r>
            <a:endParaRPr lang="en-US" altLang="ja-JP" sz="6400" b="1" dirty="0"/>
          </a:p>
          <a:p>
            <a:pPr marL="0" indent="0">
              <a:lnSpc>
                <a:spcPct val="220000"/>
              </a:lnSpc>
              <a:buFont typeface="Arial" panose="020B0604020202020204" pitchFamily="34" charset="0"/>
              <a:buNone/>
            </a:pPr>
            <a:r>
              <a:rPr lang="ja-JP" altLang="en-US" sz="6400" dirty="0"/>
              <a:t>○働いている従業員にも、働く意欲やモラルの低下により生産性に悪影響が及び、</a:t>
            </a:r>
            <a:r>
              <a:rPr lang="ja-JP" altLang="en-US" sz="6400" b="1" dirty="0"/>
              <a:t>貴重な人材の退職・流失等のリスク</a:t>
            </a:r>
            <a:endParaRPr lang="en-US" altLang="ja-JP" sz="6400" b="1" dirty="0"/>
          </a:p>
          <a:p>
            <a:pPr marL="0" indent="0">
              <a:buNone/>
            </a:pPr>
            <a:r>
              <a:rPr lang="ja-JP" altLang="en-US" sz="6400" dirty="0"/>
              <a:t>が生じる重大な問題です。</a:t>
            </a:r>
            <a:endParaRPr lang="en-US" altLang="ja-JP" sz="6400" dirty="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3369227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33B0DE-2393-23DA-8553-A0FAF49B1F5A}"/>
              </a:ext>
            </a:extLst>
          </p:cNvPr>
          <p:cNvSpPr>
            <a:spLocks noGrp="1"/>
          </p:cNvSpPr>
          <p:nvPr>
            <p:ph type="title"/>
          </p:nvPr>
        </p:nvSpPr>
        <p:spPr/>
        <p:txBody>
          <a:bodyPr/>
          <a:lstStyle/>
          <a:p>
            <a:r>
              <a:rPr lang="ja-JP" altLang="en-US" sz="2000" dirty="0">
                <a:latin typeface="+mn-ea"/>
              </a:rPr>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51592068-DCC8-6D83-FEA0-823045FEC4D3}"/>
              </a:ext>
            </a:extLst>
          </p:cNvPr>
          <p:cNvSpPr>
            <a:spLocks noGrp="1"/>
          </p:cNvSpPr>
          <p:nvPr>
            <p:ph type="sldNum" sz="quarter" idx="4"/>
          </p:nvPr>
        </p:nvSpPr>
        <p:spPr/>
        <p:txBody>
          <a:bodyPr/>
          <a:lstStyle/>
          <a:p>
            <a:fld id="{48F63A3B-78C7-47BE-AE5E-E10140E04643}" type="slidenum">
              <a:rPr lang="en-US" smtClean="0"/>
              <a:pPr/>
              <a:t>48</a:t>
            </a:fld>
            <a:endParaRPr lang="en-US" dirty="0"/>
          </a:p>
        </p:txBody>
      </p:sp>
      <p:sp>
        <p:nvSpPr>
          <p:cNvPr id="4" name="テキスト プレースホルダー 3">
            <a:extLst>
              <a:ext uri="{FF2B5EF4-FFF2-40B4-BE49-F238E27FC236}">
                <a16:creationId xmlns:a16="http://schemas.microsoft.com/office/drawing/2014/main" id="{812F4B4C-A8FE-8574-9C14-1FA10EC35297}"/>
              </a:ext>
            </a:extLst>
          </p:cNvPr>
          <p:cNvSpPr>
            <a:spLocks noGrp="1"/>
          </p:cNvSpPr>
          <p:nvPr>
            <p:ph type="body" sz="quarter" idx="13"/>
          </p:nvPr>
        </p:nvSpPr>
        <p:spPr>
          <a:xfrm>
            <a:off x="0" y="828000"/>
            <a:ext cx="9907200" cy="834808"/>
          </a:xfrm>
        </p:spPr>
        <p:txBody>
          <a:bodyPr/>
          <a:lstStyle/>
          <a:p>
            <a:r>
              <a:rPr lang="ja-JP" altLang="en-US" sz="1400" dirty="0"/>
              <a:t>就活ハラスメントを起こすのはどんな人でしょうか。想定されるのは以下のポジションにある人です。他にも「企業説明会の担当者」や「就活マッチングアプリを通じて知り合った従業員」といった回答も見られました。</a:t>
            </a:r>
          </a:p>
        </p:txBody>
      </p:sp>
      <p:sp>
        <p:nvSpPr>
          <p:cNvPr id="5" name="テキスト ボックス 4">
            <a:extLst>
              <a:ext uri="{FF2B5EF4-FFF2-40B4-BE49-F238E27FC236}">
                <a16:creationId xmlns:a16="http://schemas.microsoft.com/office/drawing/2014/main" id="{AD8B5AE7-72E7-BCE7-FDBF-DA4F6A97794F}"/>
              </a:ext>
            </a:extLst>
          </p:cNvPr>
          <p:cNvSpPr txBox="1"/>
          <p:nvPr/>
        </p:nvSpPr>
        <p:spPr>
          <a:xfrm>
            <a:off x="304800" y="1876470"/>
            <a:ext cx="9067800" cy="4275979"/>
          </a:xfrm>
          <a:prstGeom prst="rect">
            <a:avLst/>
          </a:prstGeom>
          <a:noFill/>
        </p:spPr>
        <p:txBody>
          <a:bodyPr wrap="square" rtlCol="0">
            <a:spAutoFit/>
          </a:bodyPr>
          <a:lstStyle/>
          <a:p>
            <a:pPr>
              <a:lnSpc>
                <a:spcPct val="120000"/>
              </a:lnSpc>
              <a:spcAft>
                <a:spcPts val="600"/>
              </a:spcAft>
              <a:buClr>
                <a:schemeClr val="tx2"/>
              </a:buClr>
            </a:pPr>
            <a:r>
              <a:rPr lang="ja-JP" altLang="en-US" b="1" u="sng" dirty="0"/>
              <a:t>誰が起こすのか</a:t>
            </a:r>
            <a:endParaRPr kumimoji="1"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大学の</a:t>
            </a:r>
            <a:r>
              <a:rPr kumimoji="1" lang="en-US" altLang="ja-JP" u="sng" dirty="0"/>
              <a:t>OB</a:t>
            </a:r>
            <a:r>
              <a:rPr kumimoji="1" lang="ja-JP" altLang="en-US" u="sng" dirty="0"/>
              <a:t>・</a:t>
            </a:r>
            <a:r>
              <a:rPr kumimoji="1" lang="en-US" altLang="ja-JP" u="sng" dirty="0"/>
              <a:t>OG</a:t>
            </a:r>
            <a:r>
              <a:rPr kumimoji="1" lang="ja-JP" altLang="en-US" u="sng" dirty="0"/>
              <a:t>訪問を通じて知り合った従業員　　　→　　</a:t>
            </a:r>
            <a:r>
              <a:rPr kumimoji="1" lang="en-US" altLang="ja-JP" b="1" u="sng" dirty="0"/>
              <a:t>38.3</a:t>
            </a:r>
            <a:r>
              <a:rPr kumimoji="1" lang="ja-JP" altLang="en-US" b="1" u="sng" dirty="0"/>
              <a:t>％</a:t>
            </a:r>
            <a:endParaRPr kumimoji="1"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学校・研究室等へ訪問した従業員、リクルーター　　→　　</a:t>
            </a:r>
            <a:r>
              <a:rPr kumimoji="1" lang="en-US" altLang="ja-JP" b="1" u="sng" dirty="0"/>
              <a:t>37.0</a:t>
            </a:r>
            <a:r>
              <a:rPr kumimoji="1" lang="ja-JP" altLang="en-US" b="1" u="sng" dirty="0"/>
              <a:t>％</a:t>
            </a:r>
            <a:endParaRPr kumimoji="1"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採用面接担当者　　　　　　　　　　　　　　　　　→　　</a:t>
            </a:r>
            <a:r>
              <a:rPr kumimoji="1" lang="en-US" altLang="ja-JP" b="1" u="sng" dirty="0"/>
              <a:t>25.1</a:t>
            </a:r>
            <a:r>
              <a:rPr kumimoji="1" lang="ja-JP" altLang="en-US" b="1" u="sng" dirty="0"/>
              <a:t>％</a:t>
            </a:r>
            <a:endParaRPr kumimoji="1"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志望先企業の役員　　　　　　　　　　　　　　　　→　　</a:t>
            </a:r>
            <a:r>
              <a:rPr kumimoji="1" lang="en-US" altLang="ja-JP" b="1" u="sng" dirty="0"/>
              <a:t>22.6%</a:t>
            </a:r>
          </a:p>
          <a:p>
            <a:pPr algn="l">
              <a:lnSpc>
                <a:spcPct val="120000"/>
              </a:lnSpc>
              <a:spcAft>
                <a:spcPts val="600"/>
              </a:spcAft>
              <a:buClr>
                <a:schemeClr val="tx2"/>
              </a:buClr>
            </a:pPr>
            <a:endParaRPr kumimoji="1" lang="en-US" altLang="ja-JP" sz="1200" dirty="0"/>
          </a:p>
          <a:p>
            <a:pPr algn="l">
              <a:lnSpc>
                <a:spcPct val="120000"/>
              </a:lnSpc>
              <a:spcAft>
                <a:spcPts val="600"/>
              </a:spcAft>
              <a:buClr>
                <a:schemeClr val="tx2"/>
              </a:buClr>
            </a:pPr>
            <a:endParaRPr kumimoji="1" lang="ja-JP" altLang="en-US" sz="1200" dirty="0"/>
          </a:p>
        </p:txBody>
      </p:sp>
      <p:sp>
        <p:nvSpPr>
          <p:cNvPr id="8" name="テキスト ボックス 7">
            <a:extLst>
              <a:ext uri="{FF2B5EF4-FFF2-40B4-BE49-F238E27FC236}">
                <a16:creationId xmlns:a16="http://schemas.microsoft.com/office/drawing/2014/main" id="{8D94DC79-BE3F-9A0A-D407-6404331844D7}"/>
              </a:ext>
            </a:extLst>
          </p:cNvPr>
          <p:cNvSpPr txBox="1"/>
          <p:nvPr/>
        </p:nvSpPr>
        <p:spPr>
          <a:xfrm>
            <a:off x="2590799" y="6196065"/>
            <a:ext cx="6781801" cy="340093"/>
          </a:xfrm>
          <a:prstGeom prst="rect">
            <a:avLst/>
          </a:prstGeom>
          <a:noFill/>
        </p:spPr>
        <p:txBody>
          <a:bodyPr wrap="square" rtlCol="0">
            <a:spAutoFit/>
          </a:bodyPr>
          <a:lstStyle/>
          <a:p>
            <a:pPr algn="l">
              <a:lnSpc>
                <a:spcPct val="120000"/>
              </a:lnSpc>
              <a:spcAft>
                <a:spcPts val="600"/>
              </a:spcAft>
              <a:buClr>
                <a:schemeClr val="tx2"/>
              </a:buClr>
            </a:pPr>
            <a:r>
              <a:rPr kumimoji="1" lang="ja-JP" altLang="en-US" sz="1400" dirty="0"/>
              <a:t>出典：「令和５年度職場のハラスメントに関する実態調査報告書」（厚生労働省）</a:t>
            </a:r>
          </a:p>
        </p:txBody>
      </p:sp>
    </p:spTree>
    <p:extLst>
      <p:ext uri="{BB962C8B-B14F-4D97-AF65-F5344CB8AC3E}">
        <p14:creationId xmlns:p14="http://schemas.microsoft.com/office/powerpoint/2010/main" val="22285826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586167-C4BF-CF6A-1965-47CA9F3E041B}"/>
              </a:ext>
            </a:extLst>
          </p:cNvPr>
          <p:cNvSpPr>
            <a:spLocks noGrp="1"/>
          </p:cNvSpPr>
          <p:nvPr>
            <p:ph type="title"/>
          </p:nvPr>
        </p:nvSpPr>
        <p:spPr/>
        <p:txBody>
          <a:bodyPr/>
          <a:lstStyle/>
          <a:p>
            <a:r>
              <a:rPr lang="ja-JP" altLang="en-US" sz="2000" dirty="0">
                <a:latin typeface="+mn-ea"/>
              </a:rPr>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2FB0ACE0-686F-56E7-E5AD-4F2C8F04283D}"/>
              </a:ext>
            </a:extLst>
          </p:cNvPr>
          <p:cNvSpPr>
            <a:spLocks noGrp="1"/>
          </p:cNvSpPr>
          <p:nvPr>
            <p:ph type="sldNum" sz="quarter" idx="4"/>
          </p:nvPr>
        </p:nvSpPr>
        <p:spPr/>
        <p:txBody>
          <a:bodyPr/>
          <a:lstStyle/>
          <a:p>
            <a:fld id="{48F63A3B-78C7-47BE-AE5E-E10140E04643}" type="slidenum">
              <a:rPr lang="en-US" smtClean="0"/>
              <a:pPr/>
              <a:t>49</a:t>
            </a:fld>
            <a:endParaRPr lang="en-US" dirty="0"/>
          </a:p>
        </p:txBody>
      </p:sp>
      <p:sp>
        <p:nvSpPr>
          <p:cNvPr id="4" name="テキスト プレースホルダー 3">
            <a:extLst>
              <a:ext uri="{FF2B5EF4-FFF2-40B4-BE49-F238E27FC236}">
                <a16:creationId xmlns:a16="http://schemas.microsoft.com/office/drawing/2014/main" id="{596A3B6C-CF98-93A2-6223-41E6D8880218}"/>
              </a:ext>
            </a:extLst>
          </p:cNvPr>
          <p:cNvSpPr>
            <a:spLocks noGrp="1"/>
          </p:cNvSpPr>
          <p:nvPr>
            <p:ph type="body" sz="quarter" idx="13"/>
          </p:nvPr>
        </p:nvSpPr>
        <p:spPr>
          <a:xfrm>
            <a:off x="0" y="828000"/>
            <a:ext cx="9907200" cy="1056022"/>
          </a:xfrm>
        </p:spPr>
        <p:txBody>
          <a:bodyPr/>
          <a:lstStyle/>
          <a:p>
            <a:r>
              <a:rPr lang="ja-JP" altLang="en-US" dirty="0"/>
              <a:t>就活ハラスメントに該当する行動として挙げられるのが、セクシュアルハラスメントです。女性に限らず、男性も被害を受けることがあります。また、採用する側という優越的な立場を利用したパワーハラスメントなども考えられます。</a:t>
            </a:r>
            <a:endParaRPr lang="en-US" altLang="ja-JP" dirty="0"/>
          </a:p>
        </p:txBody>
      </p:sp>
      <p:sp>
        <p:nvSpPr>
          <p:cNvPr id="6" name="テキスト ボックス 5">
            <a:extLst>
              <a:ext uri="{FF2B5EF4-FFF2-40B4-BE49-F238E27FC236}">
                <a16:creationId xmlns:a16="http://schemas.microsoft.com/office/drawing/2014/main" id="{8773B6FF-5830-7061-C265-826D4DF0A2A6}"/>
              </a:ext>
            </a:extLst>
          </p:cNvPr>
          <p:cNvSpPr txBox="1"/>
          <p:nvPr/>
        </p:nvSpPr>
        <p:spPr>
          <a:xfrm>
            <a:off x="533400" y="2088615"/>
            <a:ext cx="5257800" cy="2866939"/>
          </a:xfrm>
          <a:prstGeom prst="rect">
            <a:avLst/>
          </a:prstGeom>
          <a:noFill/>
        </p:spPr>
        <p:txBody>
          <a:bodyPr wrap="square" rtlCol="0">
            <a:spAutoFit/>
          </a:bodyPr>
          <a:lstStyle/>
          <a:p>
            <a:pPr>
              <a:lnSpc>
                <a:spcPct val="120000"/>
              </a:lnSpc>
              <a:spcAft>
                <a:spcPts val="600"/>
              </a:spcAft>
              <a:buClr>
                <a:schemeClr val="tx2"/>
              </a:buClr>
            </a:pPr>
            <a:r>
              <a:rPr lang="ja-JP" altLang="en-US" b="1" u="sng" dirty="0"/>
              <a:t>ハラスメントの具体的行為は</a:t>
            </a:r>
            <a:endParaRPr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食事やデートへの執拗な誘い　　→　　</a:t>
            </a:r>
            <a:r>
              <a:rPr kumimoji="1" lang="en-US" altLang="ja-JP" b="1" u="sng" dirty="0"/>
              <a:t>33.2%</a:t>
            </a:r>
          </a:p>
          <a:p>
            <a:pPr algn="l">
              <a:lnSpc>
                <a:spcPct val="120000"/>
              </a:lnSpc>
              <a:spcAft>
                <a:spcPts val="600"/>
              </a:spcAft>
              <a:buClr>
                <a:schemeClr val="tx2"/>
              </a:buClr>
            </a:pPr>
            <a:endParaRPr kumimoji="1" lang="en-US" altLang="ja-JP" u="sng" dirty="0"/>
          </a:p>
          <a:p>
            <a:pPr algn="l">
              <a:lnSpc>
                <a:spcPct val="120000"/>
              </a:lnSpc>
              <a:spcAft>
                <a:spcPts val="600"/>
              </a:spcAft>
              <a:buClr>
                <a:schemeClr val="tx2"/>
              </a:buClr>
            </a:pPr>
            <a:r>
              <a:rPr kumimoji="1" lang="ja-JP" altLang="en-US" sz="1400" u="sng" dirty="0"/>
              <a:t>○</a:t>
            </a:r>
            <a:r>
              <a:rPr kumimoji="1" lang="ja-JP" altLang="en-US" u="sng" dirty="0"/>
              <a:t>性的な冗談やからかい　　　　　→　　</a:t>
            </a:r>
            <a:r>
              <a:rPr kumimoji="1" lang="en-US" altLang="ja-JP" b="1" u="sng" dirty="0"/>
              <a:t>28.9%</a:t>
            </a:r>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u="sng" dirty="0"/>
              <a:t>性的な事実関係に関する質問　　→　　</a:t>
            </a:r>
            <a:r>
              <a:rPr kumimoji="1" lang="en-US" altLang="ja-JP" b="1" u="sng" dirty="0"/>
              <a:t>26.0%</a:t>
            </a:r>
          </a:p>
        </p:txBody>
      </p:sp>
      <p:sp>
        <p:nvSpPr>
          <p:cNvPr id="5" name="テキスト ボックス 4">
            <a:extLst>
              <a:ext uri="{FF2B5EF4-FFF2-40B4-BE49-F238E27FC236}">
                <a16:creationId xmlns:a16="http://schemas.microsoft.com/office/drawing/2014/main" id="{C90B957D-0485-F731-C063-308F77A029F6}"/>
              </a:ext>
            </a:extLst>
          </p:cNvPr>
          <p:cNvSpPr txBox="1"/>
          <p:nvPr/>
        </p:nvSpPr>
        <p:spPr>
          <a:xfrm>
            <a:off x="2731140" y="6058074"/>
            <a:ext cx="6781801" cy="340093"/>
          </a:xfrm>
          <a:prstGeom prst="rect">
            <a:avLst/>
          </a:prstGeom>
          <a:noFill/>
        </p:spPr>
        <p:txBody>
          <a:bodyPr wrap="square" rtlCol="0">
            <a:spAutoFit/>
          </a:bodyPr>
          <a:lstStyle/>
          <a:p>
            <a:pPr algn="l">
              <a:lnSpc>
                <a:spcPct val="120000"/>
              </a:lnSpc>
              <a:spcAft>
                <a:spcPts val="600"/>
              </a:spcAft>
              <a:buClr>
                <a:schemeClr val="tx2"/>
              </a:buClr>
            </a:pPr>
            <a:r>
              <a:rPr kumimoji="1" lang="ja-JP" altLang="en-US" sz="1400" dirty="0"/>
              <a:t>出典：「令和５年度職場のハラスメントに関する実態調査報告書」（厚生労働省）</a:t>
            </a:r>
          </a:p>
        </p:txBody>
      </p:sp>
    </p:spTree>
    <p:extLst>
      <p:ext uri="{BB962C8B-B14F-4D97-AF65-F5344CB8AC3E}">
        <p14:creationId xmlns:p14="http://schemas.microsoft.com/office/powerpoint/2010/main" val="20710338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C89BA2-DBE5-B1FB-298A-6142F73DA956}"/>
              </a:ext>
            </a:extLst>
          </p:cNvPr>
          <p:cNvSpPr>
            <a:spLocks noGrp="1"/>
          </p:cNvSpPr>
          <p:nvPr>
            <p:ph type="title"/>
          </p:nvPr>
        </p:nvSpPr>
        <p:spPr/>
        <p:txBody>
          <a:bodyPr/>
          <a:lstStyle/>
          <a:p>
            <a:r>
              <a:rPr lang="ja-JP" altLang="en-US" sz="2000" dirty="0">
                <a:latin typeface="+mn-ea"/>
              </a:rPr>
              <a:t>求職者等に対するセクシュアルハラスメント対策</a:t>
            </a:r>
            <a:endParaRPr kumimoji="1" lang="ja-JP" altLang="en-US" dirty="0"/>
          </a:p>
        </p:txBody>
      </p:sp>
      <p:sp>
        <p:nvSpPr>
          <p:cNvPr id="3" name="スライド番号プレースホルダー 2">
            <a:extLst>
              <a:ext uri="{FF2B5EF4-FFF2-40B4-BE49-F238E27FC236}">
                <a16:creationId xmlns:a16="http://schemas.microsoft.com/office/drawing/2014/main" id="{72619791-EE2C-C6C7-3E33-6E7D6C6D7065}"/>
              </a:ext>
            </a:extLst>
          </p:cNvPr>
          <p:cNvSpPr>
            <a:spLocks noGrp="1"/>
          </p:cNvSpPr>
          <p:nvPr>
            <p:ph type="sldNum" sz="quarter" idx="4"/>
          </p:nvPr>
        </p:nvSpPr>
        <p:spPr/>
        <p:txBody>
          <a:bodyPr/>
          <a:lstStyle/>
          <a:p>
            <a:fld id="{48F63A3B-78C7-47BE-AE5E-E10140E04643}" type="slidenum">
              <a:rPr lang="en-US" smtClean="0"/>
              <a:pPr/>
              <a:t>50</a:t>
            </a:fld>
            <a:endParaRPr lang="en-US" dirty="0"/>
          </a:p>
        </p:txBody>
      </p:sp>
      <p:sp>
        <p:nvSpPr>
          <p:cNvPr id="4" name="テキスト プレースホルダー 3">
            <a:extLst>
              <a:ext uri="{FF2B5EF4-FFF2-40B4-BE49-F238E27FC236}">
                <a16:creationId xmlns:a16="http://schemas.microsoft.com/office/drawing/2014/main" id="{8C625CD3-C042-2407-B284-D45FF3582E0F}"/>
              </a:ext>
            </a:extLst>
          </p:cNvPr>
          <p:cNvSpPr>
            <a:spLocks noGrp="1"/>
          </p:cNvSpPr>
          <p:nvPr>
            <p:ph type="body" sz="quarter" idx="13"/>
          </p:nvPr>
        </p:nvSpPr>
        <p:spPr>
          <a:xfrm>
            <a:off x="0" y="828000"/>
            <a:ext cx="9907200" cy="535880"/>
          </a:xfrm>
        </p:spPr>
        <p:txBody>
          <a:bodyPr/>
          <a:lstStyle/>
          <a:p>
            <a:r>
              <a:rPr lang="ja-JP" altLang="en-US" dirty="0"/>
              <a:t>就活ハラスメントが起きるタイミングは企業側の人が学生と接触するときです。</a:t>
            </a:r>
            <a:endParaRPr lang="en-US" altLang="ja-JP" dirty="0"/>
          </a:p>
        </p:txBody>
      </p:sp>
      <p:sp>
        <p:nvSpPr>
          <p:cNvPr id="7" name="テキスト ボックス 6">
            <a:extLst>
              <a:ext uri="{FF2B5EF4-FFF2-40B4-BE49-F238E27FC236}">
                <a16:creationId xmlns:a16="http://schemas.microsoft.com/office/drawing/2014/main" id="{2AD564B0-B1BF-D8E2-0878-4C941DCFC63A}"/>
              </a:ext>
            </a:extLst>
          </p:cNvPr>
          <p:cNvSpPr txBox="1"/>
          <p:nvPr/>
        </p:nvSpPr>
        <p:spPr>
          <a:xfrm>
            <a:off x="-76200" y="1467574"/>
            <a:ext cx="9906000" cy="4881336"/>
          </a:xfrm>
          <a:prstGeom prst="rect">
            <a:avLst/>
          </a:prstGeom>
          <a:noFill/>
        </p:spPr>
        <p:txBody>
          <a:bodyPr wrap="square" rtlCol="0">
            <a:spAutoFit/>
          </a:bodyPr>
          <a:lstStyle/>
          <a:p>
            <a:pPr>
              <a:lnSpc>
                <a:spcPct val="120000"/>
              </a:lnSpc>
              <a:spcAft>
                <a:spcPts val="600"/>
              </a:spcAft>
              <a:buClr>
                <a:schemeClr val="tx2"/>
              </a:buClr>
            </a:pPr>
            <a:r>
              <a:rPr lang="ja-JP" altLang="en-US" b="1" u="sng" dirty="0"/>
              <a:t>どのような場面で就活ハラスメントが起きる？</a:t>
            </a:r>
            <a:endParaRPr lang="en-US" altLang="ja-JP" b="1" u="sng" dirty="0"/>
          </a:p>
          <a:p>
            <a:pPr algn="l">
              <a:lnSpc>
                <a:spcPct val="120000"/>
              </a:lnSpc>
              <a:spcAft>
                <a:spcPts val="600"/>
              </a:spcAft>
              <a:buClr>
                <a:schemeClr val="tx2"/>
              </a:buClr>
            </a:pPr>
            <a:endParaRPr kumimoji="1" lang="en-US" altLang="ja-JP" dirty="0"/>
          </a:p>
          <a:p>
            <a:pPr algn="l">
              <a:lnSpc>
                <a:spcPct val="120000"/>
              </a:lnSpc>
              <a:spcAft>
                <a:spcPts val="600"/>
              </a:spcAft>
              <a:buClr>
                <a:schemeClr val="tx2"/>
              </a:buClr>
            </a:pPr>
            <a:r>
              <a:rPr kumimoji="1" lang="ja-JP" altLang="en-US" sz="1400" u="sng" dirty="0"/>
              <a:t>○</a:t>
            </a:r>
            <a:r>
              <a:rPr kumimoji="1" lang="ja-JP" altLang="en-US" sz="1600" u="sng" dirty="0"/>
              <a:t>リクルーターと会ったとき　　　　　　　　　　　　　　　　　　　　　　　　　　　　　　　→</a:t>
            </a:r>
            <a:r>
              <a:rPr kumimoji="1" lang="en-US" altLang="ja-JP" sz="1600" b="1" u="sng" dirty="0"/>
              <a:t>32.8%</a:t>
            </a:r>
          </a:p>
          <a:p>
            <a:pPr algn="l">
              <a:lnSpc>
                <a:spcPct val="120000"/>
              </a:lnSpc>
              <a:spcAft>
                <a:spcPts val="600"/>
              </a:spcAft>
              <a:buClr>
                <a:schemeClr val="tx2"/>
              </a:buClr>
            </a:pPr>
            <a:endParaRPr kumimoji="1" lang="en-US" altLang="ja-JP" sz="1600" u="sng" dirty="0"/>
          </a:p>
          <a:p>
            <a:pPr algn="l">
              <a:lnSpc>
                <a:spcPct val="120000"/>
              </a:lnSpc>
              <a:spcAft>
                <a:spcPts val="600"/>
              </a:spcAft>
              <a:buClr>
                <a:schemeClr val="tx2"/>
              </a:buClr>
            </a:pPr>
            <a:r>
              <a:rPr kumimoji="1" lang="ja-JP" altLang="en-US" sz="1400" u="sng" dirty="0"/>
              <a:t>○</a:t>
            </a:r>
            <a:r>
              <a:rPr kumimoji="1" lang="ja-JP" altLang="en-US" sz="1600" u="sng" dirty="0"/>
              <a:t>内々定を受けた後　　　　　　　　　　　　　　　　　　　　　　　　　　　　　　　　　　　→</a:t>
            </a:r>
            <a:r>
              <a:rPr kumimoji="1" lang="en-US" altLang="ja-JP" sz="1600" b="1" u="sng" dirty="0"/>
              <a:t>26.0%</a:t>
            </a:r>
          </a:p>
          <a:p>
            <a:pPr algn="l">
              <a:lnSpc>
                <a:spcPct val="120000"/>
              </a:lnSpc>
              <a:spcAft>
                <a:spcPts val="600"/>
              </a:spcAft>
              <a:buClr>
                <a:schemeClr val="tx2"/>
              </a:buClr>
            </a:pPr>
            <a:endParaRPr kumimoji="1" lang="en-US" altLang="ja-JP" sz="1600" u="sng" dirty="0"/>
          </a:p>
          <a:p>
            <a:pPr algn="l">
              <a:lnSpc>
                <a:spcPct val="120000"/>
              </a:lnSpc>
              <a:spcAft>
                <a:spcPts val="600"/>
              </a:spcAft>
              <a:buClr>
                <a:schemeClr val="tx2"/>
              </a:buClr>
            </a:pPr>
            <a:r>
              <a:rPr kumimoji="1" lang="ja-JP" altLang="en-US" sz="1400" u="sng" dirty="0"/>
              <a:t>○</a:t>
            </a:r>
            <a:r>
              <a:rPr kumimoji="1" lang="ja-JP" altLang="en-US" sz="1600" u="sng" dirty="0"/>
              <a:t>内々定を受けたとき　　　　　　　　　　　　　　　　　　　　　　　　　　　　　　　　　　→</a:t>
            </a:r>
            <a:r>
              <a:rPr kumimoji="1" lang="en-US" altLang="ja-JP" sz="1600" b="1" u="sng" dirty="0"/>
              <a:t>23.8%</a:t>
            </a:r>
          </a:p>
          <a:p>
            <a:pPr algn="l">
              <a:lnSpc>
                <a:spcPct val="120000"/>
              </a:lnSpc>
              <a:spcAft>
                <a:spcPts val="600"/>
              </a:spcAft>
              <a:buClr>
                <a:schemeClr val="tx2"/>
              </a:buClr>
            </a:pPr>
            <a:endParaRPr kumimoji="1" lang="en-US" altLang="ja-JP" sz="1600" u="sng" dirty="0"/>
          </a:p>
          <a:p>
            <a:pPr algn="l">
              <a:lnSpc>
                <a:spcPct val="120000"/>
              </a:lnSpc>
              <a:spcAft>
                <a:spcPts val="600"/>
              </a:spcAft>
              <a:buClr>
                <a:schemeClr val="tx2"/>
              </a:buClr>
            </a:pPr>
            <a:r>
              <a:rPr kumimoji="1" lang="ja-JP" altLang="en-US" sz="1400" u="sng" dirty="0"/>
              <a:t>○</a:t>
            </a:r>
            <a:r>
              <a:rPr kumimoji="1" lang="en-US" altLang="ja-JP" sz="1600" u="sng" dirty="0"/>
              <a:t>SNS</a:t>
            </a:r>
            <a:r>
              <a:rPr kumimoji="1" lang="ja-JP" altLang="en-US" sz="1600" u="sng" dirty="0"/>
              <a:t>や就活マッチングアプリを通じて志望先企業の従業員とやりとりや相談等を行っていたとき→</a:t>
            </a:r>
            <a:r>
              <a:rPr kumimoji="1" lang="en-US" altLang="ja-JP" sz="1600" b="1" u="sng" dirty="0"/>
              <a:t>23.8%</a:t>
            </a:r>
            <a:r>
              <a:rPr kumimoji="1" lang="ja-JP" altLang="en-US" sz="1600" u="sng" dirty="0"/>
              <a:t>　　　　　　　　　　　　　　　　　　　</a:t>
            </a:r>
            <a:endParaRPr kumimoji="1" lang="en-US" altLang="ja-JP" sz="1600" dirty="0"/>
          </a:p>
          <a:p>
            <a:pPr algn="l">
              <a:lnSpc>
                <a:spcPct val="120000"/>
              </a:lnSpc>
              <a:spcAft>
                <a:spcPts val="600"/>
              </a:spcAft>
              <a:buClr>
                <a:schemeClr val="tx2"/>
              </a:buClr>
            </a:pPr>
            <a:endParaRPr kumimoji="1" lang="en-US" altLang="ja-JP" sz="1400" u="sng" dirty="0"/>
          </a:p>
          <a:p>
            <a:pPr algn="l">
              <a:lnSpc>
                <a:spcPct val="120000"/>
              </a:lnSpc>
              <a:spcAft>
                <a:spcPts val="600"/>
              </a:spcAft>
              <a:buClr>
                <a:schemeClr val="tx2"/>
              </a:buClr>
            </a:pPr>
            <a:r>
              <a:rPr kumimoji="1" lang="ja-JP" altLang="en-US" sz="1400" u="sng" dirty="0"/>
              <a:t>○</a:t>
            </a:r>
            <a:r>
              <a:rPr kumimoji="1" lang="ja-JP" altLang="en-US" sz="1600" u="sng" dirty="0"/>
              <a:t>志望先企業の従業員との酒席の場　　　　　　　　　　　　　　　　　　　　　　　　　　　　→</a:t>
            </a:r>
            <a:r>
              <a:rPr kumimoji="1" lang="en-US" altLang="ja-JP" sz="1600" b="1" u="sng" dirty="0"/>
              <a:t>20.4%</a:t>
            </a:r>
          </a:p>
          <a:p>
            <a:pPr algn="l">
              <a:lnSpc>
                <a:spcPct val="120000"/>
              </a:lnSpc>
              <a:spcAft>
                <a:spcPts val="600"/>
              </a:spcAft>
              <a:buClr>
                <a:schemeClr val="tx2"/>
              </a:buClr>
            </a:pPr>
            <a:endParaRPr kumimoji="1" lang="en-US" altLang="ja-JP" sz="1600" dirty="0"/>
          </a:p>
          <a:p>
            <a:pPr algn="l">
              <a:lnSpc>
                <a:spcPct val="120000"/>
              </a:lnSpc>
              <a:spcAft>
                <a:spcPts val="600"/>
              </a:spcAft>
              <a:buClr>
                <a:schemeClr val="tx2"/>
              </a:buClr>
            </a:pPr>
            <a:r>
              <a:rPr kumimoji="1" lang="ja-JP" altLang="en-US" sz="1400" u="sng" dirty="0"/>
              <a:t>○</a:t>
            </a:r>
            <a:r>
              <a:rPr kumimoji="1" lang="ja-JP" altLang="en-US" sz="1600" u="sng" dirty="0"/>
              <a:t>就職採用面接を受けたとき　　　　　　　　　　　　　　　　　　　　　　　　　　　　　　　→</a:t>
            </a:r>
            <a:r>
              <a:rPr kumimoji="1" lang="en-US" altLang="ja-JP" sz="1600" b="1" u="sng" dirty="0"/>
              <a:t>17.9%</a:t>
            </a:r>
            <a:endParaRPr kumimoji="1" lang="ja-JP" altLang="en-US" sz="1600" b="1" u="sng" dirty="0"/>
          </a:p>
        </p:txBody>
      </p:sp>
      <p:sp>
        <p:nvSpPr>
          <p:cNvPr id="5" name="テキスト ボックス 4">
            <a:extLst>
              <a:ext uri="{FF2B5EF4-FFF2-40B4-BE49-F238E27FC236}">
                <a16:creationId xmlns:a16="http://schemas.microsoft.com/office/drawing/2014/main" id="{DB9C375B-1F64-BFFA-C053-6C75376DE72E}"/>
              </a:ext>
            </a:extLst>
          </p:cNvPr>
          <p:cNvSpPr txBox="1"/>
          <p:nvPr/>
        </p:nvSpPr>
        <p:spPr>
          <a:xfrm>
            <a:off x="2590800" y="6366111"/>
            <a:ext cx="6781801" cy="340093"/>
          </a:xfrm>
          <a:prstGeom prst="rect">
            <a:avLst/>
          </a:prstGeom>
          <a:noFill/>
        </p:spPr>
        <p:txBody>
          <a:bodyPr wrap="square" rtlCol="0">
            <a:spAutoFit/>
          </a:bodyPr>
          <a:lstStyle/>
          <a:p>
            <a:pPr algn="l">
              <a:lnSpc>
                <a:spcPct val="120000"/>
              </a:lnSpc>
              <a:spcAft>
                <a:spcPts val="600"/>
              </a:spcAft>
              <a:buClr>
                <a:schemeClr val="tx2"/>
              </a:buClr>
            </a:pPr>
            <a:r>
              <a:rPr kumimoji="1" lang="ja-JP" altLang="en-US" sz="1400" dirty="0"/>
              <a:t>出典：「令和５年度職場のハラスメントに関する実態調査報告書」（厚生労働省）</a:t>
            </a:r>
          </a:p>
        </p:txBody>
      </p:sp>
    </p:spTree>
    <p:extLst>
      <p:ext uri="{BB962C8B-B14F-4D97-AF65-F5344CB8AC3E}">
        <p14:creationId xmlns:p14="http://schemas.microsoft.com/office/powerpoint/2010/main" val="1545414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F60ED4-225F-0940-32F0-06B29AB55715}"/>
              </a:ext>
            </a:extLst>
          </p:cNvPr>
          <p:cNvSpPr>
            <a:spLocks noGrp="1"/>
          </p:cNvSpPr>
          <p:nvPr>
            <p:ph type="title"/>
          </p:nvPr>
        </p:nvSpPr>
        <p:spPr/>
        <p:txBody>
          <a:bodyPr/>
          <a:lstStyle/>
          <a:p>
            <a:r>
              <a:rPr kumimoji="1" lang="ja-JP" altLang="en-US" sz="2000" dirty="0"/>
              <a:t>参考資料等のご案内</a:t>
            </a:r>
          </a:p>
        </p:txBody>
      </p:sp>
      <p:sp>
        <p:nvSpPr>
          <p:cNvPr id="3" name="スライド番号プレースホルダー 2">
            <a:extLst>
              <a:ext uri="{FF2B5EF4-FFF2-40B4-BE49-F238E27FC236}">
                <a16:creationId xmlns:a16="http://schemas.microsoft.com/office/drawing/2014/main" id="{684FF428-175C-DF5C-EE42-2B83833D583C}"/>
              </a:ext>
            </a:extLst>
          </p:cNvPr>
          <p:cNvSpPr>
            <a:spLocks noGrp="1"/>
          </p:cNvSpPr>
          <p:nvPr>
            <p:ph type="sldNum" sz="quarter" idx="4"/>
          </p:nvPr>
        </p:nvSpPr>
        <p:spPr/>
        <p:txBody>
          <a:bodyPr/>
          <a:lstStyle/>
          <a:p>
            <a:fld id="{48F63A3B-78C7-47BE-AE5E-E10140E04643}" type="slidenum">
              <a:rPr lang="en-US" smtClean="0"/>
              <a:pPr/>
              <a:t>51</a:t>
            </a:fld>
            <a:endParaRPr lang="en-US" dirty="0"/>
          </a:p>
        </p:txBody>
      </p:sp>
      <p:pic>
        <p:nvPicPr>
          <p:cNvPr id="6" name="図 5"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2F141CAB-38D8-1341-9D03-3096412A763A}"/>
              </a:ext>
            </a:extLst>
          </p:cNvPr>
          <p:cNvPicPr>
            <a:picLocks noChangeAspect="1"/>
          </p:cNvPicPr>
          <p:nvPr/>
        </p:nvPicPr>
        <p:blipFill>
          <a:blip r:embed="rId2">
            <a:extLst>
              <a:ext uri="{28A0092B-C50C-407E-A947-70E740481C1C}">
                <a14:useLocalDpi xmlns:a14="http://schemas.microsoft.com/office/drawing/2010/main" val="0"/>
              </a:ext>
            </a:extLst>
          </a:blip>
          <a:srcRect r="37513" b="57783"/>
          <a:stretch>
            <a:fillRect/>
          </a:stretch>
        </p:blipFill>
        <p:spPr>
          <a:xfrm>
            <a:off x="249818" y="1169164"/>
            <a:ext cx="4703182" cy="5334000"/>
          </a:xfrm>
          <a:prstGeom prst="rect">
            <a:avLst/>
          </a:prstGeom>
        </p:spPr>
      </p:pic>
      <p:pic>
        <p:nvPicPr>
          <p:cNvPr id="8" name="図 7"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39898DDA-7782-FBB1-C984-35FA97BA5BD0}"/>
              </a:ext>
            </a:extLst>
          </p:cNvPr>
          <p:cNvPicPr>
            <a:picLocks noChangeAspect="1"/>
          </p:cNvPicPr>
          <p:nvPr/>
        </p:nvPicPr>
        <p:blipFill>
          <a:blip r:embed="rId3" cstate="print">
            <a:extLst>
              <a:ext uri="{28A0092B-C50C-407E-A947-70E740481C1C}">
                <a14:useLocalDpi xmlns:a14="http://schemas.microsoft.com/office/drawing/2010/main" val="0"/>
              </a:ext>
            </a:extLst>
          </a:blip>
          <a:srcRect l="20769" t="21733" r="21538" b="4774"/>
          <a:stretch>
            <a:fillRect/>
          </a:stretch>
        </p:blipFill>
        <p:spPr>
          <a:xfrm>
            <a:off x="5573393" y="1103839"/>
            <a:ext cx="3492874" cy="2421726"/>
          </a:xfrm>
          <a:prstGeom prst="rect">
            <a:avLst/>
          </a:prstGeom>
        </p:spPr>
      </p:pic>
      <p:pic>
        <p:nvPicPr>
          <p:cNvPr id="10" name="図 9" descr="グラフィカル ユーザー インターフェイス, アプリケーション, Word&#10;&#10;AI 生成コンテンツは誤りを含む可能性があります。">
            <a:extLst>
              <a:ext uri="{FF2B5EF4-FFF2-40B4-BE49-F238E27FC236}">
                <a16:creationId xmlns:a16="http://schemas.microsoft.com/office/drawing/2014/main" id="{5D17ED15-38C1-543B-D77A-82E39DBE9C63}"/>
              </a:ext>
            </a:extLst>
          </p:cNvPr>
          <p:cNvPicPr>
            <a:picLocks noChangeAspect="1"/>
          </p:cNvPicPr>
          <p:nvPr/>
        </p:nvPicPr>
        <p:blipFill>
          <a:blip r:embed="rId4" cstate="print">
            <a:extLst>
              <a:ext uri="{28A0092B-C50C-407E-A947-70E740481C1C}">
                <a14:useLocalDpi xmlns:a14="http://schemas.microsoft.com/office/drawing/2010/main" val="0"/>
              </a:ext>
            </a:extLst>
          </a:blip>
          <a:srcRect l="33077" t="13255" r="33077" b="3360"/>
          <a:stretch>
            <a:fillRect/>
          </a:stretch>
        </p:blipFill>
        <p:spPr>
          <a:xfrm>
            <a:off x="7290764" y="3700375"/>
            <a:ext cx="2114822" cy="2835783"/>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インク 11">
                <a:extLst>
                  <a:ext uri="{FF2B5EF4-FFF2-40B4-BE49-F238E27FC236}">
                    <a16:creationId xmlns:a16="http://schemas.microsoft.com/office/drawing/2014/main" id="{C0F24C4C-3F5F-9DC5-F44F-06AA2428B1BC}"/>
                  </a:ext>
                </a:extLst>
              </p14:cNvPr>
              <p14:cNvContentPartPr/>
              <p14:nvPr/>
            </p14:nvContentPartPr>
            <p14:xfrm>
              <a:off x="692000" y="3638270"/>
              <a:ext cx="1507320" cy="36000"/>
            </p14:xfrm>
          </p:contentPart>
        </mc:Choice>
        <mc:Fallback xmlns="">
          <p:pic>
            <p:nvPicPr>
              <p:cNvPr id="12" name="インク 11">
                <a:extLst>
                  <a:ext uri="{FF2B5EF4-FFF2-40B4-BE49-F238E27FC236}">
                    <a16:creationId xmlns:a16="http://schemas.microsoft.com/office/drawing/2014/main" id="{C0F24C4C-3F5F-9DC5-F44F-06AA2428B1BC}"/>
                  </a:ext>
                </a:extLst>
              </p:cNvPr>
              <p:cNvPicPr/>
              <p:nvPr/>
            </p:nvPicPr>
            <p:blipFill>
              <a:blip r:embed="rId6"/>
              <a:stretch>
                <a:fillRect/>
              </a:stretch>
            </p:blipFill>
            <p:spPr>
              <a:xfrm>
                <a:off x="638000" y="3530630"/>
                <a:ext cx="161496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インク 13">
                <a:extLst>
                  <a:ext uri="{FF2B5EF4-FFF2-40B4-BE49-F238E27FC236}">
                    <a16:creationId xmlns:a16="http://schemas.microsoft.com/office/drawing/2014/main" id="{DDF4FF2C-0E21-D59E-D01E-8838D521D895}"/>
                  </a:ext>
                </a:extLst>
              </p14:cNvPr>
              <p14:cNvContentPartPr/>
              <p14:nvPr/>
            </p14:nvContentPartPr>
            <p14:xfrm>
              <a:off x="660320" y="5681990"/>
              <a:ext cx="2799720" cy="27000"/>
            </p14:xfrm>
          </p:contentPart>
        </mc:Choice>
        <mc:Fallback xmlns="">
          <p:pic>
            <p:nvPicPr>
              <p:cNvPr id="14" name="インク 13">
                <a:extLst>
                  <a:ext uri="{FF2B5EF4-FFF2-40B4-BE49-F238E27FC236}">
                    <a16:creationId xmlns:a16="http://schemas.microsoft.com/office/drawing/2014/main" id="{DDF4FF2C-0E21-D59E-D01E-8838D521D895}"/>
                  </a:ext>
                </a:extLst>
              </p:cNvPr>
              <p:cNvPicPr/>
              <p:nvPr/>
            </p:nvPicPr>
            <p:blipFill>
              <a:blip r:embed="rId8"/>
              <a:stretch>
                <a:fillRect/>
              </a:stretch>
            </p:blipFill>
            <p:spPr>
              <a:xfrm>
                <a:off x="606327" y="5573990"/>
                <a:ext cx="2907346"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インク 15">
                <a:extLst>
                  <a:ext uri="{FF2B5EF4-FFF2-40B4-BE49-F238E27FC236}">
                    <a16:creationId xmlns:a16="http://schemas.microsoft.com/office/drawing/2014/main" id="{F4DF0726-5040-E845-4B69-5C5496B73719}"/>
                  </a:ext>
                </a:extLst>
              </p14:cNvPr>
              <p14:cNvContentPartPr/>
              <p14:nvPr/>
            </p14:nvContentPartPr>
            <p14:xfrm>
              <a:off x="685620" y="6007601"/>
              <a:ext cx="1724400" cy="26640"/>
            </p14:xfrm>
          </p:contentPart>
        </mc:Choice>
        <mc:Fallback xmlns="">
          <p:pic>
            <p:nvPicPr>
              <p:cNvPr id="16" name="インク 15">
                <a:extLst>
                  <a:ext uri="{FF2B5EF4-FFF2-40B4-BE49-F238E27FC236}">
                    <a16:creationId xmlns:a16="http://schemas.microsoft.com/office/drawing/2014/main" id="{F4DF0726-5040-E845-4B69-5C5496B73719}"/>
                  </a:ext>
                </a:extLst>
              </p:cNvPr>
              <p:cNvPicPr/>
              <p:nvPr/>
            </p:nvPicPr>
            <p:blipFill>
              <a:blip r:embed="rId10"/>
              <a:stretch>
                <a:fillRect/>
              </a:stretch>
            </p:blipFill>
            <p:spPr>
              <a:xfrm>
                <a:off x="631980" y="5899961"/>
                <a:ext cx="1832040" cy="242280"/>
              </a:xfrm>
              <a:prstGeom prst="rect">
                <a:avLst/>
              </a:prstGeom>
            </p:spPr>
          </p:pic>
        </mc:Fallback>
      </mc:AlternateContent>
      <p:pic>
        <p:nvPicPr>
          <p:cNvPr id="5" name="図 4" descr="グラフィカル ユーザー インターフェイス, アプリケーション, Word&#10;&#10;AI 生成コンテンツは誤りを含む可能性があります。">
            <a:extLst>
              <a:ext uri="{FF2B5EF4-FFF2-40B4-BE49-F238E27FC236}">
                <a16:creationId xmlns:a16="http://schemas.microsoft.com/office/drawing/2014/main" id="{B3A361B6-E796-C6DD-B8CC-FE89359674E0}"/>
              </a:ext>
            </a:extLst>
          </p:cNvPr>
          <p:cNvPicPr>
            <a:picLocks noChangeAspect="1"/>
          </p:cNvPicPr>
          <p:nvPr/>
        </p:nvPicPr>
        <p:blipFill>
          <a:blip r:embed="rId11" cstate="print">
            <a:extLst>
              <a:ext uri="{28A0092B-C50C-407E-A947-70E740481C1C}">
                <a14:useLocalDpi xmlns:a14="http://schemas.microsoft.com/office/drawing/2010/main" val="0"/>
              </a:ext>
            </a:extLst>
          </a:blip>
          <a:srcRect l="32308" t="34454" r="33847"/>
          <a:stretch>
            <a:fillRect/>
          </a:stretch>
        </p:blipFill>
        <p:spPr>
          <a:xfrm>
            <a:off x="4724399" y="3836164"/>
            <a:ext cx="2457178" cy="2589955"/>
          </a:xfrm>
          <a:prstGeom prst="rect">
            <a:avLst/>
          </a:prstGeom>
        </p:spPr>
      </p:pic>
      <p:sp>
        <p:nvSpPr>
          <p:cNvPr id="7" name="テキスト ボックス 6">
            <a:extLst>
              <a:ext uri="{FF2B5EF4-FFF2-40B4-BE49-F238E27FC236}">
                <a16:creationId xmlns:a16="http://schemas.microsoft.com/office/drawing/2014/main" id="{B33C061F-144F-37BF-B330-24CBCB58F92C}"/>
              </a:ext>
            </a:extLst>
          </p:cNvPr>
          <p:cNvSpPr txBox="1"/>
          <p:nvPr/>
        </p:nvSpPr>
        <p:spPr>
          <a:xfrm>
            <a:off x="6205541" y="871256"/>
            <a:ext cx="2228578" cy="304699"/>
          </a:xfrm>
          <a:prstGeom prst="rect">
            <a:avLst/>
          </a:prstGeom>
          <a:noFill/>
        </p:spPr>
        <p:txBody>
          <a:bodyPr wrap="square" rtlCol="0">
            <a:spAutoFit/>
          </a:bodyPr>
          <a:lstStyle/>
          <a:p>
            <a:pPr algn="l">
              <a:lnSpc>
                <a:spcPct val="120000"/>
              </a:lnSpc>
              <a:spcAft>
                <a:spcPts val="600"/>
              </a:spcAft>
              <a:buClr>
                <a:schemeClr val="tx2"/>
              </a:buClr>
            </a:pPr>
            <a:r>
              <a:rPr kumimoji="1" lang="ja-JP" altLang="en-US" sz="1200" b="1" dirty="0"/>
              <a:t>ハラスメント対策周知チラシ</a:t>
            </a:r>
          </a:p>
        </p:txBody>
      </p:sp>
      <p:sp>
        <p:nvSpPr>
          <p:cNvPr id="9" name="テキスト ボックス 8">
            <a:extLst>
              <a:ext uri="{FF2B5EF4-FFF2-40B4-BE49-F238E27FC236}">
                <a16:creationId xmlns:a16="http://schemas.microsoft.com/office/drawing/2014/main" id="{2637951A-277C-3205-ED12-A61B11B4C7A5}"/>
              </a:ext>
            </a:extLst>
          </p:cNvPr>
          <p:cNvSpPr txBox="1"/>
          <p:nvPr/>
        </p:nvSpPr>
        <p:spPr>
          <a:xfrm>
            <a:off x="5690847" y="3583835"/>
            <a:ext cx="2981461" cy="304699"/>
          </a:xfrm>
          <a:prstGeom prst="rect">
            <a:avLst/>
          </a:prstGeom>
          <a:noFill/>
        </p:spPr>
        <p:txBody>
          <a:bodyPr wrap="square" rtlCol="0">
            <a:spAutoFit/>
          </a:bodyPr>
          <a:lstStyle/>
          <a:p>
            <a:pPr algn="l">
              <a:lnSpc>
                <a:spcPct val="120000"/>
              </a:lnSpc>
              <a:spcAft>
                <a:spcPts val="600"/>
              </a:spcAft>
              <a:buClr>
                <a:schemeClr val="tx2"/>
              </a:buClr>
            </a:pPr>
            <a:r>
              <a:rPr kumimoji="1" lang="ja-JP" altLang="en-US" sz="1200" b="1" dirty="0"/>
              <a:t>ハラスメントの防止に関する規定例等</a:t>
            </a:r>
          </a:p>
        </p:txBody>
      </p:sp>
    </p:spTree>
    <p:extLst>
      <p:ext uri="{BB962C8B-B14F-4D97-AF65-F5344CB8AC3E}">
        <p14:creationId xmlns:p14="http://schemas.microsoft.com/office/powerpoint/2010/main" val="10008919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9F762-807A-25F2-BA4B-8301853E20A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EF3696D-6E15-88AC-51E8-6CAB623F9995}"/>
              </a:ext>
            </a:extLst>
          </p:cNvPr>
          <p:cNvSpPr>
            <a:spLocks noGrp="1"/>
          </p:cNvSpPr>
          <p:nvPr>
            <p:ph type="title"/>
          </p:nvPr>
        </p:nvSpPr>
        <p:spPr/>
        <p:txBody>
          <a:bodyPr/>
          <a:lstStyle/>
          <a:p>
            <a:r>
              <a:rPr kumimoji="1" lang="ja-JP" altLang="en-US" sz="2000" dirty="0"/>
              <a:t>参考資料等のご案内</a:t>
            </a:r>
          </a:p>
        </p:txBody>
      </p:sp>
      <p:sp>
        <p:nvSpPr>
          <p:cNvPr id="3" name="スライド番号プレースホルダー 2">
            <a:extLst>
              <a:ext uri="{FF2B5EF4-FFF2-40B4-BE49-F238E27FC236}">
                <a16:creationId xmlns:a16="http://schemas.microsoft.com/office/drawing/2014/main" id="{CEA8A620-11CE-26D8-F18E-5816031542AE}"/>
              </a:ext>
            </a:extLst>
          </p:cNvPr>
          <p:cNvSpPr>
            <a:spLocks noGrp="1"/>
          </p:cNvSpPr>
          <p:nvPr>
            <p:ph type="sldNum" sz="quarter" idx="4"/>
          </p:nvPr>
        </p:nvSpPr>
        <p:spPr/>
        <p:txBody>
          <a:bodyPr/>
          <a:lstStyle/>
          <a:p>
            <a:fld id="{48F63A3B-78C7-47BE-AE5E-E10140E04643}" type="slidenum">
              <a:rPr lang="en-US" smtClean="0"/>
              <a:pPr/>
              <a:t>52</a:t>
            </a:fld>
            <a:endParaRPr lang="en-US" dirty="0"/>
          </a:p>
        </p:txBody>
      </p:sp>
      <p:pic>
        <p:nvPicPr>
          <p:cNvPr id="11" name="図 10" descr="グラフィカル ユーザー インターフェイス, Web サイト&#10;&#10;AI 生成コンテンツは誤りを含む可能性があります。">
            <a:extLst>
              <a:ext uri="{FF2B5EF4-FFF2-40B4-BE49-F238E27FC236}">
                <a16:creationId xmlns:a16="http://schemas.microsoft.com/office/drawing/2014/main" id="{C7B0CE23-DB0A-FCB5-0735-398CDD876169}"/>
              </a:ext>
            </a:extLst>
          </p:cNvPr>
          <p:cNvPicPr>
            <a:picLocks noChangeAspect="1"/>
          </p:cNvPicPr>
          <p:nvPr/>
        </p:nvPicPr>
        <p:blipFill>
          <a:blip r:embed="rId2">
            <a:extLst>
              <a:ext uri="{28A0092B-C50C-407E-A947-70E740481C1C}">
                <a14:useLocalDpi xmlns:a14="http://schemas.microsoft.com/office/drawing/2010/main" val="0"/>
              </a:ext>
            </a:extLst>
          </a:blip>
          <a:srcRect t="31627" r="1307"/>
          <a:stretch>
            <a:fillRect/>
          </a:stretch>
        </p:blipFill>
        <p:spPr>
          <a:xfrm>
            <a:off x="242443" y="2895600"/>
            <a:ext cx="9421114" cy="3552340"/>
          </a:xfrm>
          <a:prstGeom prst="rect">
            <a:avLst/>
          </a:prstGeom>
        </p:spPr>
      </p:pic>
      <p:sp>
        <p:nvSpPr>
          <p:cNvPr id="13" name="テキスト ボックス 12">
            <a:extLst>
              <a:ext uri="{FF2B5EF4-FFF2-40B4-BE49-F238E27FC236}">
                <a16:creationId xmlns:a16="http://schemas.microsoft.com/office/drawing/2014/main" id="{E1FA3637-B65A-69AA-AED1-FE9D47C76CF1}"/>
              </a:ext>
            </a:extLst>
          </p:cNvPr>
          <p:cNvSpPr txBox="1"/>
          <p:nvPr/>
        </p:nvSpPr>
        <p:spPr>
          <a:xfrm>
            <a:off x="723943" y="1023877"/>
            <a:ext cx="8458114" cy="1675843"/>
          </a:xfrm>
          <a:prstGeom prst="rect">
            <a:avLst/>
          </a:prstGeom>
          <a:noFill/>
        </p:spPr>
        <p:txBody>
          <a:bodyPr wrap="square" rtlCol="0">
            <a:spAutoFit/>
          </a:bodyPr>
          <a:lstStyle/>
          <a:p>
            <a:pPr>
              <a:lnSpc>
                <a:spcPct val="120000"/>
              </a:lnSpc>
              <a:spcAft>
                <a:spcPts val="600"/>
              </a:spcAft>
              <a:buClr>
                <a:schemeClr val="tx2"/>
              </a:buClr>
            </a:pPr>
            <a:r>
              <a:rPr lang="ja-JP" altLang="en-US" sz="2000" b="1" dirty="0"/>
              <a:t>あかるい職場応援団</a:t>
            </a:r>
            <a:endParaRPr lang="en-US" altLang="ja-JP" sz="2000" b="1" dirty="0"/>
          </a:p>
          <a:p>
            <a:pPr>
              <a:lnSpc>
                <a:spcPct val="120000"/>
              </a:lnSpc>
              <a:spcAft>
                <a:spcPts val="600"/>
              </a:spcAft>
              <a:buClr>
                <a:schemeClr val="tx2"/>
              </a:buClr>
            </a:pPr>
            <a:r>
              <a:rPr lang="ja-JP" altLang="en-US" dirty="0"/>
              <a:t>厚生労働省委託事業によるハラスメントに関する総合情報サイトです。</a:t>
            </a:r>
            <a:endParaRPr lang="en-US" altLang="ja-JP" dirty="0"/>
          </a:p>
          <a:p>
            <a:pPr>
              <a:lnSpc>
                <a:spcPct val="120000"/>
              </a:lnSpc>
              <a:spcAft>
                <a:spcPts val="600"/>
              </a:spcAft>
              <a:buClr>
                <a:schemeClr val="tx2"/>
              </a:buClr>
            </a:pPr>
            <a:r>
              <a:rPr kumimoji="1" lang="ja-JP" altLang="en-US" dirty="0"/>
              <a:t>ハラスメントに関する動画や資料等を掲載しています。</a:t>
            </a:r>
            <a:endParaRPr kumimoji="1" lang="en-US" altLang="ja-JP" dirty="0"/>
          </a:p>
          <a:p>
            <a:pPr>
              <a:lnSpc>
                <a:spcPct val="120000"/>
              </a:lnSpc>
              <a:spcAft>
                <a:spcPts val="600"/>
              </a:spcAft>
              <a:buClr>
                <a:schemeClr val="tx2"/>
              </a:buClr>
            </a:pPr>
            <a:r>
              <a:rPr kumimoji="1" lang="ja-JP" altLang="en-US" dirty="0"/>
              <a:t>是非ご活用ください。</a:t>
            </a:r>
          </a:p>
        </p:txBody>
      </p:sp>
    </p:spTree>
    <p:extLst>
      <p:ext uri="{BB962C8B-B14F-4D97-AF65-F5344CB8AC3E}">
        <p14:creationId xmlns:p14="http://schemas.microsoft.com/office/powerpoint/2010/main" val="17046823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9AFDD9-CC49-9B3B-42F7-D87ACC5EAD02}"/>
              </a:ext>
            </a:extLst>
          </p:cNvPr>
          <p:cNvSpPr>
            <a:spLocks noGrp="1"/>
          </p:cNvSpPr>
          <p:nvPr>
            <p:ph type="title"/>
          </p:nvPr>
        </p:nvSpPr>
        <p:spPr/>
        <p:txBody>
          <a:bodyPr/>
          <a:lstStyle/>
          <a:p>
            <a:r>
              <a:rPr kumimoji="1" lang="ja-JP" altLang="en-US" sz="2000" dirty="0"/>
              <a:t>参考資料等のご案内</a:t>
            </a:r>
          </a:p>
        </p:txBody>
      </p:sp>
      <p:sp>
        <p:nvSpPr>
          <p:cNvPr id="3" name="スライド番号プレースホルダー 2">
            <a:extLst>
              <a:ext uri="{FF2B5EF4-FFF2-40B4-BE49-F238E27FC236}">
                <a16:creationId xmlns:a16="http://schemas.microsoft.com/office/drawing/2014/main" id="{74D6C550-FD26-A23B-9A7B-FC04EDF4C11E}"/>
              </a:ext>
            </a:extLst>
          </p:cNvPr>
          <p:cNvSpPr>
            <a:spLocks noGrp="1"/>
          </p:cNvSpPr>
          <p:nvPr>
            <p:ph type="sldNum" sz="quarter" idx="4"/>
          </p:nvPr>
        </p:nvSpPr>
        <p:spPr/>
        <p:txBody>
          <a:bodyPr/>
          <a:lstStyle/>
          <a:p>
            <a:fld id="{48F63A3B-78C7-47BE-AE5E-E10140E04643}" type="slidenum">
              <a:rPr lang="en-US" smtClean="0"/>
              <a:pPr/>
              <a:t>53</a:t>
            </a:fld>
            <a:endParaRPr lang="en-US" dirty="0"/>
          </a:p>
        </p:txBody>
      </p:sp>
      <p:sp>
        <p:nvSpPr>
          <p:cNvPr id="7" name="テキスト ボックス 6">
            <a:extLst>
              <a:ext uri="{FF2B5EF4-FFF2-40B4-BE49-F238E27FC236}">
                <a16:creationId xmlns:a16="http://schemas.microsoft.com/office/drawing/2014/main" id="{D9096546-5850-1172-D9BA-EBB1D748733E}"/>
              </a:ext>
            </a:extLst>
          </p:cNvPr>
          <p:cNvSpPr txBox="1"/>
          <p:nvPr/>
        </p:nvSpPr>
        <p:spPr>
          <a:xfrm>
            <a:off x="79488" y="1576379"/>
            <a:ext cx="6261341" cy="4275658"/>
          </a:xfrm>
          <a:prstGeom prst="rect">
            <a:avLst/>
          </a:prstGeom>
          <a:noFill/>
        </p:spPr>
        <p:txBody>
          <a:bodyPr wrap="square" rtlCol="0">
            <a:spAutoFit/>
          </a:bodyPr>
          <a:lstStyle/>
          <a:p>
            <a:pPr>
              <a:lnSpc>
                <a:spcPct val="120000"/>
              </a:lnSpc>
              <a:spcAft>
                <a:spcPts val="600"/>
              </a:spcAft>
              <a:buClr>
                <a:schemeClr val="tx2"/>
              </a:buClr>
            </a:pPr>
            <a:endParaRPr kumimoji="1" lang="en-US" altLang="ja-JP" sz="1400" dirty="0"/>
          </a:p>
          <a:p>
            <a:pPr algn="l">
              <a:lnSpc>
                <a:spcPct val="120000"/>
              </a:lnSpc>
              <a:spcAft>
                <a:spcPts val="600"/>
              </a:spcAft>
              <a:buClr>
                <a:schemeClr val="tx2"/>
              </a:buClr>
            </a:pPr>
            <a:r>
              <a:rPr kumimoji="1" lang="ja-JP" altLang="en-US" sz="1400" dirty="0"/>
              <a:t>〇事業主が講ずべきハラスメント対策パンフレット</a:t>
            </a:r>
            <a:endParaRPr kumimoji="1" lang="en-US" altLang="ja-JP" sz="1400" dirty="0"/>
          </a:p>
          <a:p>
            <a:pPr algn="l">
              <a:lnSpc>
                <a:spcPct val="120000"/>
              </a:lnSpc>
              <a:spcAft>
                <a:spcPts val="600"/>
              </a:spcAft>
              <a:buClr>
                <a:schemeClr val="tx2"/>
              </a:buClr>
            </a:pPr>
            <a:endParaRPr kumimoji="1" lang="en-US" altLang="ja-JP" sz="1400" dirty="0"/>
          </a:p>
          <a:p>
            <a:pPr algn="l">
              <a:lnSpc>
                <a:spcPct val="120000"/>
              </a:lnSpc>
              <a:spcAft>
                <a:spcPts val="600"/>
              </a:spcAft>
              <a:buClr>
                <a:schemeClr val="tx2"/>
              </a:buClr>
            </a:pPr>
            <a:r>
              <a:rPr kumimoji="1" lang="ja-JP" altLang="en-US" sz="1400" dirty="0"/>
              <a:t>○あかるい職場応援団</a:t>
            </a:r>
            <a:endParaRPr kumimoji="1" lang="en-US" altLang="ja-JP" sz="1400" dirty="0"/>
          </a:p>
          <a:p>
            <a:pPr algn="l">
              <a:lnSpc>
                <a:spcPct val="120000"/>
              </a:lnSpc>
              <a:spcAft>
                <a:spcPts val="600"/>
              </a:spcAft>
              <a:buClr>
                <a:schemeClr val="tx2"/>
              </a:buClr>
            </a:pPr>
            <a:r>
              <a:rPr kumimoji="1" lang="ja-JP" altLang="en-US" sz="1400" dirty="0"/>
              <a:t>（</a:t>
            </a:r>
            <a:r>
              <a:rPr kumimoji="1" lang="en-US" altLang="ja-JP" sz="1400" dirty="0">
                <a:hlinkClick r:id="rId3"/>
              </a:rPr>
              <a:t>https://www.no-harassment.mhlw.go.jp/</a:t>
            </a:r>
            <a:r>
              <a:rPr kumimoji="1" lang="ja-JP" altLang="en-US" sz="1400" dirty="0"/>
              <a:t>）</a:t>
            </a:r>
            <a:endParaRPr kumimoji="1" lang="en-US" altLang="ja-JP" sz="1400" dirty="0"/>
          </a:p>
          <a:p>
            <a:pPr algn="l">
              <a:lnSpc>
                <a:spcPct val="120000"/>
              </a:lnSpc>
              <a:spcAft>
                <a:spcPts val="600"/>
              </a:spcAft>
              <a:buClr>
                <a:schemeClr val="tx2"/>
              </a:buClr>
            </a:pPr>
            <a:endParaRPr kumimoji="1" lang="en-US" altLang="ja-JP" sz="1400" dirty="0"/>
          </a:p>
          <a:p>
            <a:pPr algn="l">
              <a:lnSpc>
                <a:spcPct val="120000"/>
              </a:lnSpc>
              <a:spcAft>
                <a:spcPts val="600"/>
              </a:spcAft>
              <a:buClr>
                <a:schemeClr val="tx2"/>
              </a:buClr>
            </a:pPr>
            <a:r>
              <a:rPr kumimoji="1" lang="ja-JP" altLang="en-US" sz="1400" dirty="0"/>
              <a:t>○和歌山労働局ホームページ</a:t>
            </a:r>
            <a:endParaRPr kumimoji="1" lang="en-US" altLang="ja-JP" sz="1400" dirty="0"/>
          </a:p>
          <a:p>
            <a:pPr algn="l">
              <a:lnSpc>
                <a:spcPct val="120000"/>
              </a:lnSpc>
              <a:spcAft>
                <a:spcPts val="600"/>
              </a:spcAft>
              <a:buClr>
                <a:schemeClr val="tx2"/>
              </a:buClr>
            </a:pPr>
            <a:r>
              <a:rPr kumimoji="1" lang="ja-JP" altLang="en-US" sz="1400" dirty="0"/>
              <a:t>（</a:t>
            </a:r>
            <a:r>
              <a:rPr kumimoji="1" lang="en-US" altLang="ja-JP" sz="1400" dirty="0">
                <a:hlinkClick r:id="rId4"/>
              </a:rPr>
              <a:t>https://jsite.mhlw.go.jp/wakayama-roudoukyoku/newpage_00076.html</a:t>
            </a:r>
            <a:r>
              <a:rPr kumimoji="1" lang="ja-JP" altLang="en-US" sz="1400" dirty="0"/>
              <a:t>）</a:t>
            </a:r>
            <a:endParaRPr kumimoji="1" lang="en-US" altLang="ja-JP" sz="1400" dirty="0"/>
          </a:p>
          <a:p>
            <a:pPr algn="l">
              <a:lnSpc>
                <a:spcPct val="120000"/>
              </a:lnSpc>
              <a:spcAft>
                <a:spcPts val="600"/>
              </a:spcAft>
              <a:buClr>
                <a:schemeClr val="tx2"/>
              </a:buClr>
            </a:pPr>
            <a:endParaRPr kumimoji="1" lang="en-US" altLang="ja-JP" sz="1400" dirty="0"/>
          </a:p>
          <a:p>
            <a:pPr algn="l">
              <a:lnSpc>
                <a:spcPct val="120000"/>
              </a:lnSpc>
              <a:spcAft>
                <a:spcPts val="600"/>
              </a:spcAft>
              <a:buClr>
                <a:schemeClr val="tx2"/>
              </a:buClr>
            </a:pPr>
            <a:r>
              <a:rPr kumimoji="1" lang="ja-JP" altLang="en-US" sz="1400" dirty="0"/>
              <a:t>〇厚生労働省ホームページ</a:t>
            </a:r>
            <a:endParaRPr kumimoji="1" lang="en-US" altLang="ja-JP" sz="1400" dirty="0"/>
          </a:p>
          <a:p>
            <a:pPr algn="l">
              <a:lnSpc>
                <a:spcPct val="120000"/>
              </a:lnSpc>
              <a:spcAft>
                <a:spcPts val="600"/>
              </a:spcAft>
              <a:buClr>
                <a:schemeClr val="tx2"/>
              </a:buClr>
            </a:pPr>
            <a:r>
              <a:rPr kumimoji="1" lang="ja-JP" altLang="en-US" sz="1400" dirty="0"/>
              <a:t>（</a:t>
            </a:r>
            <a:r>
              <a:rPr kumimoji="1" lang="en-US" altLang="ja-JP" sz="1400" dirty="0">
                <a:hlinkClick r:id="rId5"/>
              </a:rPr>
              <a:t>https://www.mhlw.go.jp/stf/seisakunitsuite/bunya/koyou_roudou/koyoukintou/seisaku06/index.html</a:t>
            </a:r>
            <a:r>
              <a:rPr kumimoji="1" lang="ja-JP" altLang="en-US" sz="1400" dirty="0"/>
              <a:t>）</a:t>
            </a:r>
            <a:endParaRPr kumimoji="1" lang="en-US" altLang="ja-JP" sz="1400" dirty="0"/>
          </a:p>
          <a:p>
            <a:pPr algn="l">
              <a:lnSpc>
                <a:spcPct val="120000"/>
              </a:lnSpc>
              <a:spcAft>
                <a:spcPts val="600"/>
              </a:spcAft>
              <a:buClr>
                <a:schemeClr val="tx2"/>
              </a:buClr>
            </a:pPr>
            <a:endParaRPr kumimoji="1" lang="en-US" altLang="ja-JP" sz="1400" dirty="0"/>
          </a:p>
        </p:txBody>
      </p:sp>
      <p:pic>
        <p:nvPicPr>
          <p:cNvPr id="5" name="図 4" descr="グラフィカル ユーザー インターフェイス, アプリケーション&#10;&#10;AI 生成コンテンツは誤りを含む可能性があります。">
            <a:extLst>
              <a:ext uri="{FF2B5EF4-FFF2-40B4-BE49-F238E27FC236}">
                <a16:creationId xmlns:a16="http://schemas.microsoft.com/office/drawing/2014/main" id="{73E41FEA-5292-EAED-75CD-0859671B44BD}"/>
              </a:ext>
            </a:extLst>
          </p:cNvPr>
          <p:cNvPicPr>
            <a:picLocks noChangeAspect="1"/>
          </p:cNvPicPr>
          <p:nvPr/>
        </p:nvPicPr>
        <p:blipFill>
          <a:blip r:embed="rId6" cstate="print">
            <a:extLst>
              <a:ext uri="{28A0092B-C50C-407E-A947-70E740481C1C}">
                <a14:useLocalDpi xmlns:a14="http://schemas.microsoft.com/office/drawing/2010/main" val="0"/>
              </a:ext>
            </a:extLst>
          </a:blip>
          <a:srcRect l="34616" t="37280" r="35384"/>
          <a:stretch>
            <a:fillRect/>
          </a:stretch>
        </p:blipFill>
        <p:spPr>
          <a:xfrm>
            <a:off x="5997462" y="1370823"/>
            <a:ext cx="1825512" cy="2077227"/>
          </a:xfrm>
          <a:prstGeom prst="rect">
            <a:avLst/>
          </a:prstGeom>
        </p:spPr>
      </p:pic>
      <p:pic>
        <p:nvPicPr>
          <p:cNvPr id="8" name="図 7" descr="グラフィカル ユーザー インターフェイス, Web サイト&#10;&#10;AI 生成コンテンツは誤りを含む可能性があります。">
            <a:extLst>
              <a:ext uri="{FF2B5EF4-FFF2-40B4-BE49-F238E27FC236}">
                <a16:creationId xmlns:a16="http://schemas.microsoft.com/office/drawing/2014/main" id="{E38F3228-C3BE-4E6C-2871-E3F79857CCCB}"/>
              </a:ext>
            </a:extLst>
          </p:cNvPr>
          <p:cNvPicPr>
            <a:picLocks noChangeAspect="1"/>
          </p:cNvPicPr>
          <p:nvPr/>
        </p:nvPicPr>
        <p:blipFill>
          <a:blip r:embed="rId7" cstate="print">
            <a:extLst>
              <a:ext uri="{28A0092B-C50C-407E-A947-70E740481C1C}">
                <a14:useLocalDpi xmlns:a14="http://schemas.microsoft.com/office/drawing/2010/main" val="0"/>
              </a:ext>
            </a:extLst>
          </a:blip>
          <a:srcRect t="31627" r="1307"/>
          <a:stretch>
            <a:fillRect/>
          </a:stretch>
        </p:blipFill>
        <p:spPr>
          <a:xfrm>
            <a:off x="6269227" y="3907124"/>
            <a:ext cx="3276600" cy="1235480"/>
          </a:xfrm>
          <a:prstGeom prst="rect">
            <a:avLst/>
          </a:prstGeom>
        </p:spPr>
      </p:pic>
      <p:pic>
        <p:nvPicPr>
          <p:cNvPr id="12" name="図 11" descr="グラフィカル ユーザー インターフェイス, テキスト, アプリケーション, Word&#10;&#10;AI 生成コンテンツは誤りを含む可能性があります。">
            <a:extLst>
              <a:ext uri="{FF2B5EF4-FFF2-40B4-BE49-F238E27FC236}">
                <a16:creationId xmlns:a16="http://schemas.microsoft.com/office/drawing/2014/main" id="{6AC1F0E8-C893-5838-3241-15E79FB6E3B9}"/>
              </a:ext>
            </a:extLst>
          </p:cNvPr>
          <p:cNvPicPr>
            <a:picLocks noChangeAspect="1"/>
          </p:cNvPicPr>
          <p:nvPr/>
        </p:nvPicPr>
        <p:blipFill>
          <a:blip r:embed="rId8" cstate="print">
            <a:extLst>
              <a:ext uri="{28A0092B-C50C-407E-A947-70E740481C1C}">
                <a14:useLocalDpi xmlns:a14="http://schemas.microsoft.com/office/drawing/2010/main" val="0"/>
              </a:ext>
            </a:extLst>
          </a:blip>
          <a:srcRect l="35289" t="35867" r="36086"/>
          <a:stretch>
            <a:fillRect/>
          </a:stretch>
        </p:blipFill>
        <p:spPr>
          <a:xfrm>
            <a:off x="8001000" y="1375269"/>
            <a:ext cx="1676400" cy="2044206"/>
          </a:xfrm>
          <a:prstGeom prst="rect">
            <a:avLst/>
          </a:prstGeom>
        </p:spPr>
      </p:pic>
    </p:spTree>
    <p:extLst>
      <p:ext uri="{BB962C8B-B14F-4D97-AF65-F5344CB8AC3E}">
        <p14:creationId xmlns:p14="http://schemas.microsoft.com/office/powerpoint/2010/main" val="2929160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9CF07454-B0F0-074F-A9C2-487699ED6A95}"/>
              </a:ext>
            </a:extLst>
          </p:cNvPr>
          <p:cNvSpPr>
            <a:spLocks noGrp="1"/>
          </p:cNvSpPr>
          <p:nvPr>
            <p:ph type="body" sz="quarter" idx="12"/>
          </p:nvPr>
        </p:nvSpPr>
        <p:spPr>
          <a:xfrm>
            <a:off x="1308735" y="5002768"/>
            <a:ext cx="7315200" cy="452432"/>
          </a:xfrm>
        </p:spPr>
        <p:txBody>
          <a:bodyPr/>
          <a:lstStyle/>
          <a:p>
            <a:pPr algn="ctr"/>
            <a:r>
              <a:rPr lang="ja-JP" altLang="en-US" sz="2400" dirty="0"/>
              <a:t>和歌山労働局　雇用環境・均等室</a:t>
            </a:r>
            <a:endParaRPr lang="en-US" altLang="ja-JP" sz="2400" dirty="0"/>
          </a:p>
        </p:txBody>
      </p:sp>
      <p:sp>
        <p:nvSpPr>
          <p:cNvPr id="3" name="タイトル 2">
            <a:extLst>
              <a:ext uri="{FF2B5EF4-FFF2-40B4-BE49-F238E27FC236}">
                <a16:creationId xmlns:a16="http://schemas.microsoft.com/office/drawing/2014/main" id="{38D1F1D2-7C5A-6D4D-8A19-B68E75AFC762}"/>
              </a:ext>
            </a:extLst>
          </p:cNvPr>
          <p:cNvSpPr>
            <a:spLocks noGrp="1"/>
          </p:cNvSpPr>
          <p:nvPr>
            <p:ph type="title"/>
          </p:nvPr>
        </p:nvSpPr>
        <p:spPr>
          <a:xfrm>
            <a:off x="0" y="990600"/>
            <a:ext cx="9897010" cy="2667000"/>
          </a:xfrm>
        </p:spPr>
        <p:txBody>
          <a:bodyPr anchor="t"/>
          <a:lstStyle/>
          <a:p>
            <a:pPr algn="ctr"/>
            <a:r>
              <a:rPr lang="ja-JP" altLang="en-US" dirty="0">
                <a:latin typeface="Meiryo" panose="020B0604030504040204" pitchFamily="34" charset="-128"/>
                <a:ea typeface="Meiryo" panose="020B0604030504040204" pitchFamily="34" charset="-128"/>
              </a:rPr>
              <a:t>　</a:t>
            </a:r>
            <a:br>
              <a:rPr lang="en-US" altLang="ja-JP" dirty="0">
                <a:latin typeface="Meiryo" panose="020B0604030504040204" pitchFamily="34" charset="-128"/>
                <a:ea typeface="Meiryo" panose="020B0604030504040204" pitchFamily="34" charset="-128"/>
              </a:rPr>
            </a:br>
            <a:br>
              <a:rPr lang="en-US" altLang="ja-JP" sz="4400" dirty="0">
                <a:latin typeface="Meiryo" panose="020B0604030504040204" pitchFamily="34" charset="-128"/>
                <a:ea typeface="Meiryo" panose="020B0604030504040204" pitchFamily="34" charset="-128"/>
              </a:rPr>
            </a:br>
            <a:r>
              <a:rPr lang="ja-JP" altLang="en-US" dirty="0">
                <a:latin typeface="Meiryo" panose="020B0604030504040204" pitchFamily="34" charset="-128"/>
                <a:ea typeface="Meiryo" panose="020B0604030504040204" pitchFamily="34" charset="-128"/>
              </a:rPr>
              <a:t>　</a:t>
            </a:r>
            <a:r>
              <a:rPr lang="ja-JP" altLang="en-US" b="0" dirty="0">
                <a:latin typeface="Meiryo" panose="020B0604030504040204" pitchFamily="34" charset="-128"/>
                <a:ea typeface="Meiryo" panose="020B0604030504040204" pitchFamily="34" charset="-128"/>
              </a:rPr>
              <a:t>ご清聴ありがとうございました。</a:t>
            </a:r>
            <a:endParaRPr kumimoji="1" lang="ja-JP" altLang="en-US" b="0" dirty="0"/>
          </a:p>
        </p:txBody>
      </p:sp>
      <p:sp>
        <p:nvSpPr>
          <p:cNvPr id="4" name="テキスト プレースホルダー 3">
            <a:extLst>
              <a:ext uri="{FF2B5EF4-FFF2-40B4-BE49-F238E27FC236}">
                <a16:creationId xmlns:a16="http://schemas.microsoft.com/office/drawing/2014/main" id="{4E7BD0D4-BAD8-7E4A-878A-F0E64AA9C52B}"/>
              </a:ext>
            </a:extLst>
          </p:cNvPr>
          <p:cNvSpPr>
            <a:spLocks noGrp="1"/>
          </p:cNvSpPr>
          <p:nvPr>
            <p:ph type="body" sz="quarter" idx="13"/>
          </p:nvPr>
        </p:nvSpPr>
        <p:spPr>
          <a:xfrm>
            <a:off x="3037" y="3883908"/>
            <a:ext cx="9924453" cy="892552"/>
          </a:xfrm>
        </p:spPr>
        <p:txBody>
          <a:bodyPr/>
          <a:lstStyle/>
          <a:p>
            <a:r>
              <a:rPr lang="ja-JP" altLang="en-US" sz="4000" dirty="0"/>
              <a:t>　　　</a:t>
            </a:r>
            <a:endParaRPr lang="ja-JP" altLang="en-US" sz="1200" dirty="0"/>
          </a:p>
        </p:txBody>
      </p:sp>
      <p:sp>
        <p:nvSpPr>
          <p:cNvPr id="5" name="タイトル 2">
            <a:extLst>
              <a:ext uri="{FF2B5EF4-FFF2-40B4-BE49-F238E27FC236}">
                <a16:creationId xmlns:a16="http://schemas.microsoft.com/office/drawing/2014/main" id="{38D1F1D2-7C5A-6D4D-8A19-B68E75AFC762}"/>
              </a:ext>
            </a:extLst>
          </p:cNvPr>
          <p:cNvSpPr txBox="1">
            <a:spLocks/>
          </p:cNvSpPr>
          <p:nvPr/>
        </p:nvSpPr>
        <p:spPr>
          <a:xfrm>
            <a:off x="7086600" y="3269992"/>
            <a:ext cx="3017520" cy="533400"/>
          </a:xfrm>
          <a:prstGeom prst="rect">
            <a:avLst/>
          </a:prstGeom>
          <a:noFill/>
          <a:ln w="12700" cap="flat" cmpd="sng" algn="ctr">
            <a:noFill/>
            <a:prstDash val="solid"/>
            <a:miter lim="800000"/>
          </a:ln>
          <a:effectLst/>
        </p:spPr>
        <p:txBody>
          <a:bodyPr lIns="288000" tIns="180000" rIns="360000" bIns="72000" rtlCol="0" anchor="t"/>
          <a:lstStyle>
            <a:lvl1pPr algn="l" defTabSz="914400" rtl="0" eaLnBrk="1" latinLnBrk="0" hangingPunct="1">
              <a:lnSpc>
                <a:spcPct val="90000"/>
              </a:lnSpc>
              <a:spcBef>
                <a:spcPct val="0"/>
              </a:spcBef>
              <a:buNone/>
              <a:defRPr kumimoji="1" lang="en-US" altLang="en-US" sz="2400" b="1" i="0" kern="1200" spc="272">
                <a:solidFill>
                  <a:schemeClr val="tx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1800" dirty="0"/>
              <a:t>令和８年９月７日</a:t>
            </a:r>
          </a:p>
        </p:txBody>
      </p:sp>
    </p:spTree>
    <p:custDataLst>
      <p:tags r:id="rId1"/>
    </p:custDataLst>
    <p:extLst>
      <p:ext uri="{BB962C8B-B14F-4D97-AF65-F5344CB8AC3E}">
        <p14:creationId xmlns:p14="http://schemas.microsoft.com/office/powerpoint/2010/main" val="3235865562"/>
      </p:ext>
    </p:extLst>
  </p:cSld>
  <p:clrMapOvr>
    <a:masterClrMapping/>
  </p:clrMapOvr>
  <mc:AlternateContent xmlns:mc="http://schemas.openxmlformats.org/markup-compatibility/2006" xmlns:p14="http://schemas.microsoft.com/office/powerpoint/2010/main">
    <mc:Choice Requires="p14">
      <p:transition spd="slow" p14:dur="2000" advTm="6853"/>
    </mc:Choice>
    <mc:Fallback xmlns="">
      <p:transition spd="slow" advTm="68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7"/>
</p:tagLst>
</file>

<file path=ppt/tags/tag2.xml><?xml version="1.0" encoding="utf-8"?>
<p:tagLst xmlns:a="http://schemas.openxmlformats.org/drawingml/2006/main" xmlns:r="http://schemas.openxmlformats.org/officeDocument/2006/relationships" xmlns:p="http://schemas.openxmlformats.org/presentationml/2006/main">
  <p:tag name="TIMING" val="|1.8|3.8"/>
</p:tagLst>
</file>

<file path=ppt/tags/tag3.xml><?xml version="1.0" encoding="utf-8"?>
<p:tagLst xmlns:a="http://schemas.openxmlformats.org/drawingml/2006/main" xmlns:r="http://schemas.openxmlformats.org/officeDocument/2006/relationships" xmlns:p="http://schemas.openxmlformats.org/presentationml/2006/main">
  <p:tag name="TIMING" val="|7.3|9.4"/>
</p:tagLst>
</file>

<file path=ppt/tags/tag4.xml><?xml version="1.0" encoding="utf-8"?>
<p:tagLst xmlns:a="http://schemas.openxmlformats.org/drawingml/2006/main" xmlns:r="http://schemas.openxmlformats.org/officeDocument/2006/relationships" xmlns:p="http://schemas.openxmlformats.org/presentationml/2006/main">
  <p:tag name="TIMING" val="|3.7"/>
</p:tagLst>
</file>

<file path=ppt/theme/theme1.xml><?xml version="1.0" encoding="utf-8"?>
<a:theme xmlns:a="http://schemas.openxmlformats.org/drawingml/2006/main" name="Office テーマ">
  <a:themeElements>
    <a:clrScheme name="Co-color">
      <a:dk1>
        <a:srgbClr val="000000"/>
      </a:dk1>
      <a:lt1>
        <a:srgbClr val="FFFFFF"/>
      </a:lt1>
      <a:dk2>
        <a:srgbClr val="103185"/>
      </a:dk2>
      <a:lt2>
        <a:srgbClr val="E4E2ED"/>
      </a:lt2>
      <a:accent1>
        <a:srgbClr val="005CAF"/>
      </a:accent1>
      <a:accent2>
        <a:srgbClr val="DB4D6D"/>
      </a:accent2>
      <a:accent3>
        <a:srgbClr val="66BAB7"/>
      </a:accent3>
      <a:accent4>
        <a:srgbClr val="FEDFE1"/>
      </a:accent4>
      <a:accent5>
        <a:srgbClr val="C9E7E7"/>
      </a:accent5>
      <a:accent6>
        <a:srgbClr val="FDF3B9"/>
      </a:accent6>
      <a:hlink>
        <a:srgbClr val="00489E"/>
      </a:hlink>
      <a:folHlink>
        <a:srgbClr val="00489E"/>
      </a:folHlink>
    </a:clrScheme>
    <a:fontScheme name="Co-font">
      <a:majorFont>
        <a:latin typeface="Segoe UI"/>
        <a:ea typeface="メイリオ"/>
        <a:cs typeface=""/>
      </a:majorFont>
      <a:minorFont>
        <a:latin typeface="Segoe UI"/>
        <a:ea typeface="メイリオ"/>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kumimoji="1" sz="1200" dirty="0" smtClean="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20000"/>
          </a:lnSpc>
          <a:spcAft>
            <a:spcPts val="600"/>
          </a:spcAft>
          <a:buClr>
            <a:schemeClr val="tx2"/>
          </a:buClr>
          <a:defRPr kumimoji="1" sz="12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573F0D3CB47D0F40B688D5301E36CDE4" ma:contentTypeVersion="10" ma:contentTypeDescription="新しいドキュメントを作成します。" ma:contentTypeScope="" ma:versionID="73052524deda3e9b18f62a56b40a3f8d">
  <xsd:schema xmlns:xsd="http://www.w3.org/2001/XMLSchema" xmlns:xs="http://www.w3.org/2001/XMLSchema" xmlns:p="http://schemas.microsoft.com/office/2006/metadata/properties" xmlns:ns2="9e542ebf-0f02-4a5b-a3c6-60cb080530a7" targetNamespace="http://schemas.microsoft.com/office/2006/metadata/properties" ma:root="true" ma:fieldsID="2eb0a2b56d81a1b8855d252ab4930b51" ns2:_="">
    <xsd:import namespace="9e542ebf-0f02-4a5b-a3c6-60cb080530a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542ebf-0f02-4a5b-a3c6-60cb08053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CEF1F3-83CB-4ED3-A3F4-8761232B3425}">
  <ds:schemaRefs>
    <ds:schemaRef ds:uri="http://schemas.microsoft.com/office/2006/documentManagement/types"/>
    <ds:schemaRef ds:uri="http://purl.org/dc/elements/1.1/"/>
    <ds:schemaRef ds:uri="http://www.w3.org/XML/1998/namespace"/>
    <ds:schemaRef ds:uri="9e542ebf-0f02-4a5b-a3c6-60cb080530a7"/>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6D4CDE8-92CA-4D90-A2A1-0EC09C4082DB}">
  <ds:schemaRefs>
    <ds:schemaRef ds:uri="http://schemas.microsoft.com/sharepoint/v3/contenttype/forms"/>
  </ds:schemaRefs>
</ds:datastoreItem>
</file>

<file path=customXml/itemProps3.xml><?xml version="1.0" encoding="utf-8"?>
<ds:datastoreItem xmlns:ds="http://schemas.openxmlformats.org/officeDocument/2006/customXml" ds:itemID="{30A9FB2F-0580-4DD5-A697-9CFC7FCAC992}">
  <ds:schemaRefs>
    <ds:schemaRef ds:uri="9e542ebf-0f02-4a5b-a3c6-60cb080530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22284</TotalTime>
  <Words>9158</Words>
  <Application>Microsoft Office PowerPoint</Application>
  <PresentationFormat>A4 210 x 297 mm</PresentationFormat>
  <Paragraphs>721</Paragraphs>
  <Slides>54</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54</vt:i4>
      </vt:variant>
    </vt:vector>
  </HeadingPairs>
  <TitlesOfParts>
    <vt:vector size="59" baseType="lpstr">
      <vt:lpstr>Meiryo</vt:lpstr>
      <vt:lpstr>游ゴシック</vt:lpstr>
      <vt:lpstr>Arial</vt:lpstr>
      <vt:lpstr>Segoe UI</vt:lpstr>
      <vt:lpstr>Office テーマ</vt:lpstr>
      <vt:lpstr>PowerPoint プレゼンテーション</vt:lpstr>
      <vt:lpstr>目次</vt:lpstr>
      <vt:lpstr>労働施策の総合的な推進並びに労働者の雇用の安定及び職業生活の充実等に関する法律等の一部を改正する法律の概要（令和７年度法律第63号、令和７年６月11日公布）</vt:lpstr>
      <vt:lpstr>ハラスメント対策の強化</vt:lpstr>
      <vt:lpstr>ハラスメント対策の強化</vt:lpstr>
      <vt:lpstr>ハラスメント対策の強化</vt:lpstr>
      <vt:lpstr>ハラスメント対策の強化</vt:lpstr>
      <vt:lpstr>ハラスメント対策の強化</vt:lpstr>
      <vt:lpstr>ハラスメント対策の強化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カスタマーハラスメント対策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求職者等に対するセクシュアルハラスメント対策</vt:lpstr>
      <vt:lpstr>参考資料等のご案内</vt:lpstr>
      <vt:lpstr>参考資料等のご案内</vt:lpstr>
      <vt:lpstr>参考資料等のご案内</vt:lpstr>
      <vt:lpstr>　  　ご清聴ありがとうございました。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赤土友洋</dc:creator>
  <cp:lastModifiedBy>楠井 政人(kusui-masato.le4)</cp:lastModifiedBy>
  <cp:revision>815</cp:revision>
  <cp:lastPrinted>2024-01-17T04:13:50Z</cp:lastPrinted>
  <dcterms:created xsi:type="dcterms:W3CDTF">2021-01-07T10:15:48Z</dcterms:created>
  <dcterms:modified xsi:type="dcterms:W3CDTF">2026-09-04T00:04:24Z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0x010100573F0D3CB47D0F40B688D5301E36CDE4</vt:lpwstr>
  </property>
</Properties>
</file>