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99"/>
    <a:srgbClr val="CCFF33"/>
    <a:srgbClr val="FF6600"/>
    <a:srgbClr val="00CC00"/>
    <a:srgbClr val="00FF00"/>
    <a:srgbClr val="CCFF99"/>
    <a:srgbClr val="006600"/>
    <a:srgbClr val="FF7C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E03E7-C34A-4B6F-8596-A98201AA5279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4A96C-8C04-48D0-9FC0-16283C66D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416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4A96C-8C04-48D0-9FC0-16283C66D6E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66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2025/6/17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0" y="-90039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400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～特設人権相談のご案内</a:t>
            </a:r>
            <a:r>
              <a:rPr lang="ja-JP" altLang="en-US" sz="4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</a:t>
            </a:r>
            <a:endParaRPr lang="ja-JP" altLang="en-US" sz="4000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4" y="911699"/>
            <a:ext cx="6789316" cy="5059893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542630" y="1763642"/>
            <a:ext cx="5894044" cy="328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900"/>
              </a:lnSpc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  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令和７年</a:t>
            </a:r>
            <a:r>
              <a:rPr kumimoji="1" lang="en-US" altLang="ja-JP" sz="2200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12</a:t>
            </a:r>
            <a:r>
              <a:rPr kumimoji="1" lang="ja-JP" altLang="en-US" sz="2200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月７日</a:t>
            </a:r>
            <a:r>
              <a:rPr kumimoji="1" lang="ja-JP" altLang="en-US" sz="2200" b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（日）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900"/>
              </a:lnSpc>
            </a:pP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◆場所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和歌山県民文化会館 </a:t>
            </a:r>
            <a:r>
              <a:rPr kumimoji="1"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410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（和歌山市小松原通</a:t>
            </a:r>
            <a:r>
              <a: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1-1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　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各振興局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（海草振興局除く）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からの</a:t>
            </a:r>
            <a:r>
              <a:rPr lang="ja-JP" altLang="en-US" sz="16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オンライン相談もできます</a:t>
            </a:r>
            <a:r>
              <a:rPr lang="ja-JP" altLang="en-US" sz="1600" b="1" i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    　 　　</a:t>
            </a:r>
            <a:endParaRPr kumimoji="1" lang="en-US" altLang="ja-JP" sz="20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2900"/>
              </a:lnSpc>
            </a:pP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◆定員  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先着</a:t>
            </a:r>
            <a:r>
              <a:rPr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６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名</a:t>
            </a:r>
            <a:endParaRPr kumimoji="1" lang="en-US" altLang="ja-JP" sz="20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◆申込方法  </a:t>
            </a:r>
            <a:r>
              <a:rPr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事前申込み</a:t>
            </a:r>
            <a:endParaRPr lang="en-US" altLang="ja-JP" sz="20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受付開始：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令和７年</a:t>
            </a:r>
            <a:r>
              <a: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140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月７日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（金）</a:t>
            </a:r>
            <a:r>
              <a: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900"/>
              </a:lnSpc>
            </a:pP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◆申込先及び問い合わせ先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和歌山県人権政策課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TEL:073-441-2563 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／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FAX:073-433-4540</a:t>
            </a:r>
          </a:p>
        </p:txBody>
      </p:sp>
      <p:cxnSp>
        <p:nvCxnSpPr>
          <p:cNvPr id="20" name="直線コネクタ 19"/>
          <p:cNvCxnSpPr/>
          <p:nvPr/>
        </p:nvCxnSpPr>
        <p:spPr>
          <a:xfrm>
            <a:off x="0" y="695969"/>
            <a:ext cx="6858000" cy="40678"/>
          </a:xfrm>
          <a:prstGeom prst="line">
            <a:avLst/>
          </a:prstGeom>
          <a:ln w="120650" cmpd="dbl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円形吹き出し 5"/>
          <p:cNvSpPr/>
          <p:nvPr/>
        </p:nvSpPr>
        <p:spPr>
          <a:xfrm>
            <a:off x="377372" y="5471885"/>
            <a:ext cx="3548578" cy="1248229"/>
          </a:xfrm>
          <a:prstGeom prst="wedgeEllipseCallout">
            <a:avLst>
              <a:gd name="adj1" fmla="val 47779"/>
              <a:gd name="adj2" fmla="val 33410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050" kern="100">
                <a:effectLst/>
                <a:ea typeface="ＭＳ 明朝"/>
                <a:cs typeface="Times New Roman"/>
              </a:rPr>
              <a:t> </a:t>
            </a:r>
            <a:endParaRPr lang="ja-JP" sz="1050" kern="100">
              <a:effectLst/>
              <a:ea typeface="ＭＳ 明朝"/>
              <a:cs typeface="Times New Roman"/>
            </a:endParaRPr>
          </a:p>
        </p:txBody>
      </p:sp>
      <p:sp>
        <p:nvSpPr>
          <p:cNvPr id="7" name="テキスト ボックス 2"/>
          <p:cNvSpPr txBox="1"/>
          <p:nvPr/>
        </p:nvSpPr>
        <p:spPr>
          <a:xfrm>
            <a:off x="524776" y="5710176"/>
            <a:ext cx="3210417" cy="84062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700" kern="100" smtClean="0">
                <a:effectLst/>
                <a:ea typeface="HG丸ｺﾞｼｯｸM-PRO"/>
                <a:cs typeface="Times New Roman"/>
              </a:rPr>
              <a:t>人権に関する</a:t>
            </a:r>
            <a:r>
              <a:rPr lang="ja-JP" altLang="en-US" sz="1700" kern="100" smtClean="0">
                <a:effectLst/>
                <a:ea typeface="HG丸ｺﾞｼｯｸM-PRO"/>
                <a:cs typeface="Times New Roman"/>
              </a:rPr>
              <a:t>様々な</a:t>
            </a:r>
            <a:r>
              <a:rPr lang="ja-JP" sz="1700" kern="100" smtClean="0">
                <a:effectLst/>
                <a:ea typeface="HG丸ｺﾞｼｯｸM-PRO"/>
                <a:cs typeface="Times New Roman"/>
              </a:rPr>
              <a:t>ご相談</a:t>
            </a:r>
            <a:r>
              <a:rPr lang="ja-JP" sz="1700" kern="100" dirty="0" smtClean="0">
                <a:effectLst/>
                <a:ea typeface="HG丸ｺﾞｼｯｸM-PRO"/>
                <a:cs typeface="Times New Roman"/>
              </a:rPr>
              <a:t>に</a:t>
            </a:r>
            <a:endParaRPr lang="en-US" altLang="ja-JP" sz="1700" kern="100" dirty="0" smtClean="0">
              <a:ea typeface="ＭＳ 明朝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altLang="ja-JP" sz="1700" b="1" kern="100" dirty="0">
                <a:effectLst/>
                <a:latin typeface="ＭＳ 明朝"/>
                <a:ea typeface="ＭＳ 明朝"/>
                <a:cs typeface="Times New Roman"/>
              </a:rPr>
              <a:t> </a:t>
            </a:r>
            <a:r>
              <a:rPr lang="en-US" altLang="ja-JP" sz="1700" b="1" kern="100" dirty="0" smtClean="0">
                <a:effectLst/>
                <a:latin typeface="ＭＳ 明朝"/>
                <a:ea typeface="ＭＳ 明朝"/>
                <a:cs typeface="Times New Roman"/>
              </a:rPr>
              <a:t> </a:t>
            </a:r>
            <a:r>
              <a:rPr lang="ja-JP" sz="2600" kern="100" dirty="0" smtClean="0">
                <a:effectLst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/>
              </a:rPr>
              <a:t>弁護士</a:t>
            </a:r>
            <a:r>
              <a:rPr lang="ja-JP" sz="1700" kern="100" dirty="0" smtClean="0">
                <a:effectLst/>
                <a:ea typeface="HG丸ｺﾞｼｯｸM-PRO"/>
                <a:cs typeface="Times New Roman"/>
              </a:rPr>
              <a:t>が対応します</a:t>
            </a:r>
            <a:r>
              <a:rPr lang="ja-JP" altLang="en-US" sz="1700" kern="100" dirty="0" smtClean="0">
                <a:effectLst/>
                <a:ea typeface="HG丸ｺﾞｼｯｸM-PRO"/>
                <a:cs typeface="Times New Roman"/>
              </a:rPr>
              <a:t>！</a:t>
            </a:r>
            <a:endParaRPr lang="ja-JP" sz="1700" kern="100" dirty="0">
              <a:effectLst/>
              <a:ea typeface="ＭＳ 明朝"/>
              <a:cs typeface="Times New Roman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1620918" y="5361733"/>
            <a:ext cx="4716868" cy="3678088"/>
            <a:chOff x="2134234" y="5231126"/>
            <a:chExt cx="4600140" cy="3589346"/>
          </a:xfrm>
        </p:grpSpPr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234" y="5231126"/>
              <a:ext cx="4600140" cy="3589346"/>
            </a:xfrm>
            <a:prstGeom prst="rect">
              <a:avLst/>
            </a:prstGeom>
          </p:spPr>
        </p:pic>
        <p:sp>
          <p:nvSpPr>
            <p:cNvPr id="29" name="テキスト ボックス 10"/>
            <p:cNvSpPr txBox="1"/>
            <p:nvPr/>
          </p:nvSpPr>
          <p:spPr>
            <a:xfrm>
              <a:off x="2259375" y="7570268"/>
              <a:ext cx="2537387" cy="76964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2500"/>
                </a:lnSpc>
                <a:spcAft>
                  <a:spcPts val="0"/>
                </a:spcAft>
              </a:pPr>
              <a:r>
                <a:rPr lang="ja-JP" altLang="en-US" sz="1700" kern="10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ひとり</a:t>
              </a:r>
              <a:r>
                <a:rPr lang="ja-JP" sz="1700" kern="10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で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悩まず、</a:t>
              </a:r>
              <a:endParaRPr lang="en-US" altLang="ja-JP" sz="17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algn="ctr">
                <a:lnSpc>
                  <a:spcPts val="2500"/>
                </a:lnSpc>
                <a:spcAft>
                  <a:spcPts val="0"/>
                </a:spcAft>
              </a:pP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ご</a:t>
              </a:r>
              <a:r>
                <a:rPr lang="ja-JP" altLang="en-US" sz="1700" kern="1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相</a:t>
              </a:r>
              <a:r>
                <a:rPr lang="en-US" alt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談</a:t>
              </a:r>
              <a:r>
                <a:rPr lang="en-US" alt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く</a:t>
              </a:r>
              <a:r>
                <a:rPr lang="en-US" alt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だ</a:t>
              </a:r>
              <a:r>
                <a:rPr lang="en-US" alt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さ</a:t>
              </a:r>
              <a:r>
                <a:rPr lang="en-US" alt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 </a:t>
              </a:r>
              <a:r>
                <a:rPr lang="ja-JP" sz="1700" kern="100" dirty="0" smtClean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い</a:t>
              </a:r>
              <a:endParaRPr lang="ja-JP" sz="17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</p:txBody>
        </p:sp>
        <p:sp>
          <p:nvSpPr>
            <p:cNvPr id="30" name="テキスト ボックス 14"/>
            <p:cNvSpPr txBox="1"/>
            <p:nvPr/>
          </p:nvSpPr>
          <p:spPr>
            <a:xfrm>
              <a:off x="2225496" y="6813101"/>
              <a:ext cx="2571265" cy="68347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3400" kern="100" dirty="0">
                  <a:effectLst/>
                  <a:ea typeface="HGS創英角ﾎﾟｯﾌﾟ体"/>
                  <a:cs typeface="Times New Roman"/>
                </a:rPr>
                <a:t>相 談 無 料</a:t>
              </a:r>
              <a:endParaRPr lang="ja-JP" sz="3400" kern="100" dirty="0">
                <a:effectLst/>
                <a:ea typeface="ＭＳ 明朝"/>
                <a:cs typeface="Times New Roman"/>
              </a:endParaRPr>
            </a:p>
          </p:txBody>
        </p:sp>
        <p:cxnSp>
          <p:nvCxnSpPr>
            <p:cNvPr id="31" name="直線コネクタ 30"/>
            <p:cNvCxnSpPr/>
            <p:nvPr/>
          </p:nvCxnSpPr>
          <p:spPr>
            <a:xfrm flipV="1">
              <a:off x="2256678" y="7493335"/>
              <a:ext cx="2502586" cy="342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/>
          <p:cNvSpPr txBox="1"/>
          <p:nvPr/>
        </p:nvSpPr>
        <p:spPr>
          <a:xfrm>
            <a:off x="5447898" y="8697562"/>
            <a:ext cx="1624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和歌山県</a:t>
            </a:r>
            <a:r>
              <a:rPr kumimoji="1" lang="en-US" altLang="ja-JP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PR</a:t>
            </a: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キャラクター </a:t>
            </a:r>
            <a:endParaRPr kumimoji="1"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きいちゃ</a:t>
            </a:r>
            <a:r>
              <a:rPr kumimoji="1" lang="ja-JP" altLang="en-US" sz="9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ん</a:t>
            </a:r>
            <a:endParaRPr kumimoji="1" lang="ja-JP" altLang="en-US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681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140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HGS創英角ﾎﾟｯﾌﾟ体</vt:lpstr>
      <vt:lpstr>HG丸ｺﾞｼｯｸM-PRO</vt:lpstr>
      <vt:lpstr>ＭＳ Ｐゴシック</vt:lpstr>
      <vt:lpstr>ＭＳ 明朝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128660</dc:creator>
  <cp:lastModifiedBy>082830</cp:lastModifiedBy>
  <cp:revision>65</cp:revision>
  <cp:lastPrinted>2023-07-26T05:04:07Z</cp:lastPrinted>
  <dcterms:created xsi:type="dcterms:W3CDTF">2020-09-25T04:56:31Z</dcterms:created>
  <dcterms:modified xsi:type="dcterms:W3CDTF">2025-06-17T04:49:13Z</dcterms:modified>
</cp:coreProperties>
</file>